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295" r:id="rId6"/>
    <p:sldId id="259" r:id="rId7"/>
    <p:sldId id="278" r:id="rId8"/>
    <p:sldId id="303" r:id="rId9"/>
    <p:sldId id="300" r:id="rId10"/>
    <p:sldId id="304" r:id="rId11"/>
    <p:sldId id="305" r:id="rId12"/>
    <p:sldId id="263" r:id="rId13"/>
    <p:sldId id="297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9" r:id="rId22"/>
    <p:sldId id="30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9788181-E0D8-47EB-A685-45E106D6FDB9}">
          <p14:sldIdLst>
            <p14:sldId id="256"/>
            <p14:sldId id="257"/>
            <p14:sldId id="258"/>
            <p14:sldId id="302"/>
            <p14:sldId id="295"/>
            <p14:sldId id="259"/>
            <p14:sldId id="278"/>
            <p14:sldId id="303"/>
            <p14:sldId id="300"/>
            <p14:sldId id="304"/>
            <p14:sldId id="305"/>
          </p14:sldIdLst>
        </p14:section>
        <p14:section name="Section sans titre" id="{4D08C97B-592B-4192-A96B-AEF02D0FD989}">
          <p14:sldIdLst>
            <p14:sldId id="263"/>
            <p14:sldId id="297"/>
            <p14:sldId id="306"/>
            <p14:sldId id="307"/>
            <p14:sldId id="308"/>
            <p14:sldId id="309"/>
            <p14:sldId id="310"/>
            <p14:sldId id="311"/>
            <p14:sldId id="312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833" autoAdjust="0"/>
  </p:normalViewPr>
  <p:slideViewPr>
    <p:cSldViewPr snapToGrid="0">
      <p:cViewPr varScale="1">
        <p:scale>
          <a:sx n="80" d="100"/>
          <a:sy n="80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7E10B-611D-45B1-9E50-77BF4DDF006F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D524-CC24-49CC-98A5-F1DB9DB45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94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39411-8C7D-4E88-8385-2C9F97D7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F331C4-597F-4025-9DF1-3869A647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BC51F3-1E4B-4F48-8561-4FF1B9BB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2BF6-DEB0-4667-BDFD-39B7F33532EA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91AA6-7005-4C0F-A56D-1E086116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ACA7A5-0DD0-45B7-8493-BC7B9D84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50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8AC6C-6428-47E8-9469-32500FF0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AE5D00-787D-4157-A7C3-0ABB8749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7309A-CEC4-40BD-B670-071CAB7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A19B-59E8-4220-97AF-3993F7E69750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3CEDB-0C27-4EEB-BAEB-37AA4248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73199-9045-4A65-B0D0-2530AC54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3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6E1595-AD7F-4968-BFB8-EE1F5151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941272-AF84-432C-B723-584331DE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6BC93-F2D5-4B56-B95B-6E88DE37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73A-8612-474B-A3FE-A8361B758AFF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9FE44-A989-4381-91FB-F5C95FE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DB4E5-428B-481C-A5AE-7F77CFB4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88A29-DE9F-4E6B-AEA6-5A4FEC10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B504A-27EE-46D4-BE8E-A5F15676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8A3B8-A4BE-454F-89F5-CBDF9B1A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0DC1-7849-4C96-8482-0973FBA6C5A8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95AE4-E129-43EC-BE70-C3A73D68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920AD-1D72-4E7B-9D28-82B7D825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8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B606F-EB4E-4A6C-B775-B10C560B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68688-32E6-45EE-85FC-31E1CA27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BF990F-2EEE-43D9-9DDB-F4846D3A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F63-AF8C-4E23-B19E-9BED7698EBFD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E7B44-4E75-4D59-B52A-D5AE02B5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E5D69-5CD2-415C-B777-FDB8961C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91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5E629-3360-41C6-AAEE-4E7878FB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FFFB33-D073-48AB-9942-2753E4A44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DC9C0C-FA2A-49D2-B47C-E7FFC0DC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77BFBB-955B-484F-B605-C8D9129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7196-0957-4697-A724-D8ABDF053F11}" type="datetime1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CB876-1A82-4786-8DEF-C029899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17C820-D9CC-4D5D-91BD-0EDD58CD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4C580-8F82-43DE-87F0-818BACB3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9DBD71-14D7-4EB0-8E60-E3C1D22F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150554-93FD-4BC2-A14E-8367010D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A80124-FFD7-4A51-8A07-A01EC4D1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D6D075-CA7D-425C-9454-39ECA1220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3E1CBF-C1D3-4FB7-A0E9-DCB2EF01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318E-3CAF-44D0-97EA-F1489E1B982A}" type="datetime1">
              <a:rPr lang="fr-FR" smtClean="0"/>
              <a:t>02/12/2021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782D42-20FD-485E-A817-3C5C85C8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B426B8-EB43-4601-9DCC-BA68FF2C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0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54D10-0901-42A9-8FF5-B9287E28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90A504-70AA-41E2-8AD1-02B2BDEF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9204-1A45-4BA1-A160-FC1EDC5562B7}" type="datetime1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D04847-7C80-4A21-B1BD-A69B851C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C5A97A-5B6F-400C-8624-33B53684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898448-CD08-4DBB-B432-3D88688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CC9E-695D-4D72-8491-74718B2C9D87}" type="datetime1">
              <a:rPr lang="fr-FR" smtClean="0"/>
              <a:t>02/12/2021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10390C-5932-4399-A0BD-C648F6A1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5F832E-AEA2-4E34-B860-7F1D2AF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9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46E91-B29A-4801-A8CB-6FA77FC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D67FAB-792F-4F59-8D36-FCF7C247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C5CC9A-B557-461D-A04F-974D2B9E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895B51-D2CC-48AE-B9F1-40E62A0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AA36-27B8-419F-AC1D-3FC50AA6EA64}" type="datetime1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F7209-8AC4-4738-A3EB-ACDEF3A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608B92-AA8C-4736-908D-53C1D623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6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02691-3AFD-4598-B63F-DE323C26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1C233C-42C4-4382-8664-674971A3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4066F-2830-43CE-B425-A62A7E5A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C65847-7600-4AB2-8D8D-334788D9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D3A5-03E6-4DA3-9B74-0711707DF7CC}" type="datetime1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748714-44E3-4582-8B16-1FCC1668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22841-2CC9-4716-B897-9FCF1CAD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2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9BEE35-9BC1-400F-ABD1-CE65856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BCBABC-BC1A-4738-8CBE-97ABA578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C1083-4E60-49FB-B560-882F69F17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D430-5605-42EB-8529-769BEF1DDDCD}" type="datetime1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8DA66-A999-4EEF-A2A3-01A11DC1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B5FE1-241D-4CA8-8D92-7653FFD1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621-C9EC-4A4A-AB20-5E2447233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2AF6AEE-5B90-49DB-9C9F-443C5CDC52E3}"/>
              </a:ext>
            </a:extLst>
          </p:cNvPr>
          <p:cNvSpPr txBox="1"/>
          <p:nvPr/>
        </p:nvSpPr>
        <p:spPr>
          <a:xfrm>
            <a:off x="1386080" y="2348662"/>
            <a:ext cx="85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cap="small" dirty="0">
                <a:latin typeface="Engravers MT" panose="02090707080505020304" pitchFamily="18" charset="0"/>
                <a:cs typeface="Times New Roman" panose="02020603050405020304" pitchFamily="18" charset="0"/>
              </a:rPr>
              <a:t>présentation de mini projet android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E6FC7-E178-4893-97F7-949AFD877AD3}"/>
              </a:ext>
            </a:extLst>
          </p:cNvPr>
          <p:cNvSpPr/>
          <p:nvPr/>
        </p:nvSpPr>
        <p:spPr>
          <a:xfrm>
            <a:off x="1025181" y="3213120"/>
            <a:ext cx="10254677" cy="83099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>
                <a:solidFill>
                  <a:srgbClr val="0070C0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 Réalisation d’une application mobile pour la gestion de contrôle d’un hôpital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2F2AFD8-543F-4CC3-946D-F4C84019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82" y="522834"/>
            <a:ext cx="2568266" cy="18258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FFDBC9F-3823-4DCC-8B71-492A90407726}"/>
              </a:ext>
            </a:extLst>
          </p:cNvPr>
          <p:cNvSpPr txBox="1"/>
          <p:nvPr/>
        </p:nvSpPr>
        <p:spPr>
          <a:xfrm>
            <a:off x="8895425" y="4900474"/>
            <a:ext cx="2240015" cy="44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0882CB-89E2-4CC5-8086-3A9E7BE04253}"/>
              </a:ext>
            </a:extLst>
          </p:cNvPr>
          <p:cNvSpPr txBox="1"/>
          <p:nvPr/>
        </p:nvSpPr>
        <p:spPr>
          <a:xfrm>
            <a:off x="3949646" y="5831828"/>
            <a:ext cx="388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universitaire : 2021 – 2022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A71A41-00C2-4B86-A348-ECEB1D2A8A68}"/>
              </a:ext>
            </a:extLst>
          </p:cNvPr>
          <p:cNvSpPr/>
          <p:nvPr/>
        </p:nvSpPr>
        <p:spPr>
          <a:xfrm>
            <a:off x="390617" y="363984"/>
            <a:ext cx="11576482" cy="6290739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 de texte 10">
            <a:extLst>
              <a:ext uri="{FF2B5EF4-FFF2-40B4-BE49-F238E27FC236}">
                <a16:creationId xmlns:a16="http://schemas.microsoft.com/office/drawing/2014/main" id="{ED64EE92-D55C-400E-9792-D8EE51563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24" y="936395"/>
            <a:ext cx="4677751" cy="9026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fr-FR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École Nationale d’électronique et Des télécommunication De Sfax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Université de Sfax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393B6F-BB9D-4478-A556-5B6890711D38}"/>
              </a:ext>
            </a:extLst>
          </p:cNvPr>
          <p:cNvSpPr txBox="1"/>
          <p:nvPr/>
        </p:nvSpPr>
        <p:spPr>
          <a:xfrm>
            <a:off x="1891429" y="4395278"/>
            <a:ext cx="85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Spécialité : Génie Informatique Industriel (GII):SSE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E0BEC-1C7E-48FE-8810-F6AF57E1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6659" y="6201160"/>
            <a:ext cx="2743200" cy="365125"/>
          </a:xfrm>
        </p:spPr>
        <p:txBody>
          <a:bodyPr/>
          <a:lstStyle/>
          <a:p>
            <a:fld id="{50A35621-C9EC-4A4A-AB20-5E24472331A0}" type="slidenum">
              <a:rPr lang="fr-FR" smtClean="0"/>
              <a:t>1</a:t>
            </a:fld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A1BAFC-1D7E-4B42-8B13-F0E4E841AC0E}"/>
              </a:ext>
            </a:extLst>
          </p:cNvPr>
          <p:cNvSpPr txBox="1"/>
          <p:nvPr/>
        </p:nvSpPr>
        <p:spPr>
          <a:xfrm>
            <a:off x="844062" y="5111541"/>
            <a:ext cx="2941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Elaboré par: </a:t>
            </a:r>
          </a:p>
          <a:p>
            <a:pPr algn="ctr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Ayachi Rihab</a:t>
            </a:r>
          </a:p>
          <a:p>
            <a:pPr algn="ctr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011841-2520-41BA-9F88-ACA8A31181BD}"/>
              </a:ext>
            </a:extLst>
          </p:cNvPr>
          <p:cNvSpPr txBox="1"/>
          <p:nvPr/>
        </p:nvSpPr>
        <p:spPr>
          <a:xfrm>
            <a:off x="8051459" y="4938341"/>
            <a:ext cx="2941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Encadré par: </a:t>
            </a:r>
          </a:p>
          <a:p>
            <a:pPr algn="ctr"/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Mr.hammami.khalil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D1FF48-3582-4ECB-982F-E45BEAF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44AADC-FB45-44AA-8960-22AD23AC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94" y="725571"/>
            <a:ext cx="2667211" cy="5630779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3998BD7-FB98-4A73-89AC-A770A4791860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4’eme interface: tableau des médecins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8C0130-907E-42BA-AD9D-23754B6B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72" y="589546"/>
            <a:ext cx="2959847" cy="5943601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DFE9CE4-6718-4E6D-9CBF-1609E1FE62CE}"/>
              </a:ext>
            </a:extLst>
          </p:cNvPr>
          <p:cNvCxnSpPr/>
          <p:nvPr/>
        </p:nvCxnSpPr>
        <p:spPr>
          <a:xfrm flipV="1">
            <a:off x="6096000" y="3801979"/>
            <a:ext cx="1556084" cy="193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8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AA71E3-CD52-4BCC-8FB8-76B7685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A07729-FB1C-499F-AE7F-F6831CE3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37" y="342649"/>
            <a:ext cx="3248526" cy="6196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67AB86-D45C-4203-81C8-D2B1C9C9509C}"/>
              </a:ext>
            </a:extLst>
          </p:cNvPr>
          <p:cNvSpPr/>
          <p:nvPr/>
        </p:nvSpPr>
        <p:spPr>
          <a:xfrm>
            <a:off x="2035086" y="2020368"/>
            <a:ext cx="3362178" cy="2377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Pour modifier les coordonnées de médecin on peut cliquer sur l’item correspond et taper les nouveaux données puis on choisir le mot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0254246-880C-48AA-86E4-EAE032C720BC}"/>
              </a:ext>
            </a:extLst>
          </p:cNvPr>
          <p:cNvCxnSpPr/>
          <p:nvPr/>
        </p:nvCxnSpPr>
        <p:spPr>
          <a:xfrm>
            <a:off x="5397264" y="3736071"/>
            <a:ext cx="3344779" cy="6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30158" y="2109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247317-99F6-45D3-9273-245CF2A2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12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A56A5BC-4D3F-4AB4-B9BD-1DC98A27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79" y="610003"/>
            <a:ext cx="3248526" cy="5758379"/>
          </a:xfrm>
          <a:prstGeom prst="rect">
            <a:avLst/>
          </a:prstGeom>
        </p:spPr>
      </p:pic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F3301A7F-254F-49E5-8B9B-BE3DA24CC62A}"/>
              </a:ext>
            </a:extLst>
          </p:cNvPr>
          <p:cNvSpPr/>
          <p:nvPr/>
        </p:nvSpPr>
        <p:spPr>
          <a:xfrm>
            <a:off x="8080753" y="1264036"/>
            <a:ext cx="3362178" cy="269220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On peut ordonner la liste des médecins par leurs noms ou bien par leurs  spécialités donc on clique sur l'icône </a:t>
            </a:r>
            <a:r>
              <a:rPr lang="fr-FR" b="1" dirty="0">
                <a:solidFill>
                  <a:schemeClr val="accent2"/>
                </a:solidFill>
              </a:rPr>
              <a:t>«  menu » </a:t>
            </a:r>
            <a:r>
              <a:rPr lang="fr-FR" b="1" dirty="0"/>
              <a:t>et on choisir l’un de choix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B3C4D7-1978-4099-9801-C2619BE331F1}"/>
              </a:ext>
            </a:extLst>
          </p:cNvPr>
          <p:cNvCxnSpPr/>
          <p:nvPr/>
        </p:nvCxnSpPr>
        <p:spPr>
          <a:xfrm flipH="1" flipV="1">
            <a:off x="5284111" y="1288065"/>
            <a:ext cx="2796642" cy="119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EF740-3630-4618-9661-F08C3A42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13</a:t>
            </a:fld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287C96-E4BE-4B15-93A5-FB96C712CC8A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5’eme interface: Tableau de patients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C307318-4D4D-4A49-890E-79DEC7999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81" y="1311442"/>
            <a:ext cx="3248526" cy="541003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3487749-58DC-4225-B80F-1A12725C9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31" y="1164947"/>
            <a:ext cx="3248526" cy="5556528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0DB941C-EEF5-4673-83EA-C944E178B52E}"/>
              </a:ext>
            </a:extLst>
          </p:cNvPr>
          <p:cNvCxnSpPr/>
          <p:nvPr/>
        </p:nvCxnSpPr>
        <p:spPr>
          <a:xfrm flipV="1">
            <a:off x="5161547" y="2466474"/>
            <a:ext cx="2318084" cy="36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C49E2B-867C-47DB-B97E-DE45F07E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99EC7-67EA-4219-93BF-F506A2C7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69" y="673768"/>
            <a:ext cx="3248526" cy="5510463"/>
          </a:xfrm>
          <a:prstGeom prst="rect">
            <a:avLst/>
          </a:prstGeom>
        </p:spPr>
      </p:pic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85096FE5-E96A-40EC-9EF7-3CB8DEA200DA}"/>
              </a:ext>
            </a:extLst>
          </p:cNvPr>
          <p:cNvSpPr/>
          <p:nvPr/>
        </p:nvSpPr>
        <p:spPr>
          <a:xfrm>
            <a:off x="1246816" y="1552074"/>
            <a:ext cx="3362178" cy="269220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pour modifier les coordonnées de patient on clique sur l’item correspondant et on fait le changements nécessaires puis on clique sur le mot update pour sauvegarder ces modifications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3D14287-0737-48EE-92ED-F04521ADAB81}"/>
              </a:ext>
            </a:extLst>
          </p:cNvPr>
          <p:cNvSpPr/>
          <p:nvPr/>
        </p:nvSpPr>
        <p:spPr>
          <a:xfrm>
            <a:off x="4892226" y="2579618"/>
            <a:ext cx="1899139" cy="661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1AD2BC-315E-448D-8459-B76E94BA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15</a:t>
            </a:fld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A787CCF-EABD-4131-B312-9AA94739D33E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6’eme interface: Tableau des médicaments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EC407-C683-4CF5-836F-C003C822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54" y="860008"/>
            <a:ext cx="3096126" cy="53603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71379F-0120-474E-89B4-7FB31B00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74" y="860008"/>
            <a:ext cx="3248526" cy="5360318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D7B9F5A-13AB-4B8F-877C-C7AACCCBF675}"/>
              </a:ext>
            </a:extLst>
          </p:cNvPr>
          <p:cNvCxnSpPr/>
          <p:nvPr/>
        </p:nvCxnSpPr>
        <p:spPr>
          <a:xfrm flipV="1">
            <a:off x="6637421" y="2273968"/>
            <a:ext cx="1467853" cy="334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CA4262-2BE1-4307-A66F-EE4090B0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E6545FB-AB97-43AA-9CD2-76632CBE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6" y="400718"/>
            <a:ext cx="3248526" cy="5955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0225929-242D-4D70-84A2-3B4597223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37" y="555541"/>
            <a:ext cx="3248526" cy="598337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0DC137-43B3-418B-A091-6490FB8BD524}"/>
              </a:ext>
            </a:extLst>
          </p:cNvPr>
          <p:cNvCxnSpPr/>
          <p:nvPr/>
        </p:nvCxnSpPr>
        <p:spPr>
          <a:xfrm>
            <a:off x="4740442" y="1227221"/>
            <a:ext cx="2153653" cy="127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BC6B21-27B6-4EA5-A6AE-08D2C1C3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17</a:t>
            </a:fld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B8FC6F9-03B3-4C00-B50A-B179B104BD78}"/>
              </a:ext>
            </a:extLst>
          </p:cNvPr>
          <p:cNvSpPr/>
          <p:nvPr/>
        </p:nvSpPr>
        <p:spPr>
          <a:xfrm>
            <a:off x="266444" y="389188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7’eme interface: Tableau des consultations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56A46C-DFF6-411B-A17B-7FD265AB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8" y="1346200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827579-2FD7-4DA6-A72E-CAE46F80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18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B3D9CA-34DA-4298-B2D7-ADE0C4D0C223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8’eme interface: Tableau des services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B5975C-EC2F-4099-80DA-2AFFB4E5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58" y="1305149"/>
            <a:ext cx="3248526" cy="51919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1D0B5A-EF9A-4A7B-9407-E4CE49642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12" y="565483"/>
            <a:ext cx="3248526" cy="5790867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98FC441-668C-4EC6-90AC-932F35055821}"/>
              </a:ext>
            </a:extLst>
          </p:cNvPr>
          <p:cNvCxnSpPr/>
          <p:nvPr/>
        </p:nvCxnSpPr>
        <p:spPr>
          <a:xfrm flipV="1">
            <a:off x="5257800" y="2671011"/>
            <a:ext cx="2502568" cy="303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6A256D-A9C3-4A12-BDC0-97BF2464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3D4F74-2CFC-4515-8CD9-57E322E6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871537"/>
            <a:ext cx="8181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BEEDE-0298-4D94-99A3-02C66042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605" y="255483"/>
            <a:ext cx="28875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cs typeface="Arial" panose="020B0604020202020204" pitchFamily="34" charset="0"/>
              </a:rPr>
              <a:t>	</a:t>
            </a:r>
            <a:r>
              <a:rPr lang="fr-FR" sz="4000" dirty="0">
                <a:ln w="0">
                  <a:solidFill>
                    <a:schemeClr val="tx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ill Sans MT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6" name="Rectangle à coins arrondis 4">
            <a:extLst>
              <a:ext uri="{FF2B5EF4-FFF2-40B4-BE49-F238E27FC236}">
                <a16:creationId xmlns:a16="http://schemas.microsoft.com/office/drawing/2014/main" id="{9052BA4B-8A7A-4FCE-9E08-2D2809197B7D}"/>
              </a:ext>
            </a:extLst>
          </p:cNvPr>
          <p:cNvSpPr/>
          <p:nvPr/>
        </p:nvSpPr>
        <p:spPr>
          <a:xfrm>
            <a:off x="282530" y="1110247"/>
            <a:ext cx="5649516" cy="973137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Cadre de projet </a:t>
            </a:r>
          </a:p>
        </p:txBody>
      </p:sp>
      <p:sp>
        <p:nvSpPr>
          <p:cNvPr id="7" name="Rectangle à coins arrondis 4">
            <a:extLst>
              <a:ext uri="{FF2B5EF4-FFF2-40B4-BE49-F238E27FC236}">
                <a16:creationId xmlns:a16="http://schemas.microsoft.com/office/drawing/2014/main" id="{6E4732D6-ED1E-4901-AE58-8D3027C553CC}"/>
              </a:ext>
            </a:extLst>
          </p:cNvPr>
          <p:cNvSpPr/>
          <p:nvPr/>
        </p:nvSpPr>
        <p:spPr>
          <a:xfrm>
            <a:off x="1652163" y="2472404"/>
            <a:ext cx="6648948" cy="973137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Conception UML </a:t>
            </a:r>
          </a:p>
        </p:txBody>
      </p:sp>
      <p:sp>
        <p:nvSpPr>
          <p:cNvPr id="8" name="Rectangle à coins arrondis 4">
            <a:extLst>
              <a:ext uri="{FF2B5EF4-FFF2-40B4-BE49-F238E27FC236}">
                <a16:creationId xmlns:a16="http://schemas.microsoft.com/office/drawing/2014/main" id="{2745DB37-C9C0-470E-A265-413A1DFCEB90}"/>
              </a:ext>
            </a:extLst>
          </p:cNvPr>
          <p:cNvSpPr/>
          <p:nvPr/>
        </p:nvSpPr>
        <p:spPr>
          <a:xfrm>
            <a:off x="4196377" y="3981439"/>
            <a:ext cx="5649516" cy="973137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Les interfaces de l’application  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73B8EF-B8B6-41CE-AEA0-A17A751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2</a:t>
            </a:fld>
            <a:endParaRPr lang="fr-FR"/>
          </a:p>
        </p:txBody>
      </p:sp>
      <p:sp>
        <p:nvSpPr>
          <p:cNvPr id="9" name="Rectangle à coins arrondis 4">
            <a:extLst>
              <a:ext uri="{FF2B5EF4-FFF2-40B4-BE49-F238E27FC236}">
                <a16:creationId xmlns:a16="http://schemas.microsoft.com/office/drawing/2014/main" id="{40DEAB90-E05A-4251-BFDD-4792CE970BA9}"/>
              </a:ext>
            </a:extLst>
          </p:cNvPr>
          <p:cNvSpPr/>
          <p:nvPr/>
        </p:nvSpPr>
        <p:spPr>
          <a:xfrm>
            <a:off x="6569612" y="5383213"/>
            <a:ext cx="4473526" cy="973137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Conclusion </a:t>
            </a:r>
          </a:p>
        </p:txBody>
      </p:sp>
    </p:spTree>
    <p:extLst>
      <p:ext uri="{BB962C8B-B14F-4D97-AF65-F5344CB8AC3E}">
        <p14:creationId xmlns:p14="http://schemas.microsoft.com/office/powerpoint/2010/main" val="17940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68E232-9EF4-4D7F-BE3D-DAA4946F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AB3226-8BFD-4D7C-AB81-BF685D40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302" y="1801255"/>
            <a:ext cx="2042196" cy="37775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C99D8BB-0FEB-4D3D-8682-6398362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8" y="1801255"/>
            <a:ext cx="2775495" cy="4716379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8E2C2F7-01A9-47E7-8DC1-2300E5CB6372}"/>
              </a:ext>
            </a:extLst>
          </p:cNvPr>
          <p:cNvCxnSpPr>
            <a:cxnSpLocks/>
          </p:cNvCxnSpPr>
          <p:nvPr/>
        </p:nvCxnSpPr>
        <p:spPr>
          <a:xfrm flipV="1">
            <a:off x="2358189" y="3898135"/>
            <a:ext cx="8470232" cy="24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064EFF89-D978-4962-9549-C840FB9CB1A1}"/>
              </a:ext>
            </a:extLst>
          </p:cNvPr>
          <p:cNvSpPr/>
          <p:nvPr/>
        </p:nvSpPr>
        <p:spPr>
          <a:xfrm>
            <a:off x="3496075" y="319246"/>
            <a:ext cx="3329577" cy="122497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Une clique sur le bouton </a:t>
            </a:r>
            <a:r>
              <a:rPr lang="fr-FR" b="1" dirty="0">
                <a:solidFill>
                  <a:schemeClr val="accent2"/>
                </a:solidFill>
              </a:rPr>
              <a:t>« Retourne » </a:t>
            </a:r>
            <a:r>
              <a:rPr lang="fr-FR" b="1" dirty="0"/>
              <a:t>sert à la retour à la page principale(page LOGIN)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7F39FB-26F3-48CE-9A1D-8D0077EA6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53" y="252015"/>
            <a:ext cx="1953126" cy="4115447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40317C5-63C2-4861-824A-5BE1139CCCBD}"/>
              </a:ext>
            </a:extLst>
          </p:cNvPr>
          <p:cNvCxnSpPr/>
          <p:nvPr/>
        </p:nvCxnSpPr>
        <p:spPr>
          <a:xfrm flipV="1">
            <a:off x="1913021" y="2243566"/>
            <a:ext cx="5835316" cy="36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45590-92B2-45CA-90EF-5C78BFF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8B93C-DE13-405C-B6D5-5BC19E3C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8"/>
            <a:ext cx="10515600" cy="4334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conclusion, on peut dire que cette application est bénéfique pour :</a:t>
            </a:r>
          </a:p>
          <a:p>
            <a:pPr>
              <a:buFontTx/>
              <a:buChar char="-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L’Amélioration de la lisibilité des informations.</a:t>
            </a:r>
          </a:p>
          <a:p>
            <a:pPr>
              <a:buFontTx/>
              <a:buChar char="-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L’Amélioration de la protection et de la confidentialités des données.</a:t>
            </a:r>
          </a:p>
          <a:p>
            <a:pPr>
              <a:buFontTx/>
              <a:buChar char="-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L’Optimisation de temp de service et amélioration de rendement.</a:t>
            </a:r>
          </a:p>
          <a:p>
            <a:pPr>
              <a:buFontTx/>
              <a:buChar char="-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</a:t>
            </a:r>
            <a:r>
              <a:rPr lang="fr-FR" dirty="0"/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m'a permis d'améliorer mes connaissances en création d'application Mobiles ,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88EA7F-CB08-4471-9F31-3C445919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2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B2FEB59-D07D-452A-9844-74CBF4A0D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28" y="1488001"/>
            <a:ext cx="5801784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A14D61-8E97-4243-A43E-7EE8B710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77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A2EF8B10-6ACF-4FBE-A9E4-75C9DD674703}"/>
              </a:ext>
            </a:extLst>
          </p:cNvPr>
          <p:cNvSpPr/>
          <p:nvPr/>
        </p:nvSpPr>
        <p:spPr>
          <a:xfrm>
            <a:off x="2460741" y="939544"/>
            <a:ext cx="6149859" cy="788610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Cadre de projet </a:t>
            </a:r>
          </a:p>
          <a:p>
            <a:pPr algn="ctr" eaLnBrk="1" hangingPunct="1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7FCAFE-A99A-4DD3-9CC2-256693B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35621-C9EC-4A4A-AB20-5E24472331A0}" type="slidenum">
              <a:rPr lang="fr-FR" smtClean="0"/>
              <a:t>3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3096A-2944-47AB-8BFD-105A398D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31" y="2096040"/>
            <a:ext cx="30800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fr-FR" sz="3200" dirty="0">
                <a:ln w="0">
                  <a:solidFill>
                    <a:schemeClr val="tx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ill Sans MT" pitchFamily="34" charset="0"/>
                <a:cs typeface="Arial" panose="020B0604020202020204" pitchFamily="34" charset="0"/>
              </a:rPr>
              <a:t>Problématique </a:t>
            </a:r>
            <a:endParaRPr lang="fr-FR" sz="3200" b="1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Financer sa formation : comment ça marche ?">
            <a:extLst>
              <a:ext uri="{FF2B5EF4-FFF2-40B4-BE49-F238E27FC236}">
                <a16:creationId xmlns:a16="http://schemas.microsoft.com/office/drawing/2014/main" id="{3F65D2BC-3EC9-4BCA-9F73-49F165BA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4" y="2971189"/>
            <a:ext cx="1972278" cy="24653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ronde 11">
            <a:extLst>
              <a:ext uri="{FF2B5EF4-FFF2-40B4-BE49-F238E27FC236}">
                <a16:creationId xmlns:a16="http://schemas.microsoft.com/office/drawing/2014/main" id="{2D09E6DC-FD7C-4BB8-B017-F3A69373EAA5}"/>
              </a:ext>
            </a:extLst>
          </p:cNvPr>
          <p:cNvSpPr/>
          <p:nvPr/>
        </p:nvSpPr>
        <p:spPr>
          <a:xfrm rot="19482568" flipH="1">
            <a:off x="1915989" y="2862634"/>
            <a:ext cx="2798081" cy="2772358"/>
          </a:xfrm>
          <a:prstGeom prst="wedgeEllipseCallo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930E0-4856-4B8B-B81E-8FFB7AAA9A24}"/>
              </a:ext>
            </a:extLst>
          </p:cNvPr>
          <p:cNvSpPr/>
          <p:nvPr/>
        </p:nvSpPr>
        <p:spPr>
          <a:xfrm>
            <a:off x="2334125" y="3261771"/>
            <a:ext cx="20934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difficulté de conservation des ensembles des données volumineux d'une manière sécurisée </a:t>
            </a:r>
          </a:p>
        </p:txBody>
      </p:sp>
      <p:sp>
        <p:nvSpPr>
          <p:cNvPr id="11" name="Bulle ronde 4">
            <a:extLst>
              <a:ext uri="{FF2B5EF4-FFF2-40B4-BE49-F238E27FC236}">
                <a16:creationId xmlns:a16="http://schemas.microsoft.com/office/drawing/2014/main" id="{2BBE23D2-ACCD-40D5-8205-AD339BE77FB9}"/>
              </a:ext>
            </a:extLst>
          </p:cNvPr>
          <p:cNvSpPr/>
          <p:nvPr/>
        </p:nvSpPr>
        <p:spPr>
          <a:xfrm rot="2218240">
            <a:off x="7403027" y="2853605"/>
            <a:ext cx="3102488" cy="2700515"/>
          </a:xfrm>
          <a:prstGeom prst="wedgeEllipseCallo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46882D-143E-419C-8CBA-EE5FA18471E2}"/>
              </a:ext>
            </a:extLst>
          </p:cNvPr>
          <p:cNvSpPr/>
          <p:nvPr/>
        </p:nvSpPr>
        <p:spPr>
          <a:xfrm>
            <a:off x="8052625" y="3568594"/>
            <a:ext cx="2137110" cy="1360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gérer et contrôler ces données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67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4743C-A1E1-47D8-9F16-4BCA2A4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B5AD45-932B-4097-AC62-8259DD21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81" y="772065"/>
            <a:ext cx="30800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fr-FR" sz="3200" dirty="0">
                <a:ln w="0">
                  <a:solidFill>
                    <a:schemeClr val="tx2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ill Sans MT" pitchFamily="34" charset="0"/>
                <a:cs typeface="Arial" panose="020B0604020202020204" pitchFamily="34" charset="0"/>
              </a:rPr>
              <a:t>Solutions </a:t>
            </a:r>
            <a:endParaRPr lang="fr-FR" sz="3200" b="1" dirty="0">
              <a:ln w="0">
                <a:solidFill>
                  <a:schemeClr val="tx2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3EEBB-D1CC-4BF8-B2C0-26A9F0996DF3}"/>
              </a:ext>
            </a:extLst>
          </p:cNvPr>
          <p:cNvSpPr/>
          <p:nvPr/>
        </p:nvSpPr>
        <p:spPr>
          <a:xfrm>
            <a:off x="1430069" y="1907882"/>
            <a:ext cx="8131126" cy="2324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Réaliser  une application mobile qui permet de gérer facilement l'accès au base de donnée médical ainsi que leur mises à jour et d’assurer un  meilleur  suivi des patients afin de parvenir à une organisation performante.</a:t>
            </a:r>
          </a:p>
        </p:txBody>
      </p:sp>
    </p:spTree>
    <p:extLst>
      <p:ext uri="{BB962C8B-B14F-4D97-AF65-F5344CB8AC3E}">
        <p14:creationId xmlns:p14="http://schemas.microsoft.com/office/powerpoint/2010/main" val="13809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0865A-8399-48B7-82ED-0C69A4A9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8A69FACE-8B18-473F-8EB0-E97BE07A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747" y="221566"/>
            <a:ext cx="6836899" cy="889782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Conception UML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8C4AA19-3940-4A81-8A91-281263222029}"/>
              </a:ext>
            </a:extLst>
          </p:cNvPr>
          <p:cNvSpPr/>
          <p:nvPr/>
        </p:nvSpPr>
        <p:spPr>
          <a:xfrm>
            <a:off x="3784209" y="620738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411848C-E6AE-419F-9ACE-BD3FFAD18EEF}"/>
              </a:ext>
            </a:extLst>
          </p:cNvPr>
          <p:cNvSpPr/>
          <p:nvPr/>
        </p:nvSpPr>
        <p:spPr>
          <a:xfrm>
            <a:off x="964809" y="1280161"/>
            <a:ext cx="3325837" cy="8897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Diagramme de cas d’utilisation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606133-BBF2-4524-BDEF-DE44E9B61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04"/>
          <a:stretch/>
        </p:blipFill>
        <p:spPr>
          <a:xfrm>
            <a:off x="2025747" y="2281379"/>
            <a:ext cx="8315325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3">
            <a:extLst>
              <a:ext uri="{FF2B5EF4-FFF2-40B4-BE49-F238E27FC236}">
                <a16:creationId xmlns:a16="http://schemas.microsoft.com/office/drawing/2014/main" id="{422EB02C-B8B2-47F5-859A-34115E920B79}"/>
              </a:ext>
            </a:extLst>
          </p:cNvPr>
          <p:cNvSpPr>
            <a:spLocks noEditPoints="1"/>
          </p:cNvSpPr>
          <p:nvPr/>
        </p:nvSpPr>
        <p:spPr bwMode="auto">
          <a:xfrm>
            <a:off x="816824" y="2149229"/>
            <a:ext cx="425579" cy="389458"/>
          </a:xfrm>
          <a:custGeom>
            <a:avLst/>
            <a:gdLst>
              <a:gd name="T0" fmla="*/ 31 w 45"/>
              <a:gd name="T1" fmla="*/ 5 h 45"/>
              <a:gd name="T2" fmla="*/ 18 w 45"/>
              <a:gd name="T3" fmla="*/ 13 h 45"/>
              <a:gd name="T4" fmla="*/ 1 w 45"/>
              <a:gd name="T5" fmla="*/ 30 h 45"/>
              <a:gd name="T6" fmla="*/ 1 w 45"/>
              <a:gd name="T7" fmla="*/ 35 h 45"/>
              <a:gd name="T8" fmla="*/ 10 w 45"/>
              <a:gd name="T9" fmla="*/ 44 h 45"/>
              <a:gd name="T10" fmla="*/ 15 w 45"/>
              <a:gd name="T11" fmla="*/ 44 h 45"/>
              <a:gd name="T12" fmla="*/ 32 w 45"/>
              <a:gd name="T13" fmla="*/ 27 h 45"/>
              <a:gd name="T14" fmla="*/ 40 w 45"/>
              <a:gd name="T15" fmla="*/ 14 h 45"/>
              <a:gd name="T16" fmla="*/ 45 w 45"/>
              <a:gd name="T17" fmla="*/ 0 h 45"/>
              <a:gd name="T18" fmla="*/ 31 w 45"/>
              <a:gd name="T19" fmla="*/ 5 h 45"/>
              <a:gd name="T20" fmla="*/ 20 w 45"/>
              <a:gd name="T21" fmla="*/ 34 h 45"/>
              <a:gd name="T22" fmla="*/ 11 w 45"/>
              <a:gd name="T23" fmla="*/ 34 h 45"/>
              <a:gd name="T24" fmla="*/ 11 w 45"/>
              <a:gd name="T25" fmla="*/ 25 h 45"/>
              <a:gd name="T26" fmla="*/ 20 w 45"/>
              <a:gd name="T27" fmla="*/ 25 h 45"/>
              <a:gd name="T28" fmla="*/ 20 w 45"/>
              <a:gd name="T29" fmla="*/ 34 h 45"/>
              <a:gd name="T30" fmla="*/ 31 w 45"/>
              <a:gd name="T31" fmla="*/ 23 h 45"/>
              <a:gd name="T32" fmla="*/ 22 w 45"/>
              <a:gd name="T33" fmla="*/ 23 h 45"/>
              <a:gd name="T34" fmla="*/ 22 w 45"/>
              <a:gd name="T35" fmla="*/ 14 h 45"/>
              <a:gd name="T36" fmla="*/ 31 w 45"/>
              <a:gd name="T37" fmla="*/ 14 h 45"/>
              <a:gd name="T38" fmla="*/ 31 w 45"/>
              <a:gd name="T3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45">
                <a:moveTo>
                  <a:pt x="31" y="5"/>
                </a:moveTo>
                <a:cubicBezTo>
                  <a:pt x="27" y="6"/>
                  <a:pt x="21" y="10"/>
                  <a:pt x="18" y="13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1"/>
                  <a:pt x="0" y="34"/>
                  <a:pt x="1" y="35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5"/>
                  <a:pt x="14" y="45"/>
                  <a:pt x="15" y="44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24"/>
                  <a:pt x="39" y="18"/>
                  <a:pt x="40" y="14"/>
                </a:cubicBezTo>
                <a:cubicBezTo>
                  <a:pt x="45" y="0"/>
                  <a:pt x="45" y="0"/>
                  <a:pt x="45" y="0"/>
                </a:cubicBezTo>
                <a:lnTo>
                  <a:pt x="31" y="5"/>
                </a:lnTo>
                <a:close/>
                <a:moveTo>
                  <a:pt x="20" y="34"/>
                </a:moveTo>
                <a:cubicBezTo>
                  <a:pt x="17" y="36"/>
                  <a:pt x="13" y="36"/>
                  <a:pt x="11" y="34"/>
                </a:cubicBezTo>
                <a:cubicBezTo>
                  <a:pt x="9" y="32"/>
                  <a:pt x="9" y="28"/>
                  <a:pt x="11" y="25"/>
                </a:cubicBezTo>
                <a:cubicBezTo>
                  <a:pt x="13" y="23"/>
                  <a:pt x="17" y="23"/>
                  <a:pt x="20" y="25"/>
                </a:cubicBezTo>
                <a:cubicBezTo>
                  <a:pt x="22" y="28"/>
                  <a:pt x="22" y="32"/>
                  <a:pt x="20" y="34"/>
                </a:cubicBezTo>
                <a:close/>
                <a:moveTo>
                  <a:pt x="31" y="23"/>
                </a:moveTo>
                <a:cubicBezTo>
                  <a:pt x="29" y="25"/>
                  <a:pt x="25" y="25"/>
                  <a:pt x="22" y="23"/>
                </a:cubicBezTo>
                <a:cubicBezTo>
                  <a:pt x="20" y="20"/>
                  <a:pt x="20" y="16"/>
                  <a:pt x="22" y="14"/>
                </a:cubicBezTo>
                <a:cubicBezTo>
                  <a:pt x="25" y="12"/>
                  <a:pt x="29" y="12"/>
                  <a:pt x="31" y="14"/>
                </a:cubicBezTo>
                <a:cubicBezTo>
                  <a:pt x="33" y="16"/>
                  <a:pt x="33" y="20"/>
                  <a:pt x="3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DB10B-6C27-489B-961A-70A675ED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6</a:t>
            </a:fld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D69E18-8F70-4664-B953-065726785A2D}"/>
              </a:ext>
            </a:extLst>
          </p:cNvPr>
          <p:cNvSpPr/>
          <p:nvPr/>
        </p:nvSpPr>
        <p:spPr>
          <a:xfrm>
            <a:off x="816824" y="207129"/>
            <a:ext cx="3849858" cy="10592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fr-FR" sz="20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Diagramme des classes </a:t>
            </a:r>
          </a:p>
          <a:p>
            <a:pPr algn="ctr"/>
            <a:endParaRPr lang="fr-F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5264AB-1DD7-4AA2-8A00-E69FE59C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7" y="1425239"/>
            <a:ext cx="7683538" cy="4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5FA47F-A494-4C2C-9FD2-C3FB61EB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7</a:t>
            </a:fld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23840E4-F099-4783-8D0A-AA147EF9CA50}"/>
              </a:ext>
            </a:extLst>
          </p:cNvPr>
          <p:cNvSpPr/>
          <p:nvPr/>
        </p:nvSpPr>
        <p:spPr>
          <a:xfrm>
            <a:off x="526984" y="1109352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1’ere interface: page login</a:t>
            </a:r>
          </a:p>
        </p:txBody>
      </p:sp>
      <p:sp>
        <p:nvSpPr>
          <p:cNvPr id="22" name="Rectangle à coins arrondis 4">
            <a:extLst>
              <a:ext uri="{FF2B5EF4-FFF2-40B4-BE49-F238E27FC236}">
                <a16:creationId xmlns:a16="http://schemas.microsoft.com/office/drawing/2014/main" id="{40B9120C-1918-4DAD-AC07-AEE2BD751417}"/>
              </a:ext>
            </a:extLst>
          </p:cNvPr>
          <p:cNvSpPr/>
          <p:nvPr/>
        </p:nvSpPr>
        <p:spPr>
          <a:xfrm>
            <a:off x="1920240" y="264688"/>
            <a:ext cx="6143377" cy="745305"/>
          </a:xfrm>
          <a:prstGeom prst="roundRect">
            <a:avLst>
              <a:gd name="adj" fmla="val 50000"/>
            </a:avLst>
          </a:prstGeom>
          <a:gradFill>
            <a:gsLst>
              <a:gs pos="75000">
                <a:schemeClr val="bg1"/>
              </a:gs>
              <a:gs pos="100000">
                <a:srgbClr val="005CBF"/>
              </a:gs>
            </a:gsLst>
            <a:lin ang="6600000" scaled="0"/>
          </a:gradFill>
          <a:ln>
            <a:solidFill>
              <a:srgbClr val="0070C0"/>
            </a:solidFill>
          </a:ln>
          <a:effectLst>
            <a:outerShdw blurRad="50800" dist="50800" dir="5400000" algn="ctr" rotWithShape="0">
              <a:schemeClr val="tx2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Les interfaces de l’application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F8467-B9E3-4045-A76C-90D9414614CB}"/>
              </a:ext>
            </a:extLst>
          </p:cNvPr>
          <p:cNvSpPr/>
          <p:nvPr/>
        </p:nvSpPr>
        <p:spPr>
          <a:xfrm>
            <a:off x="952093" y="2106050"/>
            <a:ext cx="4220308" cy="2968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Si l’un des 2 champs  (Username, Password )est vide ou incorrecte ,une  clique sur le bouton 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« LOGIN! » </a:t>
            </a:r>
            <a:r>
              <a:rPr lang="fr-FR" b="1" dirty="0"/>
              <a:t>sert à        l’apparition d’un message d’erreur suivant: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1283505F-519C-4A0C-8B90-D5C9D01FEE44}"/>
              </a:ext>
            </a:extLst>
          </p:cNvPr>
          <p:cNvSpPr/>
          <p:nvPr/>
        </p:nvSpPr>
        <p:spPr>
          <a:xfrm>
            <a:off x="4108903" y="5509208"/>
            <a:ext cx="1179342" cy="661182"/>
          </a:xfrm>
          <a:prstGeom prst="wedgeRectCallout">
            <a:avLst>
              <a:gd name="adj1" fmla="val -29183"/>
              <a:gd name="adj2" fmla="val 880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message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E7450A-6F12-4590-A22E-7AC3F57F2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17" y="1287378"/>
            <a:ext cx="3248526" cy="510506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A76913C-94B4-44F7-A3E5-82174BBD1BCA}"/>
              </a:ext>
            </a:extLst>
          </p:cNvPr>
          <p:cNvCxnSpPr>
            <a:cxnSpLocks/>
            <a:stCxn id="16" idx="4"/>
          </p:cNvCxnSpPr>
          <p:nvPr/>
        </p:nvCxnSpPr>
        <p:spPr>
          <a:xfrm flipV="1">
            <a:off x="4354407" y="5414213"/>
            <a:ext cx="3959414" cy="10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87BD2D-57EC-4C20-89D8-60B33029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5B5A0-EAA6-4C66-9ECB-36F2CCED26CE}"/>
              </a:ext>
            </a:extLst>
          </p:cNvPr>
          <p:cNvSpPr/>
          <p:nvPr/>
        </p:nvSpPr>
        <p:spPr>
          <a:xfrm>
            <a:off x="266444" y="1503011"/>
            <a:ext cx="3362178" cy="2377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Lorsqu’on  remplie les champs et on clique sur le bouton   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 «</a:t>
            </a:r>
            <a:r>
              <a:rPr lang="fr-FR" b="1" dirty="0"/>
              <a:t> 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s'inscrire »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On retourne à la page de login 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et une message affiché indiqué le succès de cette opération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5CDD9-0E78-4302-9A23-E55CD8E9036B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2’eme interface: Sin up page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1BDBFE-930E-4788-8628-136AA243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69244"/>
            <a:ext cx="71437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1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073D9-B41B-433A-A4AA-23724019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621-C9EC-4A4A-AB20-5E24472331A0}" type="slidenum">
              <a:rPr lang="fr-FR" smtClean="0"/>
              <a:t>9</a:t>
            </a:fld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D628D95-6A72-4122-A693-542DF27476BD}"/>
              </a:ext>
            </a:extLst>
          </p:cNvPr>
          <p:cNvSpPr/>
          <p:nvPr/>
        </p:nvSpPr>
        <p:spPr>
          <a:xfrm>
            <a:off x="266444" y="377156"/>
            <a:ext cx="3165231" cy="7877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tx2"/>
                </a:solidFill>
              </a:rPr>
              <a:t>3’eme interface: page Home</a:t>
            </a:r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5ED3A1E2-A3DE-432D-B964-6663C43C0819}"/>
              </a:ext>
            </a:extLst>
          </p:cNvPr>
          <p:cNvSpPr/>
          <p:nvPr/>
        </p:nvSpPr>
        <p:spPr>
          <a:xfrm>
            <a:off x="266444" y="1625697"/>
            <a:ext cx="3362178" cy="269220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Si la connexion est validée, une page home sera apparaît et un message sera affichée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68A17DE-760F-47B1-8EBC-90BD985A5DF1}"/>
              </a:ext>
            </a:extLst>
          </p:cNvPr>
          <p:cNvSpPr/>
          <p:nvPr/>
        </p:nvSpPr>
        <p:spPr>
          <a:xfrm>
            <a:off x="4723784" y="2515155"/>
            <a:ext cx="1899139" cy="661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4E04A9F0-3166-4138-8D26-546AFB12029F}"/>
              </a:ext>
            </a:extLst>
          </p:cNvPr>
          <p:cNvSpPr/>
          <p:nvPr/>
        </p:nvSpPr>
        <p:spPr>
          <a:xfrm>
            <a:off x="4134113" y="4720610"/>
            <a:ext cx="1179342" cy="661182"/>
          </a:xfrm>
          <a:prstGeom prst="wedgeRectCallout">
            <a:avLst>
              <a:gd name="adj1" fmla="val -29183"/>
              <a:gd name="adj2" fmla="val 880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message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1FFA94-B554-4E1F-8D79-721350F82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37" y="511091"/>
            <a:ext cx="3248526" cy="6027821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FDADDD-1F6D-4354-88AC-D1E19C85E959}"/>
              </a:ext>
            </a:extLst>
          </p:cNvPr>
          <p:cNvCxnSpPr>
            <a:cxnSpLocks/>
          </p:cNvCxnSpPr>
          <p:nvPr/>
        </p:nvCxnSpPr>
        <p:spPr>
          <a:xfrm flipV="1">
            <a:off x="4306905" y="5432392"/>
            <a:ext cx="4632036" cy="15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461</Words>
  <Application>Microsoft Office PowerPoint</Application>
  <PresentationFormat>Grand écran</PresentationFormat>
  <Paragraphs>77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Engravers MT</vt:lpstr>
      <vt:lpstr>Gill Sans MT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rihab ayachi</cp:lastModifiedBy>
  <cp:revision>216</cp:revision>
  <dcterms:created xsi:type="dcterms:W3CDTF">2021-02-10T19:20:39Z</dcterms:created>
  <dcterms:modified xsi:type="dcterms:W3CDTF">2021-12-03T00:51:38Z</dcterms:modified>
</cp:coreProperties>
</file>