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2"/>
  </p:notesMasterIdLst>
  <p:sldIdLst>
    <p:sldId id="256" r:id="rId2"/>
    <p:sldId id="257" r:id="rId3"/>
    <p:sldId id="278" r:id="rId4"/>
    <p:sldId id="282" r:id="rId5"/>
    <p:sldId id="284" r:id="rId6"/>
    <p:sldId id="285" r:id="rId7"/>
    <p:sldId id="279" r:id="rId8"/>
    <p:sldId id="280" r:id="rId9"/>
    <p:sldId id="281"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5234" autoAdjust="0"/>
  </p:normalViewPr>
  <p:slideViewPr>
    <p:cSldViewPr snapToGrid="0">
      <p:cViewPr varScale="1">
        <p:scale>
          <a:sx n="57" d="100"/>
          <a:sy n="57" d="100"/>
        </p:scale>
        <p:origin x="12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1636F-ED49-4EBD-BA6F-CE12F6F858A1}" type="datetimeFigureOut">
              <a:rPr lang="en-US" smtClean="0"/>
              <a:t>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F3E27-D300-4796-841A-98EFEB197DF3}" type="slidenum">
              <a:rPr lang="en-US" smtClean="0"/>
              <a:t>‹#›</a:t>
            </a:fld>
            <a:endParaRPr lang="en-US"/>
          </a:p>
        </p:txBody>
      </p:sp>
    </p:spTree>
    <p:extLst>
      <p:ext uri="{BB962C8B-B14F-4D97-AF65-F5344CB8AC3E}">
        <p14:creationId xmlns:p14="http://schemas.microsoft.com/office/powerpoint/2010/main" val="185652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Design patterns represent best practices used by experienced object-oriented software developers. Design patterns are solutions to common problems that software developers face during software development. Many software developers came up with these solutions through trial and error over a considerable period of time.</a:t>
            </a:r>
          </a:p>
          <a:p>
            <a:endParaRPr lang="en-US" dirty="0"/>
          </a:p>
        </p:txBody>
      </p:sp>
      <p:sp>
        <p:nvSpPr>
          <p:cNvPr id="4" name="Slide Number Placeholder 3"/>
          <p:cNvSpPr>
            <a:spLocks noGrp="1"/>
          </p:cNvSpPr>
          <p:nvPr>
            <p:ph type="sldNum" sz="quarter" idx="5"/>
          </p:nvPr>
        </p:nvSpPr>
        <p:spPr/>
        <p:txBody>
          <a:bodyPr/>
          <a:lstStyle/>
          <a:p>
            <a:fld id="{8D4F3E27-D300-4796-841A-98EFEB197DF3}" type="slidenum">
              <a:rPr lang="en-US" smtClean="0"/>
              <a:t>3</a:t>
            </a:fld>
            <a:endParaRPr lang="en-US"/>
          </a:p>
        </p:txBody>
      </p:sp>
    </p:spTree>
    <p:extLst>
      <p:ext uri="{BB962C8B-B14F-4D97-AF65-F5344CB8AC3E}">
        <p14:creationId xmlns:p14="http://schemas.microsoft.com/office/powerpoint/2010/main" val="3973654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platform for developers</a:t>
            </a:r>
          </a:p>
          <a:p>
            <a:r>
              <a:rPr lang="en-US" dirty="0"/>
              <a:t>Design patterns provide standard terminology and are specific to a particular scenario. For example, a singleton design pattern means to use an object, so all developers familiar with a design pattern will use an object and can tell each other that the program follows a singleton pattern.</a:t>
            </a:r>
          </a:p>
          <a:p>
            <a:endParaRPr lang="en-US" dirty="0"/>
          </a:p>
          <a:p>
            <a:r>
              <a:rPr lang="en-US" dirty="0"/>
              <a:t>Better practices</a:t>
            </a:r>
          </a:p>
          <a:p>
            <a:r>
              <a:rPr lang="en-US" dirty="0"/>
              <a:t>Design patterns have evolved over time and provide the best solutions to certain problems during software development. By learning these patterns, inexperienced developers can learn to design software quickly and easily.</a:t>
            </a:r>
          </a:p>
        </p:txBody>
      </p:sp>
      <p:sp>
        <p:nvSpPr>
          <p:cNvPr id="4" name="Slide Number Placeholder 3"/>
          <p:cNvSpPr>
            <a:spLocks noGrp="1"/>
          </p:cNvSpPr>
          <p:nvPr>
            <p:ph type="sldNum" sz="quarter" idx="5"/>
          </p:nvPr>
        </p:nvSpPr>
        <p:spPr/>
        <p:txBody>
          <a:bodyPr/>
          <a:lstStyle/>
          <a:p>
            <a:fld id="{8D4F3E27-D300-4796-841A-98EFEB197DF3}" type="slidenum">
              <a:rPr lang="en-US" smtClean="0"/>
              <a:t>4</a:t>
            </a:fld>
            <a:endParaRPr lang="en-US"/>
          </a:p>
        </p:txBody>
      </p:sp>
    </p:spTree>
    <p:extLst>
      <p:ext uri="{BB962C8B-B14F-4D97-AF65-F5344CB8AC3E}">
        <p14:creationId xmlns:p14="http://schemas.microsoft.com/office/powerpoint/2010/main" val="41942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Principle is </a:t>
            </a:r>
            <a:r>
              <a:rPr lang="en-US" dirty="0" err="1"/>
              <a:t>Is</a:t>
            </a:r>
            <a:r>
              <a:rPr lang="en-US" dirty="0"/>
              <a:t> a process guide</a:t>
            </a:r>
          </a:p>
        </p:txBody>
      </p:sp>
      <p:sp>
        <p:nvSpPr>
          <p:cNvPr id="4" name="Slide Number Placeholder 3"/>
          <p:cNvSpPr>
            <a:spLocks noGrp="1"/>
          </p:cNvSpPr>
          <p:nvPr>
            <p:ph type="sldNum" sz="quarter" idx="5"/>
          </p:nvPr>
        </p:nvSpPr>
        <p:spPr/>
        <p:txBody>
          <a:bodyPr/>
          <a:lstStyle/>
          <a:p>
            <a:fld id="{8D4F3E27-D300-4796-841A-98EFEB197DF3}" type="slidenum">
              <a:rPr lang="en-US" smtClean="0"/>
              <a:t>5</a:t>
            </a:fld>
            <a:endParaRPr lang="en-US"/>
          </a:p>
        </p:txBody>
      </p:sp>
    </p:spTree>
    <p:extLst>
      <p:ext uri="{BB962C8B-B14F-4D97-AF65-F5344CB8AC3E}">
        <p14:creationId xmlns:p14="http://schemas.microsoft.com/office/powerpoint/2010/main" val="412384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F3E27-D300-4796-841A-98EFEB197DF3}" type="slidenum">
              <a:rPr lang="en-US" smtClean="0"/>
              <a:t>6</a:t>
            </a:fld>
            <a:endParaRPr lang="en-US"/>
          </a:p>
        </p:txBody>
      </p:sp>
    </p:spTree>
    <p:extLst>
      <p:ext uri="{BB962C8B-B14F-4D97-AF65-F5344CB8AC3E}">
        <p14:creationId xmlns:p14="http://schemas.microsoft.com/office/powerpoint/2010/main" val="1017151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design patterns have to do with creating classes. This pattern can be divided into class creation patterns and object creation patterns. While class creation patterns use inheritance effectively in the instantiation process, object creation patterns use delegation effectively to get the job done.</a:t>
            </a:r>
          </a:p>
        </p:txBody>
      </p:sp>
      <p:sp>
        <p:nvSpPr>
          <p:cNvPr id="4" name="Slide Number Placeholder 3"/>
          <p:cNvSpPr>
            <a:spLocks noGrp="1"/>
          </p:cNvSpPr>
          <p:nvPr>
            <p:ph type="sldNum" sz="quarter" idx="5"/>
          </p:nvPr>
        </p:nvSpPr>
        <p:spPr/>
        <p:txBody>
          <a:bodyPr/>
          <a:lstStyle/>
          <a:p>
            <a:fld id="{8D4F3E27-D300-4796-841A-98EFEB197DF3}" type="slidenum">
              <a:rPr lang="en-US" smtClean="0"/>
              <a:t>7</a:t>
            </a:fld>
            <a:endParaRPr lang="en-US"/>
          </a:p>
        </p:txBody>
      </p:sp>
    </p:spTree>
    <p:extLst>
      <p:ext uri="{BB962C8B-B14F-4D97-AF65-F5344CB8AC3E}">
        <p14:creationId xmlns:p14="http://schemas.microsoft.com/office/powerpoint/2010/main" val="2032941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design patterns have to do with the composition of classes and objects. Structural class building patterns use inheritance to construct interfaces. Structural object patterns define ways of assembling objects for new functionality.</a:t>
            </a:r>
          </a:p>
        </p:txBody>
      </p:sp>
      <p:sp>
        <p:nvSpPr>
          <p:cNvPr id="4" name="Slide Number Placeholder 3"/>
          <p:cNvSpPr>
            <a:spLocks noGrp="1"/>
          </p:cNvSpPr>
          <p:nvPr>
            <p:ph type="sldNum" sz="quarter" idx="5"/>
          </p:nvPr>
        </p:nvSpPr>
        <p:spPr/>
        <p:txBody>
          <a:bodyPr/>
          <a:lstStyle/>
          <a:p>
            <a:fld id="{8D4F3E27-D300-4796-841A-98EFEB197DF3}" type="slidenum">
              <a:rPr lang="en-US" smtClean="0"/>
              <a:t>8</a:t>
            </a:fld>
            <a:endParaRPr lang="en-US"/>
          </a:p>
        </p:txBody>
      </p:sp>
    </p:spTree>
    <p:extLst>
      <p:ext uri="{BB962C8B-B14F-4D97-AF65-F5344CB8AC3E}">
        <p14:creationId xmlns:p14="http://schemas.microsoft.com/office/powerpoint/2010/main" val="2416647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design patterns have to do with the communication of Class objects. Behavioral patterns are those patterns that are more specifically related to communication between objects.</a:t>
            </a:r>
          </a:p>
        </p:txBody>
      </p:sp>
      <p:sp>
        <p:nvSpPr>
          <p:cNvPr id="4" name="Slide Number Placeholder 3"/>
          <p:cNvSpPr>
            <a:spLocks noGrp="1"/>
          </p:cNvSpPr>
          <p:nvPr>
            <p:ph type="sldNum" sz="quarter" idx="5"/>
          </p:nvPr>
        </p:nvSpPr>
        <p:spPr/>
        <p:txBody>
          <a:bodyPr/>
          <a:lstStyle/>
          <a:p>
            <a:fld id="{8D4F3E27-D300-4796-841A-98EFEB197DF3}" type="slidenum">
              <a:rPr lang="en-US" smtClean="0"/>
              <a:t>9</a:t>
            </a:fld>
            <a:endParaRPr lang="en-US"/>
          </a:p>
        </p:txBody>
      </p:sp>
    </p:spTree>
    <p:extLst>
      <p:ext uri="{BB962C8B-B14F-4D97-AF65-F5344CB8AC3E}">
        <p14:creationId xmlns:p14="http://schemas.microsoft.com/office/powerpoint/2010/main" val="227453289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8B501D-F6C0-4838-A22D-AEF0A6DEF86D}" type="datetime1">
              <a:rPr lang="en-GB" smtClean="0"/>
              <a:t>08/01/2022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98961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CFE32-042F-4338-B699-57924ADBFC03}" type="datetime1">
              <a:rPr lang="en-GB" smtClean="0"/>
              <a:t>08/01/2022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19071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CD0AC-9F6C-4197-ADF2-C19BE7EF4DBC}" type="datetime1">
              <a:rPr lang="en-GB" smtClean="0"/>
              <a:t>08/01/2022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710485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hasCustomPrompt="1"/>
          </p:nvPr>
        </p:nvSpPr>
        <p:spPr>
          <a:xfrm>
            <a:off x="1860549" y="2101850"/>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4" name="Date Placeholder 3"/>
          <p:cNvSpPr>
            <a:spLocks noGrp="1"/>
          </p:cNvSpPr>
          <p:nvPr>
            <p:ph type="dt" sz="half" idx="10"/>
          </p:nvPr>
        </p:nvSpPr>
        <p:spPr/>
        <p:txBody>
          <a:bodyPr rtlCol="0"/>
          <a:lstStyle/>
          <a:p>
            <a:pPr rtl="0"/>
            <a:fld id="{FE9A66B6-C57A-4195-8775-997A54A1D5E9}" type="datetime1">
              <a:rPr lang="en-GB" noProof="0" smtClean="0"/>
              <a:t>08/01/2022</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hasCustomPrompt="1"/>
          </p:nvPr>
        </p:nvSpPr>
        <p:spPr>
          <a:xfrm>
            <a:off x="1860549" y="3044624"/>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hasCustomPrompt="1"/>
          </p:nvPr>
        </p:nvSpPr>
        <p:spPr>
          <a:xfrm>
            <a:off x="1860549" y="3987398"/>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hasCustomPrompt="1"/>
          </p:nvPr>
        </p:nvSpPr>
        <p:spPr>
          <a:xfrm>
            <a:off x="1860549" y="4930171"/>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67783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rtlCol="0" anchor="ctr" anchorCtr="0">
            <a:normAutofit/>
          </a:bodyPr>
          <a:lstStyle>
            <a:lvl1pPr>
              <a:defRPr sz="2400"/>
            </a:lvl1pPr>
          </a:lstStyle>
          <a:p>
            <a:pPr rtl="0"/>
            <a:r>
              <a:rPr lang="en-US" noProof="0"/>
              <a:t>Click to edit Master title style</a:t>
            </a:r>
            <a:endParaRPr lang="en-GB" noProof="0"/>
          </a:p>
        </p:txBody>
      </p:sp>
      <p:sp>
        <p:nvSpPr>
          <p:cNvPr id="5" name="Date Placeholder 4"/>
          <p:cNvSpPr>
            <a:spLocks noGrp="1"/>
          </p:cNvSpPr>
          <p:nvPr>
            <p:ph type="dt" sz="half" idx="10"/>
          </p:nvPr>
        </p:nvSpPr>
        <p:spPr/>
        <p:txBody>
          <a:bodyPr rtlCol="0"/>
          <a:lstStyle/>
          <a:p>
            <a:pPr rtl="0"/>
            <a:fld id="{77A7CA5E-6B68-4894-811C-E1803CE5FFE2}" type="datetime1">
              <a:rPr lang="en-GB" noProof="0" smtClean="0"/>
              <a:t>08/01/2022</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a:xfrm>
            <a:off x="10729455" y="4711309"/>
            <a:ext cx="1154151" cy="1090789"/>
          </a:xfrm>
        </p:spPr>
        <p:txBody>
          <a:bodyPr rtlCol="0"/>
          <a:lstStyle/>
          <a:p>
            <a:pPr rtl="0"/>
            <a:fld id="{9E3FA76C-C565-46B6-8652-D75785E2521F}" type="slidenum">
              <a:rPr lang="en-GB" noProof="0" smtClean="0"/>
              <a:t>‹#›</a:t>
            </a:fld>
            <a:endParaRPr lang="en-GB" noProof="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rtlCol="0"/>
          <a:lstStyle/>
          <a:p>
            <a:pPr rtl="0"/>
            <a:r>
              <a:rPr lang="en-US" noProof="0"/>
              <a:t>Click icon to add SmartArt graphic</a:t>
            </a:r>
            <a:endParaRPr lang="en-GB" noProof="0"/>
          </a:p>
        </p:txBody>
      </p:sp>
    </p:spTree>
    <p:extLst>
      <p:ext uri="{BB962C8B-B14F-4D97-AF65-F5344CB8AC3E}">
        <p14:creationId xmlns:p14="http://schemas.microsoft.com/office/powerpoint/2010/main" val="220308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EA1DD-DE46-457B-95EA-9E2C3CB6A0D7}" type="datetime1">
              <a:rPr lang="en-GB" smtClean="0"/>
              <a:t>08/01/2022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18552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BC6C48C-67B4-4250-8F4A-F53D6B802215}" type="datetime1">
              <a:rPr lang="en-GB" smtClean="0"/>
              <a:t>08/01/2022</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Add a footer</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43610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8E79FE-066B-4016-8823-74AB21953C15}" type="datetime1">
              <a:rPr lang="en-GB" smtClean="0"/>
              <a:t>08/01/2022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23343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6EEA25-6B11-47C3-B9CE-DEC01215096E}" type="datetime1">
              <a:rPr lang="en-GB" smtClean="0"/>
              <a:t>08/01/2022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355391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A1F276-1CF6-4D58-910F-13587773B85F}" type="datetime1">
              <a:rPr lang="en-GB" smtClean="0"/>
              <a:t>08/01/2022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26743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0F4FA-1CAB-417D-8A00-4958B06554A2}" type="datetime1">
              <a:rPr lang="en-GB" smtClean="0"/>
              <a:t>08/01/2022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1920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DCD072-D593-4F4C-A461-83007D0172D4}" type="datetime1">
              <a:rPr lang="en-GB" smtClean="0"/>
              <a:t>08/01/2022</a:t>
            </a:fld>
            <a:endParaRPr lang="en-US"/>
          </a:p>
        </p:txBody>
      </p:sp>
      <p:sp>
        <p:nvSpPr>
          <p:cNvPr id="6" name="Footer Placeholder 5"/>
          <p:cNvSpPr>
            <a:spLocks noGrp="1"/>
          </p:cNvSpPr>
          <p:nvPr>
            <p:ph type="ftr" sz="quarter" idx="11"/>
          </p:nvPr>
        </p:nvSpPr>
        <p:spPr/>
        <p:txBody>
          <a:bodyPr/>
          <a:lstStyle/>
          <a:p>
            <a:r>
              <a:rPr lang="en-US"/>
              <a:t>Add a footer</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02471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8799B-8464-4C6C-95DE-98EF3E4C1A0F}" type="datetime1">
              <a:rPr lang="en-GB" smtClean="0"/>
              <a:t>08/01/2022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7395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B763500-8F1B-42A8-8FC7-5154E60099A5}" type="datetime1">
              <a:rPr lang="en-GB" smtClean="0"/>
              <a:t>08/01/2022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Add a footer</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BC2DC5-54CB-401E-AC09-F7FD70C3A784}" type="slidenum">
              <a:rPr lang="en-US" smtClean="0"/>
              <a:t>‹#›</a:t>
            </a:fld>
            <a:endParaRPr lang="en-US"/>
          </a:p>
        </p:txBody>
      </p:sp>
    </p:spTree>
    <p:extLst>
      <p:ext uri="{BB962C8B-B14F-4D97-AF65-F5344CB8AC3E}">
        <p14:creationId xmlns:p14="http://schemas.microsoft.com/office/powerpoint/2010/main" val="88260895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hf hdr="0" ftr="0" dt="0"/>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18AC-5C15-4245-BC86-871E89BD4426}"/>
              </a:ext>
            </a:extLst>
          </p:cNvPr>
          <p:cNvSpPr>
            <a:spLocks noGrp="1"/>
          </p:cNvSpPr>
          <p:nvPr>
            <p:ph type="ctrTitle"/>
          </p:nvPr>
        </p:nvSpPr>
        <p:spPr/>
        <p:txBody>
          <a:bodyPr/>
          <a:lstStyle/>
          <a:p>
            <a:r>
              <a:rPr lang="en-US" dirty="0"/>
              <a:t>Design </a:t>
            </a:r>
            <a:r>
              <a:rPr lang="en-US" dirty="0" err="1"/>
              <a:t>PatTern</a:t>
            </a:r>
            <a:endParaRPr lang="en-US" dirty="0"/>
          </a:p>
        </p:txBody>
      </p:sp>
      <p:sp>
        <p:nvSpPr>
          <p:cNvPr id="3" name="Subtitle 2">
            <a:extLst>
              <a:ext uri="{FF2B5EF4-FFF2-40B4-BE49-F238E27FC236}">
                <a16:creationId xmlns:a16="http://schemas.microsoft.com/office/drawing/2014/main" id="{CE15C3FE-8DD2-4B4B-8758-84F36EAE96E5}"/>
              </a:ext>
            </a:extLst>
          </p:cNvPr>
          <p:cNvSpPr>
            <a:spLocks noGrp="1"/>
          </p:cNvSpPr>
          <p:nvPr>
            <p:ph type="subTitle" idx="1"/>
          </p:nvPr>
        </p:nvSpPr>
        <p:spPr/>
        <p:txBody>
          <a:bodyPr/>
          <a:lstStyle/>
          <a:p>
            <a:r>
              <a:rPr lang="en-US" dirty="0"/>
              <a:t>ABDUL RAHEEM RIHAM AHAMED</a:t>
            </a:r>
          </a:p>
          <a:p>
            <a:r>
              <a:rPr lang="en-US" sz="1400" dirty="0"/>
              <a:t>HND COMPUTING IDM</a:t>
            </a:r>
          </a:p>
        </p:txBody>
      </p:sp>
      <p:sp>
        <p:nvSpPr>
          <p:cNvPr id="5" name="Slide Number Placeholder 4">
            <a:extLst>
              <a:ext uri="{FF2B5EF4-FFF2-40B4-BE49-F238E27FC236}">
                <a16:creationId xmlns:a16="http://schemas.microsoft.com/office/drawing/2014/main" id="{177D0478-532C-4B3D-9082-824DB4301BCF}"/>
              </a:ext>
            </a:extLst>
          </p:cNvPr>
          <p:cNvSpPr>
            <a:spLocks noGrp="1"/>
          </p:cNvSpPr>
          <p:nvPr>
            <p:ph type="sldNum" sz="quarter" idx="12"/>
          </p:nvPr>
        </p:nvSpPr>
        <p:spPr/>
        <p:txBody>
          <a:bodyPr/>
          <a:lstStyle/>
          <a:p>
            <a:fld id="{B2BC2DC5-54CB-401E-AC09-F7FD70C3A784}" type="slidenum">
              <a:rPr lang="en-US" smtClean="0"/>
              <a:t>1</a:t>
            </a:fld>
            <a:endParaRPr lang="en-US"/>
          </a:p>
        </p:txBody>
      </p:sp>
    </p:spTree>
    <p:extLst>
      <p:ext uri="{BB962C8B-B14F-4D97-AF65-F5344CB8AC3E}">
        <p14:creationId xmlns:p14="http://schemas.microsoft.com/office/powerpoint/2010/main" val="177750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1550F-8C91-4506-B727-7C6A3965BDDF}"/>
              </a:ext>
            </a:extLst>
          </p:cNvPr>
          <p:cNvSpPr>
            <a:spLocks noGrp="1"/>
          </p:cNvSpPr>
          <p:nvPr>
            <p:ph type="ctrTitle"/>
          </p:nvPr>
        </p:nvSpPr>
        <p:spPr/>
        <p:txBody>
          <a:bodyPr/>
          <a:lstStyle/>
          <a:p>
            <a:pPr algn="ctr"/>
            <a:r>
              <a:rPr lang="en-US" dirty="0"/>
              <a:t>THANK YOU</a:t>
            </a:r>
          </a:p>
        </p:txBody>
      </p:sp>
      <p:sp>
        <p:nvSpPr>
          <p:cNvPr id="2" name="Slide Number Placeholder 1">
            <a:extLst>
              <a:ext uri="{FF2B5EF4-FFF2-40B4-BE49-F238E27FC236}">
                <a16:creationId xmlns:a16="http://schemas.microsoft.com/office/drawing/2014/main" id="{845BAD62-5897-43CE-B8DB-1A2DEC9DB8E8}"/>
              </a:ext>
            </a:extLst>
          </p:cNvPr>
          <p:cNvSpPr>
            <a:spLocks noGrp="1"/>
          </p:cNvSpPr>
          <p:nvPr>
            <p:ph type="sldNum" sz="quarter" idx="12"/>
          </p:nvPr>
        </p:nvSpPr>
        <p:spPr/>
        <p:txBody>
          <a:bodyPr/>
          <a:lstStyle/>
          <a:p>
            <a:fld id="{B2BC2DC5-54CB-401E-AC09-F7FD70C3A784}" type="slidenum">
              <a:rPr lang="en-US" smtClean="0"/>
              <a:t>10</a:t>
            </a:fld>
            <a:endParaRPr lang="en-US"/>
          </a:p>
        </p:txBody>
      </p:sp>
    </p:spTree>
    <p:extLst>
      <p:ext uri="{BB962C8B-B14F-4D97-AF65-F5344CB8AC3E}">
        <p14:creationId xmlns:p14="http://schemas.microsoft.com/office/powerpoint/2010/main" val="127340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What is design pattern</a:t>
            </a:r>
          </a:p>
          <a:p>
            <a:pPr marL="457200" indent="-457200">
              <a:buFont typeface="+mj-lt"/>
              <a:buAutoNum type="arabicPeriod"/>
            </a:pPr>
            <a:r>
              <a:rPr lang="en-US" dirty="0"/>
              <a:t>Usage of design pattern</a:t>
            </a:r>
          </a:p>
          <a:p>
            <a:pPr marL="457200" indent="-457200">
              <a:buFont typeface="+mj-lt"/>
              <a:buAutoNum type="arabicPeriod"/>
            </a:pPr>
            <a:r>
              <a:rPr lang="en-US" dirty="0"/>
              <a:t>Principle of design pattern</a:t>
            </a:r>
          </a:p>
          <a:p>
            <a:pPr marL="457200" indent="-457200">
              <a:buFont typeface="+mj-lt"/>
              <a:buAutoNum type="arabicPeriod"/>
            </a:pPr>
            <a:r>
              <a:rPr lang="en-US" dirty="0"/>
              <a:t>Types </a:t>
            </a:r>
            <a:r>
              <a:rPr lang="en-US"/>
              <a:t>of design</a:t>
            </a:r>
          </a:p>
          <a:p>
            <a:pPr marL="457200" indent="-457200">
              <a:buFont typeface="+mj-lt"/>
              <a:buAutoNum type="arabicPeriod"/>
            </a:pPr>
            <a:r>
              <a:rPr lang="en-US"/>
              <a:t>Reference </a:t>
            </a:r>
            <a:endParaRPr lang="en-US" dirty="0"/>
          </a:p>
        </p:txBody>
      </p:sp>
      <p:sp>
        <p:nvSpPr>
          <p:cNvPr id="4" name="Slide Number Placeholder 3">
            <a:extLst>
              <a:ext uri="{FF2B5EF4-FFF2-40B4-BE49-F238E27FC236}">
                <a16:creationId xmlns:a16="http://schemas.microsoft.com/office/drawing/2014/main" id="{CE8C795E-3D56-410F-87BE-CE0CB0E07BF4}"/>
              </a:ext>
            </a:extLst>
          </p:cNvPr>
          <p:cNvSpPr>
            <a:spLocks noGrp="1"/>
          </p:cNvSpPr>
          <p:nvPr>
            <p:ph type="sldNum" sz="quarter" idx="12"/>
          </p:nvPr>
        </p:nvSpPr>
        <p:spPr/>
        <p:txBody>
          <a:bodyPr/>
          <a:lstStyle/>
          <a:p>
            <a:fld id="{B2BC2DC5-54CB-401E-AC09-F7FD70C3A784}" type="slidenum">
              <a:rPr lang="en-US" smtClean="0"/>
              <a:t>2</a:t>
            </a:fld>
            <a:endParaRPr lang="en-US"/>
          </a:p>
        </p:txBody>
      </p:sp>
    </p:spTree>
    <p:extLst>
      <p:ext uri="{BB962C8B-B14F-4D97-AF65-F5344CB8AC3E}">
        <p14:creationId xmlns:p14="http://schemas.microsoft.com/office/powerpoint/2010/main" val="325558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2245-ED43-425A-B26E-0EB5A4A22A20}"/>
              </a:ext>
            </a:extLst>
          </p:cNvPr>
          <p:cNvSpPr>
            <a:spLocks noGrp="1"/>
          </p:cNvSpPr>
          <p:nvPr>
            <p:ph type="title"/>
          </p:nvPr>
        </p:nvSpPr>
        <p:spPr/>
        <p:txBody>
          <a:bodyPr/>
          <a:lstStyle/>
          <a:p>
            <a:r>
              <a:rPr lang="en-US" dirty="0"/>
              <a:t>What is Design pattern</a:t>
            </a:r>
          </a:p>
        </p:txBody>
      </p:sp>
      <p:pic>
        <p:nvPicPr>
          <p:cNvPr id="6" name="Content Placeholder 5">
            <a:extLst>
              <a:ext uri="{FF2B5EF4-FFF2-40B4-BE49-F238E27FC236}">
                <a16:creationId xmlns:a16="http://schemas.microsoft.com/office/drawing/2014/main" id="{D9445851-8F8A-4B21-84AF-8006558CC9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0175" y="2527300"/>
            <a:ext cx="6858000" cy="3238500"/>
          </a:xfrm>
        </p:spPr>
      </p:pic>
      <p:sp>
        <p:nvSpPr>
          <p:cNvPr id="4" name="Slide Number Placeholder 3">
            <a:extLst>
              <a:ext uri="{FF2B5EF4-FFF2-40B4-BE49-F238E27FC236}">
                <a16:creationId xmlns:a16="http://schemas.microsoft.com/office/drawing/2014/main" id="{5D23ACBF-F01E-4195-BC73-B402CCCE23DD}"/>
              </a:ext>
            </a:extLst>
          </p:cNvPr>
          <p:cNvSpPr>
            <a:spLocks noGrp="1"/>
          </p:cNvSpPr>
          <p:nvPr>
            <p:ph type="sldNum" sz="quarter" idx="12"/>
          </p:nvPr>
        </p:nvSpPr>
        <p:spPr/>
        <p:txBody>
          <a:bodyPr/>
          <a:lstStyle/>
          <a:p>
            <a:fld id="{B2BC2DC5-54CB-401E-AC09-F7FD70C3A784}" type="slidenum">
              <a:rPr lang="en-US" smtClean="0"/>
              <a:t>3</a:t>
            </a:fld>
            <a:endParaRPr lang="en-US"/>
          </a:p>
        </p:txBody>
      </p:sp>
    </p:spTree>
    <p:extLst>
      <p:ext uri="{BB962C8B-B14F-4D97-AF65-F5344CB8AC3E}">
        <p14:creationId xmlns:p14="http://schemas.microsoft.com/office/powerpoint/2010/main" val="309524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3E2A-BB67-4E93-94F5-A0C536B56BB2}"/>
              </a:ext>
            </a:extLst>
          </p:cNvPr>
          <p:cNvSpPr>
            <a:spLocks noGrp="1"/>
          </p:cNvSpPr>
          <p:nvPr>
            <p:ph type="title"/>
          </p:nvPr>
        </p:nvSpPr>
        <p:spPr/>
        <p:txBody>
          <a:bodyPr/>
          <a:lstStyle/>
          <a:p>
            <a:r>
              <a:rPr lang="en-US" dirty="0"/>
              <a:t>Usage of Design pattern</a:t>
            </a:r>
          </a:p>
        </p:txBody>
      </p:sp>
      <p:sp>
        <p:nvSpPr>
          <p:cNvPr id="3" name="Content Placeholder 2">
            <a:extLst>
              <a:ext uri="{FF2B5EF4-FFF2-40B4-BE49-F238E27FC236}">
                <a16:creationId xmlns:a16="http://schemas.microsoft.com/office/drawing/2014/main" id="{E5633B53-4926-4937-9430-5DFC78B7B4C8}"/>
              </a:ext>
            </a:extLst>
          </p:cNvPr>
          <p:cNvSpPr>
            <a:spLocks noGrp="1"/>
          </p:cNvSpPr>
          <p:nvPr>
            <p:ph idx="1"/>
          </p:nvPr>
        </p:nvSpPr>
        <p:spPr/>
        <p:txBody>
          <a:bodyPr/>
          <a:lstStyle/>
          <a:p>
            <a:r>
              <a:rPr lang="en-US" dirty="0"/>
              <a:t>Common platform for developers</a:t>
            </a:r>
          </a:p>
          <a:p>
            <a:r>
              <a:rPr lang="en-US" dirty="0"/>
              <a:t>Best Practices</a:t>
            </a:r>
          </a:p>
        </p:txBody>
      </p:sp>
      <p:sp>
        <p:nvSpPr>
          <p:cNvPr id="4" name="Slide Number Placeholder 3">
            <a:extLst>
              <a:ext uri="{FF2B5EF4-FFF2-40B4-BE49-F238E27FC236}">
                <a16:creationId xmlns:a16="http://schemas.microsoft.com/office/drawing/2014/main" id="{043B2011-06C6-46ED-A533-6674A3B0FE85}"/>
              </a:ext>
            </a:extLst>
          </p:cNvPr>
          <p:cNvSpPr>
            <a:spLocks noGrp="1"/>
          </p:cNvSpPr>
          <p:nvPr>
            <p:ph type="sldNum" sz="quarter" idx="12"/>
          </p:nvPr>
        </p:nvSpPr>
        <p:spPr/>
        <p:txBody>
          <a:bodyPr/>
          <a:lstStyle/>
          <a:p>
            <a:fld id="{B2BC2DC5-54CB-401E-AC09-F7FD70C3A784}" type="slidenum">
              <a:rPr lang="en-US" smtClean="0"/>
              <a:t>4</a:t>
            </a:fld>
            <a:endParaRPr lang="en-US"/>
          </a:p>
        </p:txBody>
      </p:sp>
      <p:pic>
        <p:nvPicPr>
          <p:cNvPr id="6" name="Picture 5">
            <a:extLst>
              <a:ext uri="{FF2B5EF4-FFF2-40B4-BE49-F238E27FC236}">
                <a16:creationId xmlns:a16="http://schemas.microsoft.com/office/drawing/2014/main" id="{189021F0-BC02-4E22-8BB0-ED485E8F9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520" y="2853880"/>
            <a:ext cx="6671913" cy="3519488"/>
          </a:xfrm>
          <a:prstGeom prst="rect">
            <a:avLst/>
          </a:prstGeom>
        </p:spPr>
      </p:pic>
    </p:spTree>
    <p:extLst>
      <p:ext uri="{BB962C8B-B14F-4D97-AF65-F5344CB8AC3E}">
        <p14:creationId xmlns:p14="http://schemas.microsoft.com/office/powerpoint/2010/main" val="198329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7EBA-F929-472D-AFD6-3C196E3CD257}"/>
              </a:ext>
            </a:extLst>
          </p:cNvPr>
          <p:cNvSpPr>
            <a:spLocks noGrp="1"/>
          </p:cNvSpPr>
          <p:nvPr>
            <p:ph type="title"/>
          </p:nvPr>
        </p:nvSpPr>
        <p:spPr/>
        <p:txBody>
          <a:bodyPr/>
          <a:lstStyle/>
          <a:p>
            <a:r>
              <a:rPr lang="en-US" dirty="0"/>
              <a:t>Principle of Design pattern</a:t>
            </a:r>
          </a:p>
        </p:txBody>
      </p:sp>
      <p:sp>
        <p:nvSpPr>
          <p:cNvPr id="3" name="Content Placeholder 2">
            <a:extLst>
              <a:ext uri="{FF2B5EF4-FFF2-40B4-BE49-F238E27FC236}">
                <a16:creationId xmlns:a16="http://schemas.microsoft.com/office/drawing/2014/main" id="{53C42E09-6653-4D40-9A7A-3F591A7DBE4C}"/>
              </a:ext>
            </a:extLst>
          </p:cNvPr>
          <p:cNvSpPr>
            <a:spLocks noGrp="1"/>
          </p:cNvSpPr>
          <p:nvPr>
            <p:ph idx="1"/>
          </p:nvPr>
        </p:nvSpPr>
        <p:spPr/>
        <p:txBody>
          <a:bodyPr>
            <a:normAutofit/>
          </a:bodyPr>
          <a:lstStyle/>
          <a:p>
            <a:r>
              <a:rPr lang="en-US" sz="2800" dirty="0"/>
              <a:t>There are three principle in design pattern.</a:t>
            </a:r>
          </a:p>
          <a:p>
            <a:pPr marL="617220" lvl="1" indent="-342900">
              <a:buFont typeface="+mj-lt"/>
              <a:buAutoNum type="arabicPeriod"/>
            </a:pPr>
            <a:r>
              <a:rPr lang="en-US" sz="2400" dirty="0"/>
              <a:t>Principle of Decoupling</a:t>
            </a:r>
          </a:p>
          <a:p>
            <a:pPr marL="617220" lvl="1" indent="-342900">
              <a:buFont typeface="+mj-lt"/>
              <a:buAutoNum type="arabicPeriod"/>
            </a:pPr>
            <a:r>
              <a:rPr lang="en-US" sz="2400" dirty="0"/>
              <a:t>Ensuring Cohesion</a:t>
            </a:r>
          </a:p>
          <a:p>
            <a:pPr marL="617220" lvl="1" indent="-342900">
              <a:buFont typeface="+mj-lt"/>
              <a:buAutoNum type="arabicPeriod"/>
            </a:pPr>
            <a:r>
              <a:rPr lang="en-US" sz="2400" dirty="0"/>
              <a:t>Open-closed Principle</a:t>
            </a:r>
          </a:p>
        </p:txBody>
      </p:sp>
      <p:sp>
        <p:nvSpPr>
          <p:cNvPr id="4" name="Slide Number Placeholder 3">
            <a:extLst>
              <a:ext uri="{FF2B5EF4-FFF2-40B4-BE49-F238E27FC236}">
                <a16:creationId xmlns:a16="http://schemas.microsoft.com/office/drawing/2014/main" id="{5A2E6912-174F-40A3-A74E-ABC265E56725}"/>
              </a:ext>
            </a:extLst>
          </p:cNvPr>
          <p:cNvSpPr>
            <a:spLocks noGrp="1"/>
          </p:cNvSpPr>
          <p:nvPr>
            <p:ph type="sldNum" sz="quarter" idx="12"/>
          </p:nvPr>
        </p:nvSpPr>
        <p:spPr/>
        <p:txBody>
          <a:bodyPr/>
          <a:lstStyle/>
          <a:p>
            <a:fld id="{B2BC2DC5-54CB-401E-AC09-F7FD70C3A784}" type="slidenum">
              <a:rPr lang="en-US" smtClean="0"/>
              <a:t>5</a:t>
            </a:fld>
            <a:endParaRPr lang="en-US"/>
          </a:p>
        </p:txBody>
      </p:sp>
      <p:pic>
        <p:nvPicPr>
          <p:cNvPr id="6" name="Picture 5">
            <a:extLst>
              <a:ext uri="{FF2B5EF4-FFF2-40B4-BE49-F238E27FC236}">
                <a16:creationId xmlns:a16="http://schemas.microsoft.com/office/drawing/2014/main" id="{9986056B-337A-440C-AFF1-CE88A62BB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441" y="3025510"/>
            <a:ext cx="4718560" cy="3146690"/>
          </a:xfrm>
          <a:prstGeom prst="rect">
            <a:avLst/>
          </a:prstGeom>
        </p:spPr>
      </p:pic>
    </p:spTree>
    <p:extLst>
      <p:ext uri="{BB962C8B-B14F-4D97-AF65-F5344CB8AC3E}">
        <p14:creationId xmlns:p14="http://schemas.microsoft.com/office/powerpoint/2010/main" val="349384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5661-1AE0-49C1-AECD-B4830C19A273}"/>
              </a:ext>
            </a:extLst>
          </p:cNvPr>
          <p:cNvSpPr>
            <a:spLocks noGrp="1"/>
          </p:cNvSpPr>
          <p:nvPr>
            <p:ph type="title"/>
          </p:nvPr>
        </p:nvSpPr>
        <p:spPr/>
        <p:txBody>
          <a:bodyPr/>
          <a:lstStyle/>
          <a:p>
            <a:r>
              <a:rPr lang="en-US" dirty="0"/>
              <a:t>Types of Design</a:t>
            </a:r>
          </a:p>
        </p:txBody>
      </p:sp>
      <p:sp>
        <p:nvSpPr>
          <p:cNvPr id="3" name="Content Placeholder 2">
            <a:extLst>
              <a:ext uri="{FF2B5EF4-FFF2-40B4-BE49-F238E27FC236}">
                <a16:creationId xmlns:a16="http://schemas.microsoft.com/office/drawing/2014/main" id="{60B58D1C-85F7-4B25-B617-BC97DC36FD42}"/>
              </a:ext>
            </a:extLst>
          </p:cNvPr>
          <p:cNvSpPr>
            <a:spLocks noGrp="1"/>
          </p:cNvSpPr>
          <p:nvPr>
            <p:ph idx="1"/>
          </p:nvPr>
        </p:nvSpPr>
        <p:spPr/>
        <p:txBody>
          <a:bodyPr/>
          <a:lstStyle/>
          <a:p>
            <a:pPr marL="617220" lvl="1" indent="-342900">
              <a:buFont typeface="+mj-lt"/>
              <a:buAutoNum type="arabicPeriod"/>
            </a:pPr>
            <a:r>
              <a:rPr lang="en-US" sz="2400" b="0" i="0" dirty="0">
                <a:solidFill>
                  <a:srgbClr val="000000"/>
                </a:solidFill>
                <a:effectLst/>
                <a:latin typeface="Arial" panose="020B0604020202020204" pitchFamily="34" charset="0"/>
              </a:rPr>
              <a:t>Creational Design pattern</a:t>
            </a:r>
          </a:p>
          <a:p>
            <a:pPr marL="617220" lvl="1" indent="-342900">
              <a:buFont typeface="+mj-lt"/>
              <a:buAutoNum type="arabicPeriod"/>
            </a:pPr>
            <a:r>
              <a:rPr lang="en-US" sz="2400" b="0" i="0" dirty="0">
                <a:solidFill>
                  <a:srgbClr val="000000"/>
                </a:solidFill>
                <a:effectLst/>
                <a:latin typeface="Arial" panose="020B0604020202020204" pitchFamily="34" charset="0"/>
              </a:rPr>
              <a:t>Structural Design pattern</a:t>
            </a:r>
          </a:p>
          <a:p>
            <a:pPr marL="617220" lvl="1" indent="-342900">
              <a:buFont typeface="+mj-lt"/>
              <a:buAutoNum type="arabicPeriod"/>
            </a:pPr>
            <a:r>
              <a:rPr lang="en-US" sz="2400" b="0" i="0" dirty="0">
                <a:solidFill>
                  <a:srgbClr val="000000"/>
                </a:solidFill>
                <a:effectLst/>
                <a:latin typeface="Arial" panose="020B0604020202020204" pitchFamily="34" charset="0"/>
              </a:rPr>
              <a:t>Behavioral Design patterns.</a:t>
            </a:r>
            <a:endParaRPr lang="en-US" sz="2400" dirty="0"/>
          </a:p>
        </p:txBody>
      </p:sp>
      <p:sp>
        <p:nvSpPr>
          <p:cNvPr id="4" name="Slide Number Placeholder 3">
            <a:extLst>
              <a:ext uri="{FF2B5EF4-FFF2-40B4-BE49-F238E27FC236}">
                <a16:creationId xmlns:a16="http://schemas.microsoft.com/office/drawing/2014/main" id="{FE6E883E-50FB-4CF4-9BE8-3865B8A75F95}"/>
              </a:ext>
            </a:extLst>
          </p:cNvPr>
          <p:cNvSpPr>
            <a:spLocks noGrp="1"/>
          </p:cNvSpPr>
          <p:nvPr>
            <p:ph type="sldNum" sz="quarter" idx="12"/>
          </p:nvPr>
        </p:nvSpPr>
        <p:spPr/>
        <p:txBody>
          <a:bodyPr/>
          <a:lstStyle/>
          <a:p>
            <a:fld id="{B2BC2DC5-54CB-401E-AC09-F7FD70C3A784}" type="slidenum">
              <a:rPr lang="en-US" smtClean="0"/>
              <a:t>6</a:t>
            </a:fld>
            <a:endParaRPr lang="en-US"/>
          </a:p>
        </p:txBody>
      </p:sp>
      <p:pic>
        <p:nvPicPr>
          <p:cNvPr id="6" name="Picture 5">
            <a:extLst>
              <a:ext uri="{FF2B5EF4-FFF2-40B4-BE49-F238E27FC236}">
                <a16:creationId xmlns:a16="http://schemas.microsoft.com/office/drawing/2014/main" id="{F0C92C2E-775E-4622-B9A0-DA872B499F2C}"/>
              </a:ext>
            </a:extLst>
          </p:cNvPr>
          <p:cNvPicPr>
            <a:picLocks noChangeAspect="1"/>
          </p:cNvPicPr>
          <p:nvPr/>
        </p:nvPicPr>
        <p:blipFill rotWithShape="1">
          <a:blip r:embed="rId3">
            <a:extLst>
              <a:ext uri="{28A0092B-C50C-407E-A947-70E740481C1C}">
                <a14:useLocalDpi xmlns:a14="http://schemas.microsoft.com/office/drawing/2010/main" val="0"/>
              </a:ext>
            </a:extLst>
          </a:blip>
          <a:srcRect l="40519"/>
          <a:stretch/>
        </p:blipFill>
        <p:spPr>
          <a:xfrm>
            <a:off x="6096000" y="1289304"/>
            <a:ext cx="5218136" cy="4591050"/>
          </a:xfrm>
          <a:prstGeom prst="rect">
            <a:avLst/>
          </a:prstGeom>
        </p:spPr>
      </p:pic>
    </p:spTree>
    <p:extLst>
      <p:ext uri="{BB962C8B-B14F-4D97-AF65-F5344CB8AC3E}">
        <p14:creationId xmlns:p14="http://schemas.microsoft.com/office/powerpoint/2010/main" val="2170455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CA52-410B-46A7-9D96-D8AA4775C1A5}"/>
              </a:ext>
            </a:extLst>
          </p:cNvPr>
          <p:cNvSpPr>
            <a:spLocks noGrp="1"/>
          </p:cNvSpPr>
          <p:nvPr>
            <p:ph type="title"/>
          </p:nvPr>
        </p:nvSpPr>
        <p:spPr/>
        <p:txBody>
          <a:bodyPr/>
          <a:lstStyle/>
          <a:p>
            <a:r>
              <a:rPr lang="en-US" dirty="0"/>
              <a:t>Creational patterns.</a:t>
            </a:r>
          </a:p>
        </p:txBody>
      </p:sp>
      <p:sp>
        <p:nvSpPr>
          <p:cNvPr id="3" name="Content Placeholder 2">
            <a:extLst>
              <a:ext uri="{FF2B5EF4-FFF2-40B4-BE49-F238E27FC236}">
                <a16:creationId xmlns:a16="http://schemas.microsoft.com/office/drawing/2014/main" id="{7A973850-6754-4021-ABF1-133623F31A55}"/>
              </a:ext>
            </a:extLst>
          </p:cNvPr>
          <p:cNvSpPr>
            <a:spLocks noGrp="1"/>
          </p:cNvSpPr>
          <p:nvPr>
            <p:ph idx="1"/>
          </p:nvPr>
        </p:nvSpPr>
        <p:spPr>
          <a:xfrm>
            <a:off x="1069848" y="2121408"/>
            <a:ext cx="5805085" cy="4251960"/>
          </a:xfrm>
        </p:spPr>
        <p:txBody>
          <a:bodyPr>
            <a:normAutofit fontScale="92500" lnSpcReduction="10000"/>
          </a:bodyPr>
          <a:lstStyle/>
          <a:p>
            <a:r>
              <a:rPr lang="en-US" dirty="0"/>
              <a:t>Abstract Factory</a:t>
            </a:r>
          </a:p>
          <a:p>
            <a:pPr marL="274320" lvl="1" indent="0">
              <a:buNone/>
            </a:pPr>
            <a:r>
              <a:rPr lang="en-US" dirty="0"/>
              <a:t>Creates an instance of several families of classes</a:t>
            </a:r>
          </a:p>
          <a:p>
            <a:r>
              <a:rPr lang="en-US" dirty="0"/>
              <a:t>Builder</a:t>
            </a:r>
          </a:p>
          <a:p>
            <a:pPr marL="274320" lvl="1" indent="0">
              <a:buNone/>
            </a:pPr>
            <a:r>
              <a:rPr lang="en-US" dirty="0"/>
              <a:t>Separates object construction from its representation</a:t>
            </a:r>
          </a:p>
          <a:p>
            <a:r>
              <a:rPr lang="en-US" dirty="0"/>
              <a:t>Factory Method</a:t>
            </a:r>
          </a:p>
          <a:p>
            <a:pPr marL="274320" lvl="1" indent="0">
              <a:buNone/>
            </a:pPr>
            <a:r>
              <a:rPr lang="en-US" dirty="0"/>
              <a:t>Creates an instance of several derived classes</a:t>
            </a:r>
          </a:p>
          <a:p>
            <a:r>
              <a:rPr lang="en-US" dirty="0"/>
              <a:t>Object Pool</a:t>
            </a:r>
          </a:p>
          <a:p>
            <a:pPr marL="274320" lvl="1" indent="0">
              <a:buNone/>
            </a:pPr>
            <a:r>
              <a:rPr lang="en-US" dirty="0"/>
              <a:t>Avoid expensive acquisition and release of resources by recycling objects that are no longer in use</a:t>
            </a:r>
          </a:p>
          <a:p>
            <a:r>
              <a:rPr lang="en-US" dirty="0"/>
              <a:t>Prototype</a:t>
            </a:r>
          </a:p>
          <a:p>
            <a:pPr marL="274320" lvl="1" indent="0">
              <a:buNone/>
            </a:pPr>
            <a:r>
              <a:rPr lang="en-US" dirty="0"/>
              <a:t>A fully initialized instance to be copied or cloned</a:t>
            </a:r>
          </a:p>
          <a:p>
            <a:r>
              <a:rPr lang="en-US" dirty="0"/>
              <a:t>Singleton</a:t>
            </a:r>
          </a:p>
          <a:p>
            <a:pPr marL="274320" lvl="1" indent="0">
              <a:buNone/>
            </a:pPr>
            <a:r>
              <a:rPr lang="en-US" dirty="0"/>
              <a:t>A class of which only a single instance can exist</a:t>
            </a:r>
          </a:p>
        </p:txBody>
      </p:sp>
      <p:sp>
        <p:nvSpPr>
          <p:cNvPr id="4" name="Slide Number Placeholder 3">
            <a:extLst>
              <a:ext uri="{FF2B5EF4-FFF2-40B4-BE49-F238E27FC236}">
                <a16:creationId xmlns:a16="http://schemas.microsoft.com/office/drawing/2014/main" id="{4599D2A2-25FB-49AB-A2D9-CD9292DA7ECF}"/>
              </a:ext>
            </a:extLst>
          </p:cNvPr>
          <p:cNvSpPr>
            <a:spLocks noGrp="1"/>
          </p:cNvSpPr>
          <p:nvPr>
            <p:ph type="sldNum" sz="quarter" idx="12"/>
          </p:nvPr>
        </p:nvSpPr>
        <p:spPr/>
        <p:txBody>
          <a:bodyPr/>
          <a:lstStyle/>
          <a:p>
            <a:fld id="{B2BC2DC5-54CB-401E-AC09-F7FD70C3A784}" type="slidenum">
              <a:rPr lang="en-US" smtClean="0"/>
              <a:t>7</a:t>
            </a:fld>
            <a:endParaRPr lang="en-US"/>
          </a:p>
        </p:txBody>
      </p:sp>
      <p:pic>
        <p:nvPicPr>
          <p:cNvPr id="7" name="Picture 6">
            <a:extLst>
              <a:ext uri="{FF2B5EF4-FFF2-40B4-BE49-F238E27FC236}">
                <a16:creationId xmlns:a16="http://schemas.microsoft.com/office/drawing/2014/main" id="{0F80FA36-34D3-4BE0-8374-C94C64CB3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741" y="1777960"/>
            <a:ext cx="5215467" cy="4410159"/>
          </a:xfrm>
          <a:prstGeom prst="rect">
            <a:avLst/>
          </a:prstGeom>
        </p:spPr>
      </p:pic>
    </p:spTree>
    <p:extLst>
      <p:ext uri="{BB962C8B-B14F-4D97-AF65-F5344CB8AC3E}">
        <p14:creationId xmlns:p14="http://schemas.microsoft.com/office/powerpoint/2010/main" val="88970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5E3A-F38B-4297-A79C-D9459D5F8CBB}"/>
              </a:ext>
            </a:extLst>
          </p:cNvPr>
          <p:cNvSpPr>
            <a:spLocks noGrp="1"/>
          </p:cNvSpPr>
          <p:nvPr>
            <p:ph type="title"/>
          </p:nvPr>
        </p:nvSpPr>
        <p:spPr/>
        <p:txBody>
          <a:bodyPr/>
          <a:lstStyle/>
          <a:p>
            <a:r>
              <a:rPr lang="en-US" dirty="0"/>
              <a:t>Structural patterns.</a:t>
            </a:r>
          </a:p>
        </p:txBody>
      </p:sp>
      <p:sp>
        <p:nvSpPr>
          <p:cNvPr id="4" name="Slide Number Placeholder 3">
            <a:extLst>
              <a:ext uri="{FF2B5EF4-FFF2-40B4-BE49-F238E27FC236}">
                <a16:creationId xmlns:a16="http://schemas.microsoft.com/office/drawing/2014/main" id="{2A920E55-09F9-4623-A5A3-FE60368F044C}"/>
              </a:ext>
            </a:extLst>
          </p:cNvPr>
          <p:cNvSpPr>
            <a:spLocks noGrp="1"/>
          </p:cNvSpPr>
          <p:nvPr>
            <p:ph type="sldNum" sz="quarter" idx="12"/>
          </p:nvPr>
        </p:nvSpPr>
        <p:spPr/>
        <p:txBody>
          <a:bodyPr/>
          <a:lstStyle/>
          <a:p>
            <a:fld id="{B2BC2DC5-54CB-401E-AC09-F7FD70C3A784}" type="slidenum">
              <a:rPr lang="en-US" smtClean="0"/>
              <a:t>8</a:t>
            </a:fld>
            <a:endParaRPr lang="en-US"/>
          </a:p>
        </p:txBody>
      </p:sp>
      <p:pic>
        <p:nvPicPr>
          <p:cNvPr id="11" name="Content Placeholder 10">
            <a:extLst>
              <a:ext uri="{FF2B5EF4-FFF2-40B4-BE49-F238E27FC236}">
                <a16:creationId xmlns:a16="http://schemas.microsoft.com/office/drawing/2014/main" id="{67064552-CDD5-4B40-A654-8204FCD1E1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9831" y="2002366"/>
            <a:ext cx="7741337" cy="4051300"/>
          </a:xfrm>
        </p:spPr>
      </p:pic>
      <p:sp>
        <p:nvSpPr>
          <p:cNvPr id="5" name="Content Placeholder 2">
            <a:extLst>
              <a:ext uri="{FF2B5EF4-FFF2-40B4-BE49-F238E27FC236}">
                <a16:creationId xmlns:a16="http://schemas.microsoft.com/office/drawing/2014/main" id="{7F4026EC-83B6-45E7-A3DA-D573AC14F7ED}"/>
              </a:ext>
            </a:extLst>
          </p:cNvPr>
          <p:cNvSpPr txBox="1">
            <a:spLocks/>
          </p:cNvSpPr>
          <p:nvPr/>
        </p:nvSpPr>
        <p:spPr>
          <a:xfrm>
            <a:off x="1251035" y="2235200"/>
            <a:ext cx="10058400" cy="5630333"/>
          </a:xfrm>
          <a:prstGeom prst="rect">
            <a:avLst/>
          </a:prstGeom>
        </p:spPr>
        <p:txBody>
          <a:bodyPr vert="horz" lIns="91440" tIns="45720" rIns="91440" bIns="45720" numCol="2"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t>Adapter</a:t>
            </a:r>
          </a:p>
          <a:p>
            <a:r>
              <a:rPr lang="en-US"/>
              <a:t>Bridge</a:t>
            </a:r>
          </a:p>
          <a:p>
            <a:r>
              <a:rPr lang="en-US"/>
              <a:t>Composite</a:t>
            </a:r>
          </a:p>
          <a:p>
            <a:r>
              <a:rPr lang="en-US"/>
              <a:t>Decorator</a:t>
            </a:r>
          </a:p>
          <a:p>
            <a:r>
              <a:rPr lang="en-US"/>
              <a:t>Façade</a:t>
            </a:r>
          </a:p>
          <a:p>
            <a:r>
              <a:rPr lang="en-US"/>
              <a:t>Flyweight</a:t>
            </a:r>
          </a:p>
          <a:p>
            <a:r>
              <a:rPr lang="en-US"/>
              <a:t>Private Class Data</a:t>
            </a:r>
          </a:p>
          <a:p>
            <a:r>
              <a:rPr lang="en-US"/>
              <a:t>Proxy</a:t>
            </a:r>
            <a:endParaRPr lang="en-US" dirty="0"/>
          </a:p>
        </p:txBody>
      </p:sp>
    </p:spTree>
    <p:extLst>
      <p:ext uri="{BB962C8B-B14F-4D97-AF65-F5344CB8AC3E}">
        <p14:creationId xmlns:p14="http://schemas.microsoft.com/office/powerpoint/2010/main" val="2155914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D208-DB71-4C7C-95AB-4EF784CAA1AA}"/>
              </a:ext>
            </a:extLst>
          </p:cNvPr>
          <p:cNvSpPr>
            <a:spLocks noGrp="1"/>
          </p:cNvSpPr>
          <p:nvPr>
            <p:ph type="title"/>
          </p:nvPr>
        </p:nvSpPr>
        <p:spPr>
          <a:xfrm>
            <a:off x="1069848" y="-6433"/>
            <a:ext cx="10058400" cy="1609344"/>
          </a:xfrm>
        </p:spPr>
        <p:txBody>
          <a:bodyPr/>
          <a:lstStyle/>
          <a:p>
            <a:r>
              <a:rPr lang="en-US" dirty="0"/>
              <a:t>Behavioral patterns.</a:t>
            </a:r>
          </a:p>
        </p:txBody>
      </p:sp>
      <p:sp>
        <p:nvSpPr>
          <p:cNvPr id="4" name="Slide Number Placeholder 3">
            <a:extLst>
              <a:ext uri="{FF2B5EF4-FFF2-40B4-BE49-F238E27FC236}">
                <a16:creationId xmlns:a16="http://schemas.microsoft.com/office/drawing/2014/main" id="{01BE9907-E1FA-4E65-A06B-23D3E83A74BB}"/>
              </a:ext>
            </a:extLst>
          </p:cNvPr>
          <p:cNvSpPr>
            <a:spLocks noGrp="1"/>
          </p:cNvSpPr>
          <p:nvPr>
            <p:ph type="sldNum" sz="quarter" idx="12"/>
          </p:nvPr>
        </p:nvSpPr>
        <p:spPr/>
        <p:txBody>
          <a:bodyPr/>
          <a:lstStyle/>
          <a:p>
            <a:fld id="{B2BC2DC5-54CB-401E-AC09-F7FD70C3A784}" type="slidenum">
              <a:rPr lang="en-US" smtClean="0"/>
              <a:t>9</a:t>
            </a:fld>
            <a:endParaRPr lang="en-US"/>
          </a:p>
        </p:txBody>
      </p:sp>
      <p:pic>
        <p:nvPicPr>
          <p:cNvPr id="10" name="Content Placeholder 9">
            <a:extLst>
              <a:ext uri="{FF2B5EF4-FFF2-40B4-BE49-F238E27FC236}">
                <a16:creationId xmlns:a16="http://schemas.microsoft.com/office/drawing/2014/main" id="{41F92D5E-BFA5-4B47-8817-DD82CA4AE2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506" y="2120900"/>
            <a:ext cx="7741337" cy="4051300"/>
          </a:xfrm>
        </p:spPr>
      </p:pic>
      <p:sp>
        <p:nvSpPr>
          <p:cNvPr id="5" name="Content Placeholder 2">
            <a:extLst>
              <a:ext uri="{FF2B5EF4-FFF2-40B4-BE49-F238E27FC236}">
                <a16:creationId xmlns:a16="http://schemas.microsoft.com/office/drawing/2014/main" id="{307870C2-9284-4781-849A-572AFA4D8425}"/>
              </a:ext>
            </a:extLst>
          </p:cNvPr>
          <p:cNvSpPr txBox="1">
            <a:spLocks/>
          </p:cNvSpPr>
          <p:nvPr/>
        </p:nvSpPr>
        <p:spPr>
          <a:xfrm>
            <a:off x="1252728" y="1473200"/>
            <a:ext cx="10058400" cy="5748867"/>
          </a:xfrm>
          <a:prstGeom prst="rect">
            <a:avLst/>
          </a:prstGeom>
        </p:spPr>
        <p:txBody>
          <a:bodyPr vert="horz" lIns="91440" tIns="45720" rIns="91440" bIns="45720" numCol="2"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Chain of responsibility</a:t>
            </a:r>
          </a:p>
          <a:p>
            <a:r>
              <a:rPr lang="en-US" dirty="0"/>
              <a:t>Command</a:t>
            </a:r>
          </a:p>
          <a:p>
            <a:r>
              <a:rPr lang="en-US" dirty="0"/>
              <a:t>Interpreter</a:t>
            </a:r>
          </a:p>
          <a:p>
            <a:r>
              <a:rPr lang="en-US" dirty="0"/>
              <a:t>Iterator</a:t>
            </a:r>
          </a:p>
          <a:p>
            <a:r>
              <a:rPr lang="en-US" dirty="0"/>
              <a:t>Mediator</a:t>
            </a:r>
          </a:p>
          <a:p>
            <a:r>
              <a:rPr lang="en-US" dirty="0"/>
              <a:t>Memento</a:t>
            </a:r>
          </a:p>
          <a:p>
            <a:r>
              <a:rPr lang="en-US" dirty="0"/>
              <a:t>Null Object</a:t>
            </a:r>
          </a:p>
          <a:p>
            <a:r>
              <a:rPr lang="en-US" dirty="0"/>
              <a:t>Observer</a:t>
            </a:r>
          </a:p>
          <a:p>
            <a:r>
              <a:rPr lang="en-US" dirty="0"/>
              <a:t>State</a:t>
            </a:r>
          </a:p>
          <a:p>
            <a:r>
              <a:rPr lang="en-US" dirty="0"/>
              <a:t>Strategy</a:t>
            </a:r>
          </a:p>
          <a:p>
            <a:r>
              <a:rPr lang="en-US" dirty="0"/>
              <a:t>Template method</a:t>
            </a:r>
          </a:p>
          <a:p>
            <a:r>
              <a:rPr lang="en-US" dirty="0"/>
              <a:t>Visitor</a:t>
            </a:r>
          </a:p>
        </p:txBody>
      </p:sp>
    </p:spTree>
    <p:extLst>
      <p:ext uri="{BB962C8B-B14F-4D97-AF65-F5344CB8AC3E}">
        <p14:creationId xmlns:p14="http://schemas.microsoft.com/office/powerpoint/2010/main" val="565283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446</Words>
  <Application>Microsoft Office PowerPoint</Application>
  <PresentationFormat>Widescreen</PresentationFormat>
  <Paragraphs>85</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Rockwell</vt:lpstr>
      <vt:lpstr>Rockwell Condensed</vt:lpstr>
      <vt:lpstr>Wingdings</vt:lpstr>
      <vt:lpstr>Wood Type</vt:lpstr>
      <vt:lpstr>Design PatTern</vt:lpstr>
      <vt:lpstr>Contents</vt:lpstr>
      <vt:lpstr>What is Design pattern</vt:lpstr>
      <vt:lpstr>Usage of Design pattern</vt:lpstr>
      <vt:lpstr>Principle of Design pattern</vt:lpstr>
      <vt:lpstr>Types of Design</vt:lpstr>
      <vt:lpstr>Creational patterns.</vt:lpstr>
      <vt:lpstr>Structural patterns.</vt:lpstr>
      <vt:lpstr>Behavioral patterns.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Design pattern</dc:title>
  <dc:creator>RIHAM AHAMED ABDUL RAHEEM</dc:creator>
  <cp:lastModifiedBy>RIHAM AHAMED ABDUL RAHEEM</cp:lastModifiedBy>
  <cp:revision>33</cp:revision>
  <dcterms:created xsi:type="dcterms:W3CDTF">2020-12-26T17:13:03Z</dcterms:created>
  <dcterms:modified xsi:type="dcterms:W3CDTF">2022-01-08T14:18:47Z</dcterms:modified>
</cp:coreProperties>
</file>