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sldIdLst>
    <p:sldId id="256" r:id="rId2"/>
    <p:sldId id="257" r:id="rId3"/>
    <p:sldId id="278" r:id="rId4"/>
    <p:sldId id="279" r:id="rId5"/>
    <p:sldId id="282" r:id="rId6"/>
    <p:sldId id="283" r:id="rId7"/>
    <p:sldId id="284" r:id="rId8"/>
    <p:sldId id="285" r:id="rId9"/>
    <p:sldId id="315" r:id="rId10"/>
    <p:sldId id="316" r:id="rId11"/>
    <p:sldId id="280" r:id="rId12"/>
    <p:sldId id="322" r:id="rId13"/>
    <p:sldId id="286" r:id="rId14"/>
    <p:sldId id="281" r:id="rId15"/>
    <p:sldId id="323" r:id="rId16"/>
    <p:sldId id="317" r:id="rId17"/>
    <p:sldId id="318" r:id="rId18"/>
    <p:sldId id="319" r:id="rId19"/>
    <p:sldId id="320" r:id="rId20"/>
    <p:sldId id="321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34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636F-ED49-4EBD-BA6F-CE12F6F858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F3E27-D300-4796-841A-98EFEB19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are basic building blocks for program design.</a:t>
            </a:r>
          </a:p>
          <a:p>
            <a:endParaRPr lang="en-US" dirty="0"/>
          </a:p>
          <a:p>
            <a:r>
              <a:rPr lang="en-US" dirty="0"/>
              <a:t>An object is a collection of data members and associated member functions.</a:t>
            </a:r>
          </a:p>
          <a:p>
            <a:endParaRPr lang="en-US" dirty="0"/>
          </a:p>
          <a:p>
            <a:r>
              <a:rPr lang="en-US" dirty="0"/>
              <a:t>An object can represent a person, a place, or a data table.</a:t>
            </a:r>
          </a:p>
          <a:p>
            <a:endParaRPr lang="en-US" dirty="0"/>
          </a:p>
          <a:p>
            <a:r>
              <a:rPr lang="en-US" dirty="0"/>
              <a:t>Each object is identified by a unique name. Each object must be a member of a particular class.</a:t>
            </a:r>
          </a:p>
          <a:p>
            <a:endParaRPr lang="en-US" dirty="0"/>
          </a:p>
          <a:p>
            <a:r>
              <a:rPr lang="en-US" dirty="0"/>
              <a:t>Example: chair, table, blackboard are the objects of the class (class).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can be created using a class of user-defined data types.</a:t>
            </a:r>
          </a:p>
          <a:p>
            <a:endParaRPr lang="en-US" dirty="0"/>
          </a:p>
          <a:p>
            <a:r>
              <a:rPr lang="en-US" dirty="0"/>
              <a:t>A class is a collection of objects with identical properties, common behavior, and shared relationships.</a:t>
            </a:r>
          </a:p>
          <a:p>
            <a:endParaRPr lang="en-US" dirty="0"/>
          </a:p>
          <a:p>
            <a:r>
              <a:rPr lang="en-US" dirty="0"/>
              <a:t>Once the class is defined, any number of objects of that class is created.</a:t>
            </a:r>
          </a:p>
          <a:p>
            <a:endParaRPr lang="en-US" dirty="0"/>
          </a:p>
          <a:p>
            <a:r>
              <a:rPr lang="en-US" dirty="0"/>
              <a:t>Classes are user-defined data types. A class can contain both data and functions.</a:t>
            </a:r>
          </a:p>
          <a:p>
            <a:endParaRPr lang="en-US" dirty="0"/>
          </a:p>
          <a:p>
            <a:r>
              <a:rPr lang="en-US" dirty="0"/>
              <a:t>For example, the planets, the sun, and the moon are members of the solar system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Abstraction – The act of representing essential features without including the background details.</a:t>
            </a:r>
          </a:p>
          <a:p>
            <a:r>
              <a:rPr lang="en-US" sz="1200" dirty="0"/>
              <a:t>Encapsulation – The wrapping up of data and methods into a single unit (class) is known as encapsulation.</a:t>
            </a:r>
          </a:p>
          <a:p>
            <a:r>
              <a:rPr lang="en-US" sz="1200" dirty="0"/>
              <a:t>Inheritance – Inheritance is the process by which objects of one class acquire the properties of another class.</a:t>
            </a:r>
          </a:p>
          <a:p>
            <a:r>
              <a:rPr lang="en-US" sz="1200" dirty="0"/>
              <a:t>Polymorphism – Polymorphism is the ability of an object to exist in many forms.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Cardinality notation is relationship level </a:t>
            </a:r>
            <a:r>
              <a:rPr lang="en-US"/>
              <a:t>in entities.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relationship when objects of one class interact briefly with objects of another class. Normally, multiple makes no sense in a dependency.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relationship arises when the objects of one class know the objects of another class. The relationship can be one-to-one, one-to-many, many-to-one, or many-to-many. Also, objects can be created or deleted independently.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1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"has-a" relationship and is a one-way form of association. This relationship exists when a class owns but shares a reference to objects from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a "part of" type of relationship and it's a strong type of association. In other words, composition occurs when one class owns and contains objects of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is a relative. It is a mechanism by which a class can acquire the properties and behavior of an existing class (sometimes more classes, if the language allows multiple inheritances).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1CD3-6848-4BBC-90FD-01572B93D1E2}" type="datetime1">
              <a:rPr lang="en-GB" smtClean="0"/>
              <a:t>08/12/2021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63DE-2BBB-4239-93F5-90727F06753E}" type="datetime1">
              <a:rPr lang="en-GB" smtClean="0"/>
              <a:t>08/12/2021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04E-0B67-4910-95B5-5324492D3478}" type="datetime1">
              <a:rPr lang="en-GB" smtClean="0"/>
              <a:t>08/12/2021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520ABC-75FE-4A58-ADEA-C1A6FAF9EBD6}" type="datetime1">
              <a:rPr lang="en-GB" noProof="0" smtClean="0"/>
              <a:t>08/12/2021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8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ED0A0-B626-435B-B632-EAEE0D83D46C}" type="datetime1">
              <a:rPr lang="en-GB" noProof="0" smtClean="0"/>
              <a:t>08/12/2021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0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9EC0-A7CF-4A4C-A953-5DF1EAC2E78C}" type="datetime1">
              <a:rPr lang="en-GB" smtClean="0"/>
              <a:t>08/12/2021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213942-D0EE-4F26-AA59-679DC14AB58D}" type="datetime1">
              <a:rPr lang="en-GB" smtClean="0"/>
              <a:t>08/12/2021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EE1-ECB2-4848-A0B0-80E8D74E09A9}" type="datetime1">
              <a:rPr lang="en-GB" smtClean="0"/>
              <a:t>08/12/2021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52E-5F49-4654-8083-64C462C2D613}" type="datetime1">
              <a:rPr lang="en-GB" smtClean="0"/>
              <a:t>08/12/2021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09ED-F72E-4EF3-A841-E9B0CD0409D3}" type="datetime1">
              <a:rPr lang="en-GB" smtClean="0"/>
              <a:t>08/12/2021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41-B968-4B08-95FC-9368F1CA2796}" type="datetime1">
              <a:rPr lang="en-GB" smtClean="0"/>
              <a:t>08/12/2021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4AA0-4391-465C-B234-5D21282F13F6}" type="datetime1">
              <a:rPr lang="en-GB" smtClean="0"/>
              <a:t>08/12/2021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6ADC-4492-4965-9F99-8BE6F8CC99FF}" type="datetime1">
              <a:rPr lang="en-GB" smtClean="0"/>
              <a:t>08/12/2021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37F0F5-704C-4A37-9842-DDBD4F07D9AB}" type="datetime1">
              <a:rPr lang="en-GB" smtClean="0"/>
              <a:t>08/12/2021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link.com/Articles/Basic-Characteristics-of-Oops/1308" TargetMode="External"/><Relationship Id="rId2" Type="http://schemas.openxmlformats.org/officeDocument/2006/relationships/hyperlink" Target="https://dev.to/tommyc/common-types-of-oop-relationships-and-their-uml-representation-5b2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18AC-5C15-4245-BC86-871E89BD4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C3FE-8DD2-4B4B-8758-84F36EAE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RAHEEM RIHAM AHAMED</a:t>
            </a:r>
          </a:p>
          <a:p>
            <a:r>
              <a:rPr lang="en-US" sz="1400" dirty="0"/>
              <a:t>HND COMPUTING IDM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0478-532C-4B3D-9082-824DB430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1984248" y="1628774"/>
            <a:ext cx="9144000" cy="584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latin typeface="Trebuchet MS" pitchFamily="34" charset="0"/>
              </a:rPr>
              <a:t>Consider a car that refers to my old car.</a:t>
            </a:r>
            <a:endParaRPr lang="en-US" sz="3200" dirty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1524000" y="2579357"/>
            <a:ext cx="6235700" cy="523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What is the </a:t>
            </a:r>
            <a:r>
              <a:rPr lang="en-US" sz="2800" dirty="0" err="1">
                <a:latin typeface="Trebuchet MS" pitchFamily="34" charset="0"/>
              </a:rPr>
              <a:t>colour</a:t>
            </a:r>
            <a:r>
              <a:rPr lang="en-US" sz="2800" dirty="0">
                <a:latin typeface="Trebuchet MS" pitchFamily="34" charset="0"/>
              </a:rPr>
              <a:t> of the car? - </a:t>
            </a:r>
            <a:r>
              <a:rPr lang="en-US" sz="2800" dirty="0">
                <a:solidFill>
                  <a:srgbClr val="FFFF00"/>
                </a:solidFill>
                <a:latin typeface="Trebuchet MS" pitchFamily="34" charset="0"/>
              </a:rPr>
              <a:t>Black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1" y="3338182"/>
            <a:ext cx="6202363" cy="5222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How fast it can be driven? – </a:t>
            </a:r>
            <a:r>
              <a:rPr lang="en-US" sz="2800">
                <a:solidFill>
                  <a:srgbClr val="FFFF00"/>
                </a:solidFill>
                <a:latin typeface="Trebuchet MS" pitchFamily="34" charset="0"/>
              </a:rPr>
              <a:t>20 kmph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524000" y="4220832"/>
            <a:ext cx="5581650" cy="954087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Where it is right now? – </a:t>
            </a:r>
            <a:r>
              <a:rPr lang="en-US" sz="2800">
                <a:solidFill>
                  <a:srgbClr val="FFFF00"/>
                </a:solidFill>
                <a:latin typeface="Trebuchet MS" pitchFamily="34" charset="0"/>
              </a:rPr>
              <a:t>Parked on logs in my home garage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1524000" y="5459082"/>
            <a:ext cx="9144000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We refer to a particular object as an </a:t>
            </a:r>
            <a:r>
              <a:rPr lang="en-US" sz="2800" b="1" dirty="0"/>
              <a:t>instance</a:t>
            </a:r>
            <a:r>
              <a:rPr lang="en-US" sz="2800" dirty="0"/>
              <a:t> of a car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8310564" y="4368469"/>
            <a:ext cx="1927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My old car</a:t>
            </a:r>
          </a:p>
        </p:txBody>
      </p:sp>
      <p:pic>
        <p:nvPicPr>
          <p:cNvPr id="51209" name="Picture 2" descr="http://wallpaperus.org/wallpapers/06/32/old-cars-1600x900-wallpaper-8119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76" y="2830181"/>
            <a:ext cx="27527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4" descr="http://36.media.tumblr.com/5cbd642358a9b3eb547efa66e018fd4b/tumblr_mqkg2icebG1qzh8wko10_1280.jpg"/>
          <p:cNvPicPr>
            <a:picLocks noChangeAspect="1" noChangeArrowheads="1"/>
          </p:cNvPicPr>
          <p:nvPr/>
        </p:nvPicPr>
        <p:blipFill>
          <a:blip r:embed="rId3" cstate="print"/>
          <a:srcRect l="15143" t="24915" r="14584" b="27975"/>
          <a:stretch>
            <a:fillRect/>
          </a:stretch>
        </p:blipFill>
        <p:spPr bwMode="auto">
          <a:xfrm>
            <a:off x="9378950" y="3998581"/>
            <a:ext cx="3190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728C1-6141-40E0-81A6-B978BBF5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759D-821E-4CE0-A2AA-CD4E4BAE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pillars of OOP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533ECA-FAEF-43EB-8AF5-A7EC9EDE5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12027"/>
            <a:ext cx="10058400" cy="45607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399EF-B986-4BA3-BC1D-8C79BD94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2A87-02CD-49DC-BA9B-02B0437D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7065-19F9-4BB5-B4F6-EABFCF13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abstractions of real-world or system entities.</a:t>
            </a:r>
          </a:p>
          <a:p>
            <a:r>
              <a:rPr lang="en-US" dirty="0"/>
              <a:t>Objects are independent and encapsulate state and representation information</a:t>
            </a:r>
          </a:p>
          <a:p>
            <a:r>
              <a:rPr lang="en-US" dirty="0"/>
              <a:t>Object may be distributed </a:t>
            </a:r>
          </a:p>
          <a:p>
            <a:r>
              <a:rPr lang="en-US" dirty="0"/>
              <a:t>Objects may execute sequentially or in parallel.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76DCC-D6AB-49FE-BB55-CFD7849C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F61FA-CBAD-416A-85DD-5A4DE5FB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13</a:t>
            </a:fld>
            <a:endParaRPr lang="en-US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52578CF-2B6D-4857-9A6B-E2FD80E04D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6924" y="3269766"/>
            <a:ext cx="3404892" cy="105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47AB4376-CE1B-473E-88EA-F67CD1AA5D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6270" y="2018733"/>
            <a:ext cx="3378610" cy="52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AFD273-9359-49DE-AE66-1099DD3ABAEF}"/>
              </a:ext>
            </a:extLst>
          </p:cNvPr>
          <p:cNvGrpSpPr/>
          <p:nvPr/>
        </p:nvGrpSpPr>
        <p:grpSpPr>
          <a:xfrm>
            <a:off x="1742347" y="888442"/>
            <a:ext cx="8439150" cy="4724386"/>
            <a:chOff x="1251282" y="1972176"/>
            <a:chExt cx="8439150" cy="4724386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27B85E0-30F0-42B0-A3E0-670CCDF19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282" y="1972176"/>
              <a:ext cx="40576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/>
                <a:t>Class Notation </a:t>
              </a: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53CF4C4-9BFE-4E52-88C6-1D0C77C8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429" y="2686551"/>
              <a:ext cx="3394384" cy="3141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/>
                <a:t>Book</a:t>
              </a:r>
            </a:p>
            <a:p>
              <a:pPr>
                <a:buFontTx/>
                <a:buChar char="-"/>
              </a:pPr>
              <a:r>
                <a:rPr lang="en-US" sz="2400" dirty="0"/>
                <a:t> name: String</a:t>
              </a:r>
            </a:p>
            <a:p>
              <a:pPr>
                <a:buFontTx/>
                <a:buChar char="-"/>
              </a:pPr>
              <a:r>
                <a:rPr lang="en-US" sz="2400" dirty="0"/>
                <a:t> author: String</a:t>
              </a:r>
            </a:p>
            <a:p>
              <a:pPr>
                <a:buFontTx/>
                <a:buChar char="-"/>
              </a:pPr>
              <a:r>
                <a:rPr lang="en-US" sz="2400" dirty="0"/>
                <a:t> price: double</a:t>
              </a:r>
            </a:p>
            <a:p>
              <a:pPr>
                <a:buFontTx/>
                <a:buChar char="-"/>
              </a:pPr>
              <a:endParaRPr lang="en-US" sz="2400" dirty="0"/>
            </a:p>
            <a:p>
              <a:r>
                <a:rPr lang="en-US" sz="2400" dirty="0"/>
                <a:t>+ </a:t>
              </a:r>
              <a:r>
                <a:rPr lang="en-US" sz="2400" dirty="0" err="1"/>
                <a:t>getName</a:t>
              </a:r>
              <a:r>
                <a:rPr lang="en-US" sz="2400" dirty="0"/>
                <a:t>() :String</a:t>
              </a:r>
            </a:p>
            <a:p>
              <a:r>
                <a:rPr lang="en-US" sz="2400" dirty="0"/>
                <a:t>+ </a:t>
              </a:r>
              <a:r>
                <a:rPr lang="en-US" sz="2400" dirty="0" err="1"/>
                <a:t>getPrice</a:t>
              </a:r>
              <a:r>
                <a:rPr lang="en-US" sz="2400" dirty="0"/>
                <a:t>()  : double</a:t>
              </a:r>
            </a:p>
            <a:p>
              <a:r>
                <a:rPr lang="en-US" sz="2400" dirty="0"/>
                <a:t>+ </a:t>
              </a:r>
              <a:r>
                <a:rPr lang="en-US" sz="2400" dirty="0" err="1"/>
                <a:t>getQtyInStock</a:t>
              </a:r>
              <a:r>
                <a:rPr lang="en-US" sz="2400" dirty="0"/>
                <a:t>() : int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39AC97B-3412-411E-9725-3E029FA4A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544" y="2691903"/>
              <a:ext cx="3735888" cy="46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Class name 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CA0433C3-0E96-4B07-84F2-784DE775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8274" y="3411697"/>
              <a:ext cx="3735888" cy="46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Data Declarations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04DF82-A13D-467F-AC9B-01F52EC67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2508" y="4488762"/>
              <a:ext cx="3735888" cy="46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Method Declarations</a:t>
              </a:r>
            </a:p>
          </p:txBody>
        </p:sp>
        <p:cxnSp>
          <p:nvCxnSpPr>
            <p:cNvPr id="12" name="Straight Arrow Connector 17">
              <a:extLst>
                <a:ext uri="{FF2B5EF4-FFF2-40B4-BE49-F238E27FC236}">
                  <a16:creationId xmlns:a16="http://schemas.microsoft.com/office/drawing/2014/main" id="{DF63CF70-29C9-4C6D-A428-8B039642CED8}"/>
                </a:ext>
              </a:extLst>
            </p:cNvPr>
            <p:cNvCxnSpPr>
              <a:cxnSpLocks noChangeShapeType="1"/>
              <a:stCxn id="7" idx="1"/>
            </p:cNvCxnSpPr>
            <p:nvPr/>
          </p:nvCxnSpPr>
          <p:spPr bwMode="auto">
            <a:xfrm flipH="1">
              <a:off x="4982463" y="2922684"/>
              <a:ext cx="972081" cy="55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3" name="Straight Arrow Connector 19">
              <a:extLst>
                <a:ext uri="{FF2B5EF4-FFF2-40B4-BE49-F238E27FC236}">
                  <a16:creationId xmlns:a16="http://schemas.microsoft.com/office/drawing/2014/main" id="{7ECABE77-8F45-41BE-9381-3F86942C4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03650" y="3642479"/>
              <a:ext cx="972081" cy="55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4" name="Straight Arrow Connector 20">
              <a:extLst>
                <a:ext uri="{FF2B5EF4-FFF2-40B4-BE49-F238E27FC236}">
                  <a16:creationId xmlns:a16="http://schemas.microsoft.com/office/drawing/2014/main" id="{3D8B9BAD-6FC4-490C-B3F3-9A64E0C596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19413" y="4730052"/>
              <a:ext cx="972081" cy="55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5CB44B95-4DD0-4730-90DF-F9A0AA2D8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77" y="5004176"/>
              <a:ext cx="2842664" cy="169238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sym typeface="Symbol" pitchFamily="18" charset="2"/>
                </a:rPr>
                <a:t>-</a:t>
              </a:r>
              <a:r>
                <a:rPr lang="en-US" sz="3200" dirty="0">
                  <a:solidFill>
                    <a:schemeClr val="bg1"/>
                  </a:solidFill>
                  <a:sym typeface="Symbol" pitchFamily="18" charset="2"/>
                </a:rPr>
                <a:t>    </a:t>
              </a:r>
              <a:r>
                <a:rPr lang="en-US" sz="2400" dirty="0">
                  <a:solidFill>
                    <a:schemeClr val="bg1"/>
                  </a:solidFill>
                  <a:sym typeface="Symbol" pitchFamily="18" charset="2"/>
                </a:rPr>
                <a:t>Private</a:t>
              </a:r>
            </a:p>
            <a:p>
              <a:r>
                <a:rPr lang="en-US" sz="2800" dirty="0">
                  <a:solidFill>
                    <a:schemeClr val="bg1"/>
                  </a:solidFill>
                  <a:sym typeface="Symbol" pitchFamily="18" charset="2"/>
                </a:rPr>
                <a:t>+</a:t>
              </a:r>
              <a:r>
                <a:rPr lang="en-US" sz="2400" dirty="0">
                  <a:solidFill>
                    <a:schemeClr val="bg1"/>
                  </a:solidFill>
                  <a:sym typeface="Symbol" pitchFamily="18" charset="2"/>
                </a:rPr>
                <a:t>   </a:t>
              </a:r>
              <a:r>
                <a:rPr lang="en-US" sz="3200" dirty="0">
                  <a:solidFill>
                    <a:schemeClr val="bg1"/>
                  </a:solidFill>
                  <a:sym typeface="Symbol" pitchFamily="18" charset="2"/>
                </a:rPr>
                <a:t> </a:t>
              </a:r>
              <a:r>
                <a:rPr lang="en-US" sz="2400" dirty="0">
                  <a:solidFill>
                    <a:schemeClr val="bg1"/>
                  </a:solidFill>
                  <a:sym typeface="Symbol" pitchFamily="18" charset="2"/>
                </a:rPr>
                <a:t>Public</a:t>
              </a:r>
            </a:p>
            <a:p>
              <a:r>
                <a:rPr lang="en-US" sz="2400" dirty="0">
                  <a:solidFill>
                    <a:schemeClr val="bg1"/>
                  </a:solidFill>
                  <a:sym typeface="Symbol" pitchFamily="18" charset="2"/>
                </a:rPr>
                <a:t>#</a:t>
              </a:r>
              <a:r>
                <a:rPr lang="en-US" sz="3200" dirty="0">
                  <a:solidFill>
                    <a:schemeClr val="bg1"/>
                  </a:solidFill>
                  <a:sym typeface="Symbol" pitchFamily="18" charset="2"/>
                </a:rPr>
                <a:t>   </a:t>
              </a:r>
              <a:r>
                <a:rPr lang="en-US" sz="2400" dirty="0">
                  <a:solidFill>
                    <a:schemeClr val="bg1"/>
                  </a:solidFill>
                  <a:sym typeface="Symbol" pitchFamily="18" charset="2"/>
                </a:rPr>
                <a:t>Protected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90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53DB-7343-4C96-96AC-A051100C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C4CF-292E-4F36-9ED8-C66BCE94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Cardinality Notation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Association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Aggregation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95455-B779-44A7-A92A-0AB871A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EB2E-0235-46DE-A9D4-CC7345F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5C4-60A4-441E-A9BF-6DF5D9CB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635752" cy="4050792"/>
          </a:xfrm>
        </p:spPr>
        <p:txBody>
          <a:bodyPr/>
          <a:lstStyle/>
          <a:p>
            <a:r>
              <a:rPr lang="en-US" dirty="0"/>
              <a:t>The notation of 0 1 means that an example employee can have either zero or one spouse. The notation of 0 n means that an employee can have any number of children from zero to an unlimited number. The n basically represents infinity.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81F38-2E53-4909-ACAA-A1301B0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E5D25-754D-4B2C-BEE1-79260F4F0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779820"/>
            <a:ext cx="4520861" cy="41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7416-46D3-40C0-9504-3D90DA6A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6BE3-282E-4097-AC06-3A597398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720419" cy="4050792"/>
          </a:xfrm>
        </p:spPr>
        <p:txBody>
          <a:bodyPr/>
          <a:lstStyle/>
          <a:p>
            <a:r>
              <a:rPr lang="en-US" dirty="0"/>
              <a:t>class Move { </a:t>
            </a:r>
          </a:p>
          <a:p>
            <a:r>
              <a:rPr lang="en-US" dirty="0"/>
              <a:t>   public void Roll() { ... 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Player {</a:t>
            </a:r>
          </a:p>
          <a:p>
            <a:r>
              <a:rPr lang="en-US" dirty="0"/>
              <a:t>   public void </a:t>
            </a:r>
            <a:r>
              <a:rPr lang="en-US" dirty="0" err="1"/>
              <a:t>PerformAction</a:t>
            </a:r>
            <a:r>
              <a:rPr lang="en-US" dirty="0"/>
              <a:t>(Move move) { </a:t>
            </a:r>
          </a:p>
          <a:p>
            <a:r>
              <a:rPr lang="en-US" dirty="0"/>
              <a:t>      </a:t>
            </a:r>
            <a:r>
              <a:rPr lang="en-US" dirty="0" err="1"/>
              <a:t>move.Roll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AAFC-730C-47D4-9FF8-7518107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655EF-0E19-4E98-9D73-4CABF9BBA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82" y="2321241"/>
            <a:ext cx="3048513" cy="18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7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555A-45AE-43AF-A0F9-477D062E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56AD-6BC2-4856-AF56-F233EDA4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719485" cy="4050792"/>
          </a:xfrm>
        </p:spPr>
        <p:txBody>
          <a:bodyPr/>
          <a:lstStyle/>
          <a:p>
            <a:r>
              <a:rPr lang="en-US" dirty="0"/>
              <a:t>public static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Doctor </a:t>
            </a:r>
            <a:r>
              <a:rPr lang="en-US" dirty="0" err="1"/>
              <a:t>doctorObj</a:t>
            </a:r>
            <a:r>
              <a:rPr lang="en-US" dirty="0"/>
              <a:t> = new Doctor("Rick");</a:t>
            </a:r>
          </a:p>
          <a:p>
            <a:r>
              <a:rPr lang="en-US" dirty="0"/>
              <a:t>   Patient </a:t>
            </a:r>
            <a:r>
              <a:rPr lang="en-US" dirty="0" err="1"/>
              <a:t>patientObj</a:t>
            </a:r>
            <a:r>
              <a:rPr lang="en-US" dirty="0"/>
              <a:t> = new Patient("Morty");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patientObj.getPatientName</a:t>
            </a:r>
            <a:r>
              <a:rPr lang="en-US" dirty="0"/>
              <a:t>() +</a:t>
            </a:r>
          </a:p>
          <a:p>
            <a:r>
              <a:rPr lang="en-US" dirty="0"/>
              <a:t>        " is a patient of " + </a:t>
            </a:r>
            <a:r>
              <a:rPr lang="en-US" dirty="0" err="1"/>
              <a:t>doctorObj.getDoctorName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B31A3-4AE6-4463-BE1E-BC8E38B2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9D4F3-483D-413F-AC54-7574FE05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3" y="2624328"/>
            <a:ext cx="3546807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B4E6-866C-42F6-8CF4-3B0976C4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5A30-43D8-4B80-83C8-0EE79B4F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3352" cy="4050792"/>
          </a:xfrm>
        </p:spPr>
        <p:txBody>
          <a:bodyPr/>
          <a:lstStyle/>
          <a:p>
            <a:r>
              <a:rPr lang="en-US" dirty="0"/>
              <a:t>class Address{</a:t>
            </a:r>
          </a:p>
          <a:p>
            <a:r>
              <a:rPr lang="en-US" dirty="0"/>
              <a:t>//code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StudentClass</a:t>
            </a:r>
            <a:r>
              <a:rPr lang="en-US" dirty="0"/>
              <a:t>{</a:t>
            </a:r>
          </a:p>
          <a:p>
            <a:r>
              <a:rPr lang="en-US" dirty="0"/>
              <a:t>   private Address </a:t>
            </a:r>
            <a:r>
              <a:rPr lang="en-US" dirty="0" err="1"/>
              <a:t>studentAddress</a:t>
            </a:r>
            <a:r>
              <a:rPr lang="en-US" dirty="0"/>
              <a:t>;</a:t>
            </a:r>
          </a:p>
          <a:p>
            <a:r>
              <a:rPr lang="en-US" dirty="0"/>
              <a:t>//code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3FB9-336B-4C8E-8C77-A90447DF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82BCC-88E1-4FF0-8CEA-8E1361DE2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09" y="2791820"/>
            <a:ext cx="4480543" cy="19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01AC-3FB5-44B1-8795-774DD68C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1B0C-7283-4E32-9585-F1564916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26819" cy="4050792"/>
          </a:xfrm>
        </p:spPr>
        <p:txBody>
          <a:bodyPr/>
          <a:lstStyle/>
          <a:p>
            <a:r>
              <a:rPr lang="en-US" dirty="0"/>
              <a:t>class Room {</a:t>
            </a:r>
          </a:p>
          <a:p>
            <a:r>
              <a:rPr lang="en-US" dirty="0"/>
              <a:t>//code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House {</a:t>
            </a:r>
          </a:p>
          <a:p>
            <a:r>
              <a:rPr lang="en-US" dirty="0"/>
              <a:t>   private Room </a:t>
            </a:r>
            <a:r>
              <a:rPr lang="en-US" dirty="0" err="1"/>
              <a:t>room</a:t>
            </a:r>
            <a:r>
              <a:rPr lang="en-US" dirty="0"/>
              <a:t>;</a:t>
            </a:r>
          </a:p>
          <a:p>
            <a:r>
              <a:rPr lang="en-US" dirty="0"/>
              <a:t>//code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3B82-F8E5-4D1B-97AD-FBB958C9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258B7-470E-478C-AD4A-5197D19C5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66" y="2624328"/>
            <a:ext cx="3874925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37419"/>
            <a:ext cx="10058400" cy="4516501"/>
          </a:xfrm>
        </p:spPr>
        <p:txBody>
          <a:bodyPr numCol="2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Why </a:t>
            </a:r>
            <a:r>
              <a:rPr lang="en-US" sz="2800" dirty="0" err="1"/>
              <a:t>oop</a:t>
            </a:r>
            <a:r>
              <a:rPr lang="en-US" sz="2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Oop</a:t>
            </a:r>
            <a:r>
              <a:rPr lang="en-US" sz="2800" dirty="0"/>
              <a:t>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objects?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Real world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is 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Object and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pillars of 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Characteristics of 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Oop</a:t>
            </a:r>
            <a:r>
              <a:rPr lang="en-US" sz="2800" dirty="0"/>
              <a:t> relationship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Cardinality relationship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Association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Aggregation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C795E-3D56-410F-87BE-CE0CB0E0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862-666F-464C-8F3F-85094519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1046-7AE5-471E-8B94-EE37D8A5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65752" cy="4050792"/>
          </a:xfrm>
        </p:spPr>
        <p:txBody>
          <a:bodyPr/>
          <a:lstStyle/>
          <a:p>
            <a:r>
              <a:rPr lang="en-US" dirty="0"/>
              <a:t>abstract class Vehicle {</a:t>
            </a:r>
          </a:p>
          <a:p>
            <a:r>
              <a:rPr lang="en-US" dirty="0"/>
              <a:t>//code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//code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28D7-34BC-45B3-B385-79ECA9F1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21CE2-EE54-44EA-B1A6-EFADD87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6" y="2624328"/>
            <a:ext cx="3499933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5671-1267-4AD1-8522-5C5F968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0BB5-1A0B-4818-9B0C-0B077CAE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4814"/>
            <a:ext cx="10058400" cy="446738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DEV Community. 2021.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Common types of OOP relationships and their UML representation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[online] Available at: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https://dev.to/tommyc/common-types-of-oop-relationships-and-their-uml-representation-5b27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[Accessed 18 November 2021].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Tutorials Link. 2021.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Basic Characteristics of Oops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[online] Available at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https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://tutorialslink.com/Articles/Basic-Characteristics-of-Oops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/1308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[Accessed 18 November 2021].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09BB7-52C9-415E-8C3D-A50D886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1550F-8C91-4506-B727-7C6A3965B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BAD62-5897-43CE-B8DB-1A2DEC9D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AC1F-A6DE-4D7E-8E8E-486A3345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AEA6-5F93-4A96-9AB7-7024BCFF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OOPs are closely related to the real-world entities</a:t>
            </a:r>
          </a:p>
          <a:p>
            <a:r>
              <a:rPr lang="en-US" sz="2800" dirty="0"/>
              <a:t>Objects can be used effectively to represent real-world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FB51-B833-4A6A-A061-1845D717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A2967-CD4E-454C-9B44-E9B2A41C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14" y="3429000"/>
            <a:ext cx="5331372" cy="29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C8E-2F3C-4A37-9671-11BCF204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51B36-027C-46ED-BF13-E683B1E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03055D-91C9-4EFD-8A5E-67447786E0F4}"/>
              </a:ext>
            </a:extLst>
          </p:cNvPr>
          <p:cNvGrpSpPr/>
          <p:nvPr/>
        </p:nvGrpSpPr>
        <p:grpSpPr>
          <a:xfrm>
            <a:off x="1918141" y="2232006"/>
            <a:ext cx="8650329" cy="3382600"/>
            <a:chOff x="1161394" y="2137411"/>
            <a:chExt cx="8650329" cy="33826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3B081D-D1A1-44F5-95C9-5B2DEFC77EC2}"/>
                </a:ext>
              </a:extLst>
            </p:cNvPr>
            <p:cNvSpPr txBox="1"/>
            <p:nvPr/>
          </p:nvSpPr>
          <p:spPr>
            <a:xfrm>
              <a:off x="1161394" y="2137411"/>
              <a:ext cx="2144110" cy="369332"/>
            </a:xfrm>
            <a:prstGeom prst="rect">
              <a:avLst/>
            </a:prstGeom>
            <a:gradFill flip="none" rotWithShape="1">
              <a:gsLst>
                <a:gs pos="17000">
                  <a:srgbClr val="0033FF">
                    <a:alpha val="95000"/>
                  </a:srgb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txBody>
            <a:bodyPr/>
            <a:lstStyle/>
            <a:p>
              <a:pPr algn="ctr">
                <a:buClr>
                  <a:schemeClr val="tx1"/>
                </a:buClr>
                <a:defRPr/>
              </a:pPr>
              <a:r>
                <a:rPr lang="en-US" b="1" dirty="0"/>
                <a:t>Complexity</a:t>
              </a:r>
            </a:p>
          </p:txBody>
        </p:sp>
        <p:pic>
          <p:nvPicPr>
            <p:cNvPr id="6" name="Picture 8" descr="http://www.sedex.lk/images/computer.jpg">
              <a:extLst>
                <a:ext uri="{FF2B5EF4-FFF2-40B4-BE49-F238E27FC236}">
                  <a16:creationId xmlns:a16="http://schemas.microsoft.com/office/drawing/2014/main" id="{D038C016-37DD-4CD1-ABCD-B62BAF73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71711" y="2627501"/>
              <a:ext cx="2640012" cy="228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5" descr="http://t3.gstatic.com/images?q=tbn:ANd9GcRiuZJNbb0He3fJ1KIk2lXfuPsLccmFR8yMadjfE6MCCt1D1-GS">
              <a:extLst>
                <a:ext uri="{FF2B5EF4-FFF2-40B4-BE49-F238E27FC236}">
                  <a16:creationId xmlns:a16="http://schemas.microsoft.com/office/drawing/2014/main" id="{2D8314BB-724F-444D-9E6A-F210D21C9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63310" y="2626762"/>
              <a:ext cx="1038225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59435AF-84EF-4A9B-9EC9-E09F88F30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247" y="5059636"/>
              <a:ext cx="2217738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defTabSz="914400"/>
              <a:r>
                <a:rPr lang="en-US" sz="2400">
                  <a:ea typeface="Calibri" pitchFamily="34" charset="0"/>
                  <a:cs typeface="Iskoola Pota" pitchFamily="34" charset="0"/>
                </a:rPr>
                <a:t>Real world</a:t>
              </a: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A20898C5-8103-47CC-8EF1-017712F4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922" y="5019124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defTabSz="914400"/>
              <a:r>
                <a:rPr lang="en-US" sz="2400">
                  <a:ea typeface="Calibri" pitchFamily="34" charset="0"/>
                  <a:cs typeface="Iskoola Pota" pitchFamily="34" charset="0"/>
                </a:rPr>
                <a:t>Computer</a:t>
              </a:r>
            </a:p>
          </p:txBody>
        </p:sp>
        <p:pic>
          <p:nvPicPr>
            <p:cNvPr id="10" name="Picture 10" descr="http://theartmad.com/wp-content/uploads/2015/04/Baby-Smile-4.jpg">
              <a:extLst>
                <a:ext uri="{FF2B5EF4-FFF2-40B4-BE49-F238E27FC236}">
                  <a16:creationId xmlns:a16="http://schemas.microsoft.com/office/drawing/2014/main" id="{855608FC-DE17-4C2C-9A59-CF85C7A1A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0422" y="2612474"/>
              <a:ext cx="1104900" cy="100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http://www.letsgomobile.org/images/news/bmw/bmw-car.jpg">
              <a:extLst>
                <a:ext uri="{FF2B5EF4-FFF2-40B4-BE49-F238E27FC236}">
                  <a16:creationId xmlns:a16="http://schemas.microsoft.com/office/drawing/2014/main" id="{D1EEC08C-9529-4D0B-AA9C-26F292E9E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63310" y="3636412"/>
              <a:ext cx="2163762" cy="149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eft Arrow 19">
              <a:extLst>
                <a:ext uri="{FF2B5EF4-FFF2-40B4-BE49-F238E27FC236}">
                  <a16:creationId xmlns:a16="http://schemas.microsoft.com/office/drawing/2014/main" id="{94571DFD-BF6F-4E4F-BAA3-B5292C492560}"/>
                </a:ext>
              </a:extLst>
            </p:cNvPr>
            <p:cNvSpPr/>
            <p:nvPr/>
          </p:nvSpPr>
          <p:spPr>
            <a:xfrm>
              <a:off x="3387397" y="4176162"/>
              <a:ext cx="3690938" cy="298450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Left Arrow 20">
              <a:extLst>
                <a:ext uri="{FF2B5EF4-FFF2-40B4-BE49-F238E27FC236}">
                  <a16:creationId xmlns:a16="http://schemas.microsoft.com/office/drawing/2014/main" id="{D4788C2C-DFE4-422F-9DBE-84F66474B83E}"/>
                </a:ext>
              </a:extLst>
            </p:cNvPr>
            <p:cNvSpPr/>
            <p:nvPr/>
          </p:nvSpPr>
          <p:spPr>
            <a:xfrm flipH="1">
              <a:off x="3403272" y="2918862"/>
              <a:ext cx="3690938" cy="298450"/>
            </a:xfrm>
            <a:prstGeom prst="lef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094016A-13BB-497A-A411-2C8E5566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485" y="3414986"/>
              <a:ext cx="221773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defTabSz="914400"/>
              <a:r>
                <a:rPr lang="en-US" sz="2400">
                  <a:ea typeface="Calibri" pitchFamily="34" charset="0"/>
                  <a:cs typeface="Iskoola Pota" pitchFamily="34" charset="0"/>
                </a:rPr>
                <a:t>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8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EAE6-C6BB-4E47-9073-20676A7E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288E-6522-45B3-8D47-1AA63049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648919-D839-4203-8107-77A8634510D5}"/>
              </a:ext>
            </a:extLst>
          </p:cNvPr>
          <p:cNvGrpSpPr/>
          <p:nvPr/>
        </p:nvGrpSpPr>
        <p:grpSpPr>
          <a:xfrm>
            <a:off x="1063752" y="1821352"/>
            <a:ext cx="10247376" cy="4595813"/>
            <a:chOff x="136525" y="1821352"/>
            <a:chExt cx="8145463" cy="45958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BCB538-77DB-478B-AE0E-D403AFC8F709}"/>
                </a:ext>
              </a:extLst>
            </p:cNvPr>
            <p:cNvSpPr/>
            <p:nvPr/>
          </p:nvSpPr>
          <p:spPr>
            <a:xfrm>
              <a:off x="1828800" y="3237402"/>
              <a:ext cx="4772025" cy="17541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7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ckwell (Body)"/>
                  <a:cs typeface="Arial" pitchFamily="34" charset="0"/>
                </a:rPr>
                <a:t>Objects are real-world entities with states and behaviors</a:t>
              </a:r>
            </a:p>
          </p:txBody>
        </p:sp>
        <p:pic>
          <p:nvPicPr>
            <p:cNvPr id="26" name="Picture 6" descr="http://www.letsgomobile.org/images/news/bmw/bmw-car.jpg">
              <a:extLst>
                <a:ext uri="{FF2B5EF4-FFF2-40B4-BE49-F238E27FC236}">
                  <a16:creationId xmlns:a16="http://schemas.microsoft.com/office/drawing/2014/main" id="{772B1181-AE7E-4AD7-B181-C8A5B38C3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1853102"/>
              <a:ext cx="1695450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 descr="http://images.wisegeek.com/young-calico-cat.jpg">
              <a:extLst>
                <a:ext uri="{FF2B5EF4-FFF2-40B4-BE49-F238E27FC236}">
                  <a16:creationId xmlns:a16="http://schemas.microsoft.com/office/drawing/2014/main" id="{451DD2E8-4DCE-480A-8485-4E0887CA0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29213" y="1821352"/>
              <a:ext cx="1608137" cy="125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0" descr="http://theartmad.com/wp-content/uploads/2015/04/Baby-Smile-4.jpg">
              <a:extLst>
                <a:ext uri="{FF2B5EF4-FFF2-40B4-BE49-F238E27FC236}">
                  <a16:creationId xmlns:a16="http://schemas.microsoft.com/office/drawing/2014/main" id="{7B7137A0-C9E2-41AF-9FD6-C88F14C80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28788" y="1840402"/>
              <a:ext cx="1663700" cy="1223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12" descr="https://encrypted-tbn0.gstatic.com/images?q=tbn:ANd9GcQtl2gaRrazMcfIpFFBs8259WM7qR_auKQwjwbRhHpE4Hvp7woK8Q">
              <a:extLst>
                <a:ext uri="{FF2B5EF4-FFF2-40B4-BE49-F238E27FC236}">
                  <a16:creationId xmlns:a16="http://schemas.microsoft.com/office/drawing/2014/main" id="{F50F7E04-015B-4B11-B4B8-C58225631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6525" y="3115165"/>
              <a:ext cx="1566863" cy="1173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4" descr="Image result for sun">
              <a:extLst>
                <a:ext uri="{FF2B5EF4-FFF2-40B4-BE49-F238E27FC236}">
                  <a16:creationId xmlns:a16="http://schemas.microsoft.com/office/drawing/2014/main" id="{112E0D97-6F3A-4686-959D-3EBA96AE7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35763" y="3107227"/>
              <a:ext cx="1546225" cy="110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6" descr="Image result for pineapple">
              <a:extLst>
                <a:ext uri="{FF2B5EF4-FFF2-40B4-BE49-F238E27FC236}">
                  <a16:creationId xmlns:a16="http://schemas.microsoft.com/office/drawing/2014/main" id="{4B526467-F05C-4B21-95CC-16D3247CC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745288" y="4240702"/>
              <a:ext cx="1516062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6" descr="Image result for lion">
              <a:extLst>
                <a:ext uri="{FF2B5EF4-FFF2-40B4-BE49-F238E27FC236}">
                  <a16:creationId xmlns:a16="http://schemas.microsoft.com/office/drawing/2014/main" id="{1E726199-98D5-48BE-84E4-5EA6023A8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 l="29832"/>
            <a:stretch>
              <a:fillRect/>
            </a:stretch>
          </p:blipFill>
          <p:spPr bwMode="auto">
            <a:xfrm>
              <a:off x="5065713" y="5267815"/>
              <a:ext cx="1681162" cy="111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8" descr="Image result for tree">
              <a:extLst>
                <a:ext uri="{FF2B5EF4-FFF2-40B4-BE49-F238E27FC236}">
                  <a16:creationId xmlns:a16="http://schemas.microsoft.com/office/drawing/2014/main" id="{3A05F1D1-889A-474C-9585-DD7B12CE9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8275" y="4293090"/>
              <a:ext cx="1531938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0" descr="Image result for snake">
              <a:extLst>
                <a:ext uri="{FF2B5EF4-FFF2-40B4-BE49-F238E27FC236}">
                  <a16:creationId xmlns:a16="http://schemas.microsoft.com/office/drawing/2014/main" id="{8961B76B-08F3-439E-91D4-B62ED3F2B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720850" y="5270990"/>
              <a:ext cx="1663700" cy="1146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2" descr="Image result for bulb">
              <a:extLst>
                <a:ext uri="{FF2B5EF4-FFF2-40B4-BE49-F238E27FC236}">
                  <a16:creationId xmlns:a16="http://schemas.microsoft.com/office/drawing/2014/main" id="{BF5E244C-3D05-439F-BD22-66BA703E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 l="41776" b="15163"/>
            <a:stretch>
              <a:fillRect/>
            </a:stretch>
          </p:blipFill>
          <p:spPr bwMode="auto">
            <a:xfrm>
              <a:off x="3394075" y="5277340"/>
              <a:ext cx="1630363" cy="110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0524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B4A8-B937-4B9B-8273-7A55A3A5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1F35-AC76-4FF5-87B2-1385CB10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>
            <a:normAutofit/>
          </a:bodyPr>
          <a:lstStyle/>
          <a:p>
            <a:pPr marL="0" lvl="1" indent="0">
              <a:spcBef>
                <a:spcPct val="70000"/>
              </a:spcBef>
              <a:buNone/>
            </a:pPr>
            <a:r>
              <a:rPr lang="en-US" sz="2800" dirty="0"/>
              <a:t>State  -  Descriptive characteristics</a:t>
            </a:r>
          </a:p>
          <a:p>
            <a:pPr marL="0" lvl="1" indent="0">
              <a:spcBef>
                <a:spcPct val="70000"/>
              </a:spcBef>
              <a:buNone/>
            </a:pPr>
            <a:r>
              <a:rPr lang="en-US" sz="2800" dirty="0"/>
              <a:t>Behaviors  -  What it can do (or What can be done to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4492-905F-4A5D-94F4-3D79E8C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C2AF4-661E-47D4-AE21-A0007B8228E3}"/>
              </a:ext>
            </a:extLst>
          </p:cNvPr>
          <p:cNvGrpSpPr/>
          <p:nvPr/>
        </p:nvGrpSpPr>
        <p:grpSpPr>
          <a:xfrm>
            <a:off x="1063752" y="3429000"/>
            <a:ext cx="10058400" cy="2609193"/>
            <a:chOff x="1059785" y="3718535"/>
            <a:chExt cx="8542330" cy="191611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D466F88-BC68-4A67-B30F-AB2AAF23F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973" y="3739173"/>
              <a:ext cx="1171575" cy="46196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sz="2400"/>
                <a:t>Colour</a:t>
              </a:r>
            </a:p>
          </p:txBody>
        </p:sp>
        <p:pic>
          <p:nvPicPr>
            <p:cNvPr id="6" name="Picture 6" descr="http://www.letsgomobile.org/images/news/bmw/bmw-car.jpg">
              <a:extLst>
                <a:ext uri="{FF2B5EF4-FFF2-40B4-BE49-F238E27FC236}">
                  <a16:creationId xmlns:a16="http://schemas.microsoft.com/office/drawing/2014/main" id="{50ED587E-976A-41C2-9C26-31CD1F2B2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9785" y="3734410"/>
              <a:ext cx="2649538" cy="1858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B578860-8B48-425D-A256-4788DB40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548" y="3734410"/>
              <a:ext cx="1073150" cy="4603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sz="2400"/>
                <a:t>Model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83A3F955-D972-4D07-BAB9-9D6170CA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460" y="3748698"/>
              <a:ext cx="919163" cy="4619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sz="2400"/>
                <a:t>Price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8ACB6C-77AC-4ADE-B2D6-4F37E8A10E7A}"/>
                </a:ext>
              </a:extLst>
            </p:cNvPr>
            <p:cNvSpPr/>
            <p:nvPr/>
          </p:nvSpPr>
          <p:spPr>
            <a:xfrm>
              <a:off x="6877973" y="3718535"/>
              <a:ext cx="2674937" cy="460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ct val="7000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Cylinder Capacity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87EE928B-833C-419D-997B-7FEC39ED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580" y="5174273"/>
              <a:ext cx="1171575" cy="460375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sz="2400"/>
                <a:t>Driven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FFDC442-E4C4-4A35-8516-CB3C8D180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875" y="5172686"/>
              <a:ext cx="1444625" cy="461962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sz="2400"/>
                <a:t>Stopped</a:t>
              </a: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B2A52353-4D29-4FF1-9289-0A661D856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465" y="5172685"/>
              <a:ext cx="1209675" cy="461963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sz="2400"/>
                <a:t>Turned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ED7064-83EF-41A1-A90B-846A82CDC9FC}"/>
                </a:ext>
              </a:extLst>
            </p:cNvPr>
            <p:cNvSpPr/>
            <p:nvPr/>
          </p:nvSpPr>
          <p:spPr>
            <a:xfrm>
              <a:off x="7516140" y="5172686"/>
              <a:ext cx="2085975" cy="4619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ct val="7000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itchFamily="34" charset="0"/>
                  <a:cs typeface="Arial" pitchFamily="34" charset="0"/>
                </a:rPr>
                <a:t>Reversed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47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7CC4-44D1-402C-A4B3-6ADB678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C02-09D2-4853-8F29-7DE40132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objects may be categorized in an abstract way according to their common characteristics (states / attributes) and behaviors (operations).</a:t>
            </a:r>
          </a:p>
          <a:p>
            <a:r>
              <a:rPr lang="en-US" sz="3200" dirty="0"/>
              <a:t>A </a:t>
            </a:r>
            <a:r>
              <a:rPr lang="en-US" sz="3200" b="1" dirty="0"/>
              <a:t>class</a:t>
            </a:r>
            <a:r>
              <a:rPr lang="en-US" sz="3200" dirty="0"/>
              <a:t> describes all objects of a particular kind in an abstract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6782-4BCF-4DD4-B95D-23F17699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FC1C-0EA1-4D13-861C-DB9EAE39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4E0D-9078-45D2-85AC-362B9DC3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D1578-9541-46D1-BA54-FDDF847F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8" y="3413125"/>
            <a:ext cx="4225925" cy="15700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description of the common properties of a set of objects.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6074B-6D94-4715-AC64-401B6550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53" y="3429000"/>
            <a:ext cx="4676775" cy="15700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A representation of the properties of a single instance.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B98D4-26AA-4985-9B99-3C1E1AC9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953" y="2350236"/>
            <a:ext cx="1771650" cy="5857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23BC8C-9F11-4EA9-A24C-A7A19182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936" y="2345473"/>
            <a:ext cx="1430337" cy="584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9963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1978152" y="1313657"/>
            <a:ext cx="9144000" cy="584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Example</a:t>
            </a:r>
            <a:r>
              <a:rPr lang="en-US" sz="3200" dirty="0">
                <a:solidFill>
                  <a:schemeClr val="bg1"/>
                </a:solidFill>
              </a:rPr>
              <a:t> – Modeling a traffic simulation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069848" y="2185988"/>
            <a:ext cx="9144000" cy="585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Trebuchet MS" pitchFamily="34" charset="0"/>
              </a:rPr>
              <a:t>One entity to deal with is a car.</a:t>
            </a:r>
            <a:endParaRPr lang="en-US" sz="3200" dirty="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890714" y="2971800"/>
            <a:ext cx="5507037" cy="52228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What is the colour of a car?</a:t>
            </a:r>
            <a:endParaRPr lang="en-US" sz="2800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890713" y="3681414"/>
            <a:ext cx="5529262" cy="5222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How fast a car can be driven?</a:t>
            </a:r>
            <a:endParaRPr lang="en-US" sz="2800" dirty="0"/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1890713" y="4452939"/>
            <a:ext cx="5581650" cy="523875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rebuchet MS" pitchFamily="34" charset="0"/>
              </a:rPr>
              <a:t>Where it is right now?</a:t>
            </a:r>
            <a:endParaRPr lang="en-US" sz="2800"/>
          </a:p>
        </p:txBody>
      </p:sp>
      <p:sp>
        <p:nvSpPr>
          <p:cNvPr id="50184" name="Rectangle 5"/>
          <p:cNvSpPr>
            <a:spLocks noChangeArrowheads="1"/>
          </p:cNvSpPr>
          <p:nvPr/>
        </p:nvSpPr>
        <p:spPr bwMode="auto">
          <a:xfrm>
            <a:off x="1524000" y="5281614"/>
            <a:ext cx="91440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rebuchet MS" pitchFamily="34" charset="0"/>
              </a:rPr>
              <a:t>You will need a specific car to answer these questions.  Why? – A car can refer to any car. It refers to a car class.</a:t>
            </a:r>
            <a:endParaRPr lang="en-US" sz="2400" dirty="0"/>
          </a:p>
        </p:txBody>
      </p:sp>
      <p:sp>
        <p:nvSpPr>
          <p:cNvPr id="50185" name="Rectangle 13"/>
          <p:cNvSpPr>
            <a:spLocks noChangeArrowheads="1"/>
          </p:cNvSpPr>
          <p:nvPr/>
        </p:nvSpPr>
        <p:spPr bwMode="auto">
          <a:xfrm>
            <a:off x="8499475" y="4529139"/>
            <a:ext cx="1201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 car</a:t>
            </a:r>
          </a:p>
        </p:txBody>
      </p:sp>
      <p:pic>
        <p:nvPicPr>
          <p:cNvPr id="50186" name="Picture 13" descr="http://www.topgear.com/sg/images/news/Lamborghini-Egois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276" y="3032125"/>
            <a:ext cx="27908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7" name="Picture 17" descr="http://cdni.condenast.co.uk/642x390/d_f/Emoticon-GQ-hp-18Jun14_istock_b_642x3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376" y="2981326"/>
            <a:ext cx="823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8" name="Picture 17" descr="http://cdni.condenast.co.uk/642x390/d_f/Emoticon-GQ-hp-18Jun14_istock_b_642x3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1501" y="3700463"/>
            <a:ext cx="823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9" name="Picture 17" descr="http://cdni.condenast.co.uk/642x390/d_f/Emoticon-GQ-hp-18Jun14_istock_b_642x39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3888" y="4446588"/>
            <a:ext cx="823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A4B3C-A2D0-41EF-80E0-FCD490B8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1098</Words>
  <Application>Microsoft Office PowerPoint</Application>
  <PresentationFormat>Widescreen</PresentationFormat>
  <Paragraphs>198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Open Sans</vt:lpstr>
      <vt:lpstr>Rockwell</vt:lpstr>
      <vt:lpstr>Rockwell (Body)</vt:lpstr>
      <vt:lpstr>Rockwell Condensed</vt:lpstr>
      <vt:lpstr>Trebuchet MS</vt:lpstr>
      <vt:lpstr>Wingdings</vt:lpstr>
      <vt:lpstr>Wood Type</vt:lpstr>
      <vt:lpstr>OBJECT ORIENTED PROGRAMMING</vt:lpstr>
      <vt:lpstr>Contents</vt:lpstr>
      <vt:lpstr>WHY OOP?</vt:lpstr>
      <vt:lpstr>OOP Concept</vt:lpstr>
      <vt:lpstr>WHAT IS objects?</vt:lpstr>
      <vt:lpstr>Real world object</vt:lpstr>
      <vt:lpstr>What is Class?</vt:lpstr>
      <vt:lpstr>Object and class</vt:lpstr>
      <vt:lpstr>PowerPoint Presentation</vt:lpstr>
      <vt:lpstr>PowerPoint Presentation</vt:lpstr>
      <vt:lpstr>The pillars of OOP</vt:lpstr>
      <vt:lpstr>Characteristics of OOD</vt:lpstr>
      <vt:lpstr>PowerPoint Presentation</vt:lpstr>
      <vt:lpstr>OOP RELATIONSHIP</vt:lpstr>
      <vt:lpstr>Cardinality Notation</vt:lpstr>
      <vt:lpstr>Dependency</vt:lpstr>
      <vt:lpstr>Association</vt:lpstr>
      <vt:lpstr>Aggregation</vt:lpstr>
      <vt:lpstr>Composition</vt:lpstr>
      <vt:lpstr>Inheritance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RIHAM AHAMED ABDUL RAHEEM</dc:creator>
  <cp:lastModifiedBy>RIHAM AHAMED ABDUL RAHEEM</cp:lastModifiedBy>
  <cp:revision>25</cp:revision>
  <dcterms:created xsi:type="dcterms:W3CDTF">2020-12-26T17:13:03Z</dcterms:created>
  <dcterms:modified xsi:type="dcterms:W3CDTF">2021-12-08T05:05:37Z</dcterms:modified>
</cp:coreProperties>
</file>