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464" autoAdjust="0"/>
  </p:normalViewPr>
  <p:slideViewPr>
    <p:cSldViewPr snapToGrid="0">
      <p:cViewPr>
        <p:scale>
          <a:sx n="100" d="100"/>
          <a:sy n="100" d="100"/>
        </p:scale>
        <p:origin x="420" y="6"/>
      </p:cViewPr>
      <p:guideLst>
        <p:guide orient="horz" pos="1620"/>
        <p:guide pos="2880"/>
      </p:guideLst>
    </p:cSldViewPr>
  </p:slideViewPr>
  <p:outlineViewPr>
    <p:cViewPr>
      <p:scale>
        <a:sx n="33" d="100"/>
        <a:sy n="33" d="100"/>
      </p:scale>
      <p:origin x="0" y="-1152"/>
    </p:cViewPr>
  </p:outlin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938358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8/9/2020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141" y="1895168"/>
            <a:ext cx="8192728" cy="1445337"/>
          </a:xfrm>
        </p:spPr>
        <p:txBody>
          <a:bodyPr>
            <a:normAutofit/>
          </a:bodyPr>
          <a:lstStyle/>
          <a:p>
            <a:r>
              <a:rPr lang="en-US" dirty="0" smtClean="0">
                <a:latin typeface="Times New Roman" panose="02020603050405020304" pitchFamily="18" charset="0"/>
                <a:cs typeface="Times New Roman" panose="02020603050405020304" pitchFamily="18" charset="0"/>
              </a:rPr>
              <a:t>PATH EADUCATION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pvt</a:t>
            </a:r>
            <a:r>
              <a:rPr lang="en-US" dirty="0" smtClean="0">
                <a:latin typeface="Times New Roman" panose="02020603050405020304" pitchFamily="18" charset="0"/>
                <a:cs typeface="Times New Roman" panose="02020603050405020304" pitchFamily="18" charset="0"/>
              </a:rPr>
              <a:t>). Ltd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Table of 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Structure of Operating System </a:t>
            </a:r>
          </a:p>
          <a:p>
            <a:r>
              <a:rPr lang="en-US" dirty="0" smtClean="0">
                <a:latin typeface="Times New Roman" panose="02020603050405020304" pitchFamily="18" charset="0"/>
                <a:cs typeface="Times New Roman" panose="02020603050405020304" pitchFamily="18" charset="0"/>
              </a:rPr>
              <a:t>The Function of Operating System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 of Operating System </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ea typeface="Tahoma" panose="020B0604030504040204" pitchFamily="34" charset="0"/>
                <a:cs typeface="Times New Roman" panose="02020603050405020304" pitchFamily="18" charset="0"/>
              </a:rPr>
              <a:t>Operating system can be implemented with the help of various structures. The structure of the OS depends mainly on how the various common components of the operating system are interconnected and melded into the kernel. Depending on this we have following structures of the operating system</a:t>
            </a:r>
            <a:r>
              <a:rPr lang="en-US" dirty="0" smtClean="0">
                <a:latin typeface="Times New Roman" panose="02020603050405020304" pitchFamily="18" charset="0"/>
                <a:ea typeface="Tahoma" panose="020B0604030504040204" pitchFamily="34" charset="0"/>
                <a:cs typeface="Times New Roman" panose="02020603050405020304" pitchFamily="18" charset="0"/>
              </a:rPr>
              <a:t>:</a:t>
            </a:r>
          </a:p>
          <a:p>
            <a:pPr marL="914400" indent="-461963" algn="just"/>
            <a:r>
              <a:rPr lang="en-US" dirty="0" smtClean="0">
                <a:latin typeface="Times New Roman" panose="02020603050405020304" pitchFamily="18" charset="0"/>
                <a:cs typeface="Times New Roman" panose="02020603050405020304" pitchFamily="18" charset="0"/>
              </a:rPr>
              <a:t>Simple structure</a:t>
            </a:r>
          </a:p>
          <a:p>
            <a:pPr marL="914400" indent="-461963" algn="just"/>
            <a:r>
              <a:rPr lang="en-US" dirty="0">
                <a:latin typeface="Times New Roman" panose="02020603050405020304" pitchFamily="18" charset="0"/>
                <a:cs typeface="Times New Roman" panose="02020603050405020304" pitchFamily="18" charset="0"/>
              </a:rPr>
              <a:t>Layered </a:t>
            </a:r>
            <a:r>
              <a:rPr lang="en-US" dirty="0" smtClean="0">
                <a:latin typeface="Times New Roman" panose="02020603050405020304" pitchFamily="18" charset="0"/>
                <a:cs typeface="Times New Roman" panose="02020603050405020304" pitchFamily="18" charset="0"/>
              </a:rPr>
              <a:t>structure</a:t>
            </a:r>
          </a:p>
          <a:p>
            <a:pPr marL="914400" indent="-461963" algn="just"/>
            <a:r>
              <a:rPr lang="en-US" dirty="0">
                <a:latin typeface="Times New Roman" panose="02020603050405020304" pitchFamily="18" charset="0"/>
                <a:cs typeface="Times New Roman" panose="02020603050405020304" pitchFamily="18" charset="0"/>
              </a:rPr>
              <a:t>Micro-kernel</a:t>
            </a:r>
            <a:endParaRPr lang="en-US" dirty="0" smtClean="0">
              <a:latin typeface="Times New Roman" panose="02020603050405020304" pitchFamily="18" charset="0"/>
              <a:cs typeface="Times New Roman" panose="02020603050405020304" pitchFamily="18" charset="0"/>
            </a:endParaRPr>
          </a:p>
          <a:p>
            <a:pPr marL="914400" indent="-461963" algn="just"/>
            <a:r>
              <a:rPr lang="en-US" dirty="0">
                <a:latin typeface="Times New Roman" panose="02020603050405020304" pitchFamily="18" charset="0"/>
                <a:ea typeface="Tahoma" panose="020B0604030504040204" pitchFamily="34" charset="0"/>
                <a:cs typeface="Times New Roman" panose="02020603050405020304" pitchFamily="18" charset="0"/>
              </a:rPr>
              <a:t>Modular structure or approach</a:t>
            </a:r>
          </a:p>
        </p:txBody>
      </p:sp>
    </p:spTree>
    <p:extLst>
      <p:ext uri="{BB962C8B-B14F-4D97-AF65-F5344CB8AC3E}">
        <p14:creationId xmlns:p14="http://schemas.microsoft.com/office/powerpoint/2010/main" val="56634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61963" indent="-461963" algn="just"/>
            <a:r>
              <a:rPr lang="en-US" dirty="0" smtClean="0">
                <a:latin typeface="Times New Roman" panose="02020603050405020304" pitchFamily="18" charset="0"/>
                <a:cs typeface="Times New Roman" panose="02020603050405020304" pitchFamily="18" charset="0"/>
              </a:rPr>
              <a:t>Simple </a:t>
            </a:r>
            <a:r>
              <a:rPr lang="en-US" dirty="0">
                <a:latin typeface="Times New Roman" panose="02020603050405020304" pitchFamily="18" charset="0"/>
                <a:cs typeface="Times New Roman" panose="02020603050405020304" pitchFamily="18" charset="0"/>
              </a:rPr>
              <a:t>structure</a:t>
            </a:r>
          </a:p>
        </p:txBody>
      </p:sp>
      <p:sp>
        <p:nvSpPr>
          <p:cNvPr id="3" name="Content Placeholder 2"/>
          <p:cNvSpPr>
            <a:spLocks noGrp="1"/>
          </p:cNvSpPr>
          <p:nvPr>
            <p:ph idx="1"/>
          </p:nvPr>
        </p:nvSpPr>
        <p:spPr/>
        <p:txBody>
          <a:bodyPr>
            <a:normAutofit/>
          </a:bodyPr>
          <a:lstStyle/>
          <a:p>
            <a:pPr algn="just"/>
            <a:r>
              <a:rPr lang="en-US" sz="1600" dirty="0" smtClean="0"/>
              <a:t>Such operating systems do not have well defined structure and are small, simple and limited systems. The interfaces and levels of functionality are not well separated. MS-DOS is an example of such operating system. In MS-DOS application programs are able to access the basic I/O routines. These types of operating system cause the entire system to crash if one of the user programs fails.</a:t>
            </a:r>
          </a:p>
          <a:p>
            <a:pPr algn="just"/>
            <a:r>
              <a:rPr lang="en-US" sz="1600" dirty="0" smtClean="0"/>
              <a:t>Diagram of the structure of MS-DOS is shown below.</a:t>
            </a:r>
          </a:p>
          <a:p>
            <a:pPr algn="just"/>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366" y="3047789"/>
            <a:ext cx="2013674" cy="1640708"/>
          </a:xfrm>
          <a:prstGeom prst="rect">
            <a:avLst/>
          </a:prstGeom>
        </p:spPr>
      </p:pic>
    </p:spTree>
    <p:extLst>
      <p:ext uri="{BB962C8B-B14F-4D97-AF65-F5344CB8AC3E}">
        <p14:creationId xmlns:p14="http://schemas.microsoft.com/office/powerpoint/2010/main" val="876618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Layered </a:t>
            </a:r>
            <a:r>
              <a:rPr lang="en-US" dirty="0" smtClean="0">
                <a:latin typeface="Times New Roman" panose="02020603050405020304" pitchFamily="18" charset="0"/>
                <a:cs typeface="Times New Roman" panose="02020603050405020304" pitchFamily="18" charset="0"/>
              </a:rPr>
              <a:t>structure</a:t>
            </a:r>
            <a:endParaRPr lang="en-US" dirty="0"/>
          </a:p>
        </p:txBody>
      </p:sp>
      <p:sp>
        <p:nvSpPr>
          <p:cNvPr id="3" name="Content Placeholder 2"/>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rPr>
              <a:t>An OS can be broken into pieces and retain much more control on system. In this structure the OS is broken into number of layers (levels). The bottom layer (layer 0) is the hardware and the topmost layer (layer N) is the user interface. These layers are so designed that each layer uses the functions of the lower level layers only. This simplifies the debugging process as if lower level layers are debugged and an error occurs during debugging then the error must be on that layer only as the lower level layers have already been </a:t>
            </a:r>
            <a:r>
              <a:rPr lang="en-US" sz="1200" dirty="0" smtClean="0">
                <a:latin typeface="Times New Roman" panose="02020603050405020304" pitchFamily="18" charset="0"/>
                <a:cs typeface="Times New Roman" panose="02020603050405020304" pitchFamily="18" charset="0"/>
              </a:rPr>
              <a:t>debugged.</a:t>
            </a:r>
          </a:p>
          <a:p>
            <a:pPr algn="just"/>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main disadvantage of this structure is that at each layer, the data needs to be modified and passed on which adds overhead to the system. Moreover careful planning of the layers is necessary as a layer can use only lower level layers. UNIX is an example of this 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232" y="3038102"/>
            <a:ext cx="2161536" cy="1786869"/>
          </a:xfrm>
          <a:prstGeom prst="rect">
            <a:avLst/>
          </a:prstGeom>
        </p:spPr>
      </p:pic>
    </p:spTree>
    <p:extLst>
      <p:ext uri="{BB962C8B-B14F-4D97-AF65-F5344CB8AC3E}">
        <p14:creationId xmlns:p14="http://schemas.microsoft.com/office/powerpoint/2010/main" val="1844782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Micro-kernel</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This structure designs the operating system by removing all non-essential components from the kernel and implementing them as system and user programs. This result in a smaller kernel called the micro-kernel.</a:t>
            </a:r>
          </a:p>
          <a:p>
            <a:r>
              <a:rPr lang="en-US" dirty="0">
                <a:latin typeface="Times New Roman" panose="02020603050405020304" pitchFamily="18" charset="0"/>
                <a:cs typeface="Times New Roman" panose="02020603050405020304" pitchFamily="18" charset="0"/>
              </a:rPr>
              <a:t>Advantages of this structure are that all new services need to be added to user space and does not require the kernel to be modified. Thus it is more secure and reliable as if a service fails then rest of the operating system remains untouched. Mac OS is an example of this type of OS.</a:t>
            </a:r>
          </a:p>
        </p:txBody>
      </p:sp>
    </p:spTree>
    <p:extLst>
      <p:ext uri="{BB962C8B-B14F-4D97-AF65-F5344CB8AC3E}">
        <p14:creationId xmlns:p14="http://schemas.microsoft.com/office/powerpoint/2010/main" val="316783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Modular structure or </a:t>
            </a:r>
            <a:r>
              <a:rPr lang="en-US" dirty="0" smtClean="0">
                <a:latin typeface="Times New Roman" panose="02020603050405020304" pitchFamily="18" charset="0"/>
                <a:ea typeface="Tahoma" panose="020B0604030504040204" pitchFamily="34" charset="0"/>
                <a:cs typeface="Times New Roman" panose="02020603050405020304" pitchFamily="18" charset="0"/>
              </a:rPr>
              <a:t>approach</a:t>
            </a:r>
            <a:endParaRPr lang="en-US" dirty="0"/>
          </a:p>
        </p:txBody>
      </p:sp>
      <p:sp>
        <p:nvSpPr>
          <p:cNvPr id="3" name="Content Placeholder 2"/>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It is considered as the best approach for an OS. It involves designing of a modular kernel. The kernel has only set of core components and other services are added as dynamically loadable modules to the kernel either during run time or boot time. It resembles layered structure due to the fact that each kernel has defined and protected interfaces but it is more flexible than the layered structure as a module can call any other module.</a:t>
            </a:r>
          </a:p>
          <a:p>
            <a:r>
              <a:rPr lang="en-US" sz="1200" dirty="0">
                <a:latin typeface="Times New Roman" panose="02020603050405020304" pitchFamily="18" charset="0"/>
                <a:cs typeface="Times New Roman" panose="02020603050405020304" pitchFamily="18" charset="0"/>
              </a:rPr>
              <a:t>For example Solaris OS is organized as shown in the figure.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570" y="2472694"/>
            <a:ext cx="3830622" cy="2215804"/>
          </a:xfrm>
          <a:prstGeom prst="rect">
            <a:avLst/>
          </a:prstGeom>
        </p:spPr>
      </p:pic>
    </p:spTree>
    <p:extLst>
      <p:ext uri="{BB962C8B-B14F-4D97-AF65-F5344CB8AC3E}">
        <p14:creationId xmlns:p14="http://schemas.microsoft.com/office/powerpoint/2010/main" val="252764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05322"/>
            <a:ext cx="6283782" cy="725349"/>
          </a:xfrm>
        </p:spPr>
        <p:txBody>
          <a:bodyPr>
            <a:normAutofit fontScale="90000"/>
          </a:bodyPr>
          <a:lstStyle/>
          <a:p>
            <a:r>
              <a:rPr lang="en-US" dirty="0">
                <a:latin typeface="Times New Roman" panose="02020603050405020304" pitchFamily="18" charset="0"/>
                <a:cs typeface="Times New Roman" panose="02020603050405020304" pitchFamily="18" charset="0"/>
              </a:rPr>
              <a:t>The Function of Operating </a:t>
            </a:r>
            <a:r>
              <a:rPr lang="en-US" dirty="0" smtClean="0">
                <a:latin typeface="Times New Roman" panose="02020603050405020304" pitchFamily="18" charset="0"/>
                <a:cs typeface="Times New Roman" panose="02020603050405020304" pitchFamily="18" charset="0"/>
              </a:rPr>
              <a:t>System</a:t>
            </a:r>
            <a:endParaRPr lang="en-US" dirty="0"/>
          </a:p>
        </p:txBody>
      </p:sp>
      <p:sp>
        <p:nvSpPr>
          <p:cNvPr id="3" name="Content Placeholder 2"/>
          <p:cNvSpPr>
            <a:spLocks noGrp="1"/>
          </p:cNvSpPr>
          <p:nvPr>
            <p:ph idx="1"/>
          </p:nvPr>
        </p:nvSpPr>
        <p:spPr>
          <a:xfrm>
            <a:off x="2389238" y="857995"/>
            <a:ext cx="6304935" cy="3799730"/>
          </a:xfrm>
        </p:spPr>
        <p:txBody>
          <a:bodyPr>
            <a:noAutofit/>
          </a:bodyPr>
          <a:lstStyle/>
          <a:p>
            <a:pPr>
              <a:buFont typeface="+mj-lt"/>
              <a:buAutoNum type="arabicPeriod"/>
            </a:pPr>
            <a:r>
              <a:rPr lang="en-US" sz="1200" b="1" dirty="0" smtClean="0">
                <a:latin typeface="Times New Roman" panose="02020603050405020304" pitchFamily="18" charset="0"/>
                <a:cs typeface="Times New Roman" panose="02020603050405020304" pitchFamily="18" charset="0"/>
              </a:rPr>
              <a:t>Memory</a:t>
            </a:r>
            <a:endParaRPr lang="en-US" sz="100" b="1" dirty="0" smtClean="0">
              <a:latin typeface="Times New Roman" panose="02020603050405020304" pitchFamily="18" charset="0"/>
              <a:cs typeface="Times New Roman" panose="02020603050405020304" pitchFamily="18" charset="0"/>
            </a:endParaRPr>
          </a:p>
          <a:p>
            <a:pPr marL="795338" algn="just"/>
            <a:r>
              <a:rPr lang="en-US" sz="1200" dirty="0">
                <a:latin typeface="Times New Roman" panose="02020603050405020304" pitchFamily="18" charset="0"/>
                <a:cs typeface="Times New Roman" panose="02020603050405020304" pitchFamily="18" charset="0"/>
              </a:rPr>
              <a:t>The operating system manages the Primary Memory or Main Memory. Main memory is made up of a large array of bytes or words where each byte or word is assigned a certain address. Main memory is a fast storage and it can be accessed directly by the CPU. For a program to be executed, it should be first loaded in the main memory. An Operating System performs the following activities for memory management:</a:t>
            </a:r>
          </a:p>
          <a:p>
            <a:pPr marL="795338" algn="just"/>
            <a:r>
              <a:rPr lang="en-US" sz="1200" dirty="0">
                <a:latin typeface="Times New Roman" panose="02020603050405020304" pitchFamily="18" charset="0"/>
                <a:cs typeface="Times New Roman" panose="02020603050405020304" pitchFamily="18" charset="0"/>
              </a:rPr>
              <a:t>It keeps tracks of primary memory, i.e., which bytes of memory are used by which user program. The memory addresses that have already been allocated and the memory addresses of the memory that has not yet been used. In multi programming, the OS decides the order in which process are granted access to memory, and for how long. It Allocates the memory to a process when the process requests it and deallocates the memory when the process has terminated or is performing an I/O operation</a:t>
            </a:r>
            <a:r>
              <a:rPr lang="en-US" sz="1200" dirty="0" smtClean="0">
                <a:latin typeface="Times New Roman" panose="02020603050405020304" pitchFamily="18" charset="0"/>
                <a:cs typeface="Times New Roman" panose="02020603050405020304" pitchFamily="18" charset="0"/>
              </a:rPr>
              <a:t>.</a:t>
            </a:r>
          </a:p>
          <a:p>
            <a:pPr marL="452438" indent="0" algn="just">
              <a:buNone/>
            </a:pPr>
            <a:endParaRPr lang="en-US" sz="1200" dirty="0" smtClean="0">
              <a:latin typeface="Times New Roman" panose="02020603050405020304" pitchFamily="18" charset="0"/>
              <a:cs typeface="Times New Roman" panose="02020603050405020304" pitchFamily="18" charset="0"/>
            </a:endParaRPr>
          </a:p>
          <a:p>
            <a:pPr>
              <a:buFont typeface="+mj-lt"/>
              <a:buAutoNum type="arabicPeriod" startAt="2"/>
            </a:pPr>
            <a:r>
              <a:rPr lang="en-US" sz="1200" b="1" dirty="0" smtClean="0">
                <a:latin typeface="Times New Roman" panose="02020603050405020304" pitchFamily="18" charset="0"/>
                <a:cs typeface="Times New Roman" panose="02020603050405020304" pitchFamily="18" charset="0"/>
              </a:rPr>
              <a:t>File</a:t>
            </a:r>
            <a:endParaRPr lang="en-US" sz="1200" b="1" dirty="0">
              <a:latin typeface="Times New Roman" panose="02020603050405020304" pitchFamily="18" charset="0"/>
              <a:cs typeface="Times New Roman" panose="02020603050405020304" pitchFamily="18" charset="0"/>
            </a:endParaRPr>
          </a:p>
          <a:p>
            <a:pPr marL="800100" algn="just"/>
            <a:r>
              <a:rPr lang="en-US" sz="1200" dirty="0">
                <a:latin typeface="Times New Roman" panose="02020603050405020304" pitchFamily="18" charset="0"/>
                <a:cs typeface="Times New Roman" panose="02020603050405020304" pitchFamily="18" charset="0"/>
              </a:rPr>
              <a:t>A file system is organized into directories for efficient or easy navigation and usage. These directories may contain other directories and other files. An Operating System carries out the following file management activities. It keeps track of where information is stored, user access settings and status of every file and more… These facilities are collectively kno</a:t>
            </a:r>
            <a:r>
              <a:rPr lang="en-US" sz="1200" dirty="0"/>
              <a:t>wn as the file system</a:t>
            </a:r>
            <a:r>
              <a:rPr lang="en-US" sz="1200" dirty="0" smtClean="0"/>
              <a:t>.</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66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9238" y="253925"/>
            <a:ext cx="6304935" cy="4301222"/>
          </a:xfrm>
        </p:spPr>
        <p:txBody>
          <a:bodyPr>
            <a:normAutofit fontScale="92500"/>
          </a:bodyPr>
          <a:lstStyle/>
          <a:p>
            <a:pPr>
              <a:buFont typeface="+mj-lt"/>
              <a:buAutoNum type="arabicPeriod" startAt="3"/>
            </a:pPr>
            <a:r>
              <a:rPr lang="en-US" sz="1200" b="1" dirty="0" smtClean="0">
                <a:latin typeface="Times New Roman" panose="02020603050405020304" pitchFamily="18" charset="0"/>
                <a:cs typeface="Times New Roman" panose="02020603050405020304" pitchFamily="18" charset="0"/>
              </a:rPr>
              <a:t>Device</a:t>
            </a:r>
          </a:p>
          <a:p>
            <a:pPr marL="800100" algn="just" fontAlgn="base"/>
            <a:r>
              <a:rPr lang="en-US" sz="1200" dirty="0">
                <a:latin typeface="Times New Roman" panose="02020603050405020304" pitchFamily="18" charset="0"/>
                <a:cs typeface="Times New Roman" panose="02020603050405020304" pitchFamily="18" charset="0"/>
              </a:rPr>
              <a:t>An OS manages device communication via their respective drivers. It performs the following activities for device management. Keeps tracks of all devices connected to system. designates a program responsible for every device known as the </a:t>
            </a:r>
            <a:r>
              <a:rPr lang="en-US" sz="1200" dirty="0" smtClean="0">
                <a:latin typeface="Times New Roman" panose="02020603050405020304" pitchFamily="18" charset="0"/>
                <a:cs typeface="Times New Roman" panose="02020603050405020304" pitchFamily="18" charset="0"/>
              </a:rPr>
              <a:t>Input / Output </a:t>
            </a:r>
            <a:r>
              <a:rPr lang="en-US" sz="1200" dirty="0">
                <a:latin typeface="Times New Roman" panose="02020603050405020304" pitchFamily="18" charset="0"/>
                <a:cs typeface="Times New Roman" panose="02020603050405020304" pitchFamily="18" charset="0"/>
              </a:rPr>
              <a:t>controller. Decides which process gets access to a certain device and for how long. Allocates devices in an effective and efficient way. Deallocates devices when they are no longer required</a:t>
            </a:r>
            <a:r>
              <a:rPr lang="en-US" sz="1200" dirty="0" smtClean="0">
                <a:latin typeface="Times New Roman" panose="02020603050405020304" pitchFamily="18" charset="0"/>
                <a:cs typeface="Times New Roman" panose="02020603050405020304" pitchFamily="18" charset="0"/>
              </a:rPr>
              <a:t>.</a:t>
            </a:r>
          </a:p>
          <a:p>
            <a:pPr marL="457200" indent="0" algn="just" fontAlgn="base">
              <a:buNone/>
            </a:pPr>
            <a:endParaRPr lang="en-US" sz="1200" dirty="0" smtClean="0">
              <a:latin typeface="Times New Roman" panose="02020603050405020304" pitchFamily="18" charset="0"/>
              <a:cs typeface="Times New Roman" panose="02020603050405020304" pitchFamily="18" charset="0"/>
            </a:endParaRPr>
          </a:p>
          <a:p>
            <a:pPr>
              <a:buFont typeface="+mj-lt"/>
              <a:buAutoNum type="arabicPeriod" startAt="4"/>
            </a:pPr>
            <a:r>
              <a:rPr lang="en-US" sz="1200" b="1" dirty="0" smtClean="0">
                <a:latin typeface="Times New Roman" panose="02020603050405020304" pitchFamily="18" charset="0"/>
                <a:cs typeface="Times New Roman" panose="02020603050405020304" pitchFamily="18" charset="0"/>
              </a:rPr>
              <a:t>Processor</a:t>
            </a:r>
            <a:endParaRPr lang="en-US" sz="1200" dirty="0">
              <a:latin typeface="Times New Roman" panose="02020603050405020304" pitchFamily="18" charset="0"/>
              <a:cs typeface="Times New Roman" panose="02020603050405020304" pitchFamily="18" charset="0"/>
            </a:endParaRPr>
          </a:p>
          <a:p>
            <a:pPr marL="795338" algn="just"/>
            <a:r>
              <a:rPr lang="en-US" sz="1200" dirty="0">
                <a:latin typeface="Times New Roman" panose="02020603050405020304" pitchFamily="18" charset="0"/>
                <a:cs typeface="Times New Roman" panose="02020603050405020304" pitchFamily="18" charset="0"/>
              </a:rPr>
              <a:t>In a multi programming environment, the OS decides the order in which processes have access to the processor, and how much processing time each process has. This function of OS is called process scheduling. An Operating System performs the following activities for processor management. Keeps tracks of the status of processes. The program which perform this task is known as traffic controller. Allocates the CPU that is processor to a process. De-allocates processor when a process is no more required</a:t>
            </a:r>
            <a:r>
              <a:rPr lang="en-US" sz="1200" dirty="0" smtClean="0">
                <a:latin typeface="Times New Roman" panose="02020603050405020304" pitchFamily="18" charset="0"/>
                <a:cs typeface="Times New Roman" panose="02020603050405020304" pitchFamily="18" charset="0"/>
              </a:rPr>
              <a:t>.</a:t>
            </a:r>
          </a:p>
          <a:p>
            <a:pPr marL="795338" algn="just"/>
            <a:endParaRPr lang="en-US" sz="1200" dirty="0" smtClean="0">
              <a:latin typeface="Times New Roman" panose="02020603050405020304" pitchFamily="18" charset="0"/>
              <a:cs typeface="Times New Roman" panose="02020603050405020304" pitchFamily="18" charset="0"/>
            </a:endParaRPr>
          </a:p>
          <a:p>
            <a:pPr>
              <a:buFont typeface="+mj-lt"/>
              <a:buAutoNum type="arabicPeriod" startAt="5"/>
            </a:pPr>
            <a:r>
              <a:rPr lang="en-US" sz="1200" b="1" dirty="0">
                <a:latin typeface="Times New Roman" panose="02020603050405020304" pitchFamily="18" charset="0"/>
                <a:cs typeface="Times New Roman" panose="02020603050405020304" pitchFamily="18" charset="0"/>
              </a:rPr>
              <a:t>Security</a:t>
            </a:r>
          </a:p>
          <a:p>
            <a:pPr marL="800100" algn="just" fontAlgn="base"/>
            <a:r>
              <a:rPr lang="en-US" sz="1200" dirty="0">
                <a:latin typeface="Times New Roman" panose="02020603050405020304" pitchFamily="18" charset="0"/>
                <a:cs typeface="Times New Roman" panose="02020603050405020304" pitchFamily="18" charset="0"/>
              </a:rPr>
              <a:t>The operating system uses password protection to protect user data and similar other techniques. it also prevents unauthorized access to programs and user data.</a:t>
            </a:r>
          </a:p>
          <a:p>
            <a:pPr marL="457200" indent="0" algn="just" fontAlgn="base">
              <a:buNone/>
            </a:pPr>
            <a:endParaRPr lang="en-US" sz="1200" dirty="0">
              <a:latin typeface="Times New Roman" panose="02020603050405020304" pitchFamily="18" charset="0"/>
              <a:cs typeface="Times New Roman" panose="02020603050405020304" pitchFamily="18" charset="0"/>
            </a:endParaRPr>
          </a:p>
          <a:p>
            <a:pPr>
              <a:buFont typeface="+mj-lt"/>
              <a:buAutoNum type="arabicPeriod" startAt="6"/>
            </a:pPr>
            <a:r>
              <a:rPr lang="en-US" sz="1200" b="1" dirty="0">
                <a:latin typeface="Times New Roman" panose="02020603050405020304" pitchFamily="18" charset="0"/>
                <a:cs typeface="Times New Roman" panose="02020603050405020304" pitchFamily="18" charset="0"/>
              </a:rPr>
              <a:t>Performance and Error Management </a:t>
            </a:r>
          </a:p>
          <a:p>
            <a:pPr marL="800100" algn="just"/>
            <a:r>
              <a:rPr lang="en-US" sz="1200" dirty="0">
                <a:latin typeface="Times New Roman" panose="02020603050405020304" pitchFamily="18" charset="0"/>
                <a:cs typeface="Times New Roman" panose="02020603050405020304" pitchFamily="18" charset="0"/>
              </a:rPr>
              <a:t>Operating system constantly monitors the system to detect errors and avoid the malfunctioning of computer system</a:t>
            </a:r>
            <a:r>
              <a:rPr lang="en-US" sz="1200"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60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Words>
  <Application>Microsoft Office PowerPoint</Application>
  <PresentationFormat>On-screen Show (16:9)</PresentationFormat>
  <Paragraphs>41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Times New Roman</vt:lpstr>
      <vt:lpstr>Office Theme</vt:lpstr>
      <vt:lpstr>PATH EADUCATION  (pvt). Ltd</vt:lpstr>
      <vt:lpstr>Table of Content</vt:lpstr>
      <vt:lpstr>Structure of Operating System </vt:lpstr>
      <vt:lpstr>Simple structure</vt:lpstr>
      <vt:lpstr>Layered structure</vt:lpstr>
      <vt:lpstr>Micro-kernel</vt:lpstr>
      <vt:lpstr>Modular structure or approach</vt:lpstr>
      <vt:lpstr>The Function of Operating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2020-08-09T16:36:42Z</dcterms:modified>
</cp:coreProperties>
</file>