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59" r:id="rId4"/>
    <p:sldId id="261" r:id="rId5"/>
    <p:sldId id="266" r:id="rId6"/>
    <p:sldId id="280" r:id="rId7"/>
    <p:sldId id="281" r:id="rId8"/>
    <p:sldId id="282" r:id="rId9"/>
    <p:sldId id="283" r:id="rId10"/>
    <p:sldId id="292" r:id="rId11"/>
    <p:sldId id="284" r:id="rId12"/>
    <p:sldId id="293" r:id="rId13"/>
    <p:sldId id="285" r:id="rId14"/>
    <p:sldId id="294" r:id="rId15"/>
    <p:sldId id="286" r:id="rId16"/>
    <p:sldId id="287" r:id="rId17"/>
    <p:sldId id="288" r:id="rId18"/>
    <p:sldId id="289" r:id="rId19"/>
    <p:sldId id="291"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464" autoAdjust="0"/>
  </p:normalViewPr>
  <p:slideViewPr>
    <p:cSldViewPr snapToGrid="0">
      <p:cViewPr>
        <p:scale>
          <a:sx n="75" d="100"/>
          <a:sy n="75" d="100"/>
        </p:scale>
        <p:origin x="1098" y="174"/>
      </p:cViewPr>
      <p:guideLst>
        <p:guide orient="horz" pos="1620"/>
        <p:guide pos="2880"/>
      </p:guideLst>
    </p:cSldViewPr>
  </p:slideViewPr>
  <p:outlineViewPr>
    <p:cViewPr>
      <p:scale>
        <a:sx n="33" d="100"/>
        <a:sy n="33" d="100"/>
      </p:scale>
      <p:origin x="0" y="-1152"/>
    </p:cViewPr>
  </p:outlineViewPr>
  <p:notesTextViewPr>
    <p:cViewPr>
      <p:scale>
        <a:sx n="1" d="1"/>
        <a:sy n="1" d="1"/>
      </p:scale>
      <p:origin x="0" y="0"/>
    </p:cViewPr>
  </p:notesTextViewPr>
  <p:sorterViewPr>
    <p:cViewPr varScale="1">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93835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576814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11/4/2020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532" y="1895168"/>
            <a:ext cx="8192728" cy="1445337"/>
          </a:xfrm>
        </p:spPr>
        <p:txBody>
          <a:bodyPr>
            <a:normAutofit/>
          </a:bodyPr>
          <a:lstStyle/>
          <a:p>
            <a:r>
              <a:rPr lang="en-US" dirty="0">
                <a:latin typeface="Times New Roman" panose="02020603050405020304" pitchFamily="18" charset="0"/>
                <a:cs typeface="Times New Roman" panose="02020603050405020304" pitchFamily="18" charset="0"/>
              </a:rPr>
              <a:t>NETWORK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TROUBLESHOOTING</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515E7F-65BC-4360-8D2E-D35EBDB77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168" y="1108075"/>
            <a:ext cx="6013264" cy="2927350"/>
          </a:xfrm>
        </p:spPr>
      </p:pic>
    </p:spTree>
    <p:extLst>
      <p:ext uri="{BB962C8B-B14F-4D97-AF65-F5344CB8AC3E}">
        <p14:creationId xmlns:p14="http://schemas.microsoft.com/office/powerpoint/2010/main" val="41733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Trace route testing</a:t>
            </a:r>
          </a:p>
        </p:txBody>
      </p:sp>
      <p:sp>
        <p:nvSpPr>
          <p:cNvPr id="3" name="Content Placeholder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Typically, once the ping utility has been wont to determine basic connectivity. </a:t>
            </a:r>
          </a:p>
          <a:p>
            <a:r>
              <a:rPr lang="en-US" dirty="0">
                <a:latin typeface="Times New Roman" panose="02020603050405020304" pitchFamily="18" charset="0"/>
                <a:cs typeface="Times New Roman" panose="02020603050405020304" pitchFamily="18" charset="0"/>
              </a:rPr>
              <a:t>The tracert / traceroute utility can wont to determine more specific information about the trail to the destination host including the route the packet takes and therefore the reaction time of those intermediate hosts. </a:t>
            </a:r>
          </a:p>
          <a:p>
            <a:r>
              <a:rPr lang="en-US" dirty="0">
                <a:latin typeface="Times New Roman" panose="02020603050405020304" pitchFamily="18" charset="0"/>
                <a:cs typeface="Times New Roman" panose="02020603050405020304" pitchFamily="18" charset="0"/>
              </a:rPr>
              <a:t>The tracert utility and traceroute utilities perform an equivalent function but operate different operating systems, Tracert for Windows machines and traceroute for GNU/Linux based machines.</a:t>
            </a:r>
          </a:p>
        </p:txBody>
      </p:sp>
    </p:spTree>
    <p:extLst>
      <p:ext uri="{BB962C8B-B14F-4D97-AF65-F5344CB8AC3E}">
        <p14:creationId xmlns:p14="http://schemas.microsoft.com/office/powerpoint/2010/main" val="312095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1C5CF3-DCA7-4E73-BECD-2FAB432129E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2674"/>
          <a:stretch/>
        </p:blipFill>
        <p:spPr>
          <a:xfrm>
            <a:off x="2832655" y="1268413"/>
            <a:ext cx="5418615" cy="2986087"/>
          </a:xfrm>
        </p:spPr>
      </p:pic>
    </p:spTree>
    <p:extLst>
      <p:ext uri="{BB962C8B-B14F-4D97-AF65-F5344CB8AC3E}">
        <p14:creationId xmlns:p14="http://schemas.microsoft.com/office/powerpoint/2010/main" val="271631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03ED-0076-489B-BEBF-7A98B6158C8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NSlookup</a:t>
            </a:r>
            <a:r>
              <a:rPr lang="en-US" dirty="0">
                <a:latin typeface="Times New Roman" panose="02020603050405020304" pitchFamily="18" charset="0"/>
                <a:cs typeface="Times New Roman" panose="02020603050405020304" pitchFamily="18" charset="0"/>
              </a:rPr>
              <a:t> to troubleshoot DNS problems</a:t>
            </a:r>
          </a:p>
        </p:txBody>
      </p:sp>
      <p:sp>
        <p:nvSpPr>
          <p:cNvPr id="3" name="Content Placeholder 2">
            <a:extLst>
              <a:ext uri="{FF2B5EF4-FFF2-40B4-BE49-F238E27FC236}">
                <a16:creationId xmlns:a16="http://schemas.microsoft.com/office/drawing/2014/main" id="{2B16D3C2-A7E4-4551-A161-6A95744B8D47}"/>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Some of the foremost common networking issues revolve around issues with Dynamic Name System (DNS) address resolution issues.</a:t>
            </a:r>
          </a:p>
          <a:p>
            <a:r>
              <a:rPr lang="en-US" dirty="0">
                <a:latin typeface="Times New Roman" panose="02020603050405020304" pitchFamily="18" charset="0"/>
                <a:cs typeface="Times New Roman" panose="02020603050405020304" pitchFamily="18" charset="0"/>
              </a:rPr>
              <a:t>When this technique doesn't work, most of the functionality that folks are wont to goes away, as there's no thanks to resolve this information. </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nslookup</a:t>
            </a:r>
            <a:r>
              <a:rPr lang="en-US" dirty="0">
                <a:latin typeface="Times New Roman" panose="02020603050405020304" pitchFamily="18" charset="0"/>
                <a:cs typeface="Times New Roman" panose="02020603050405020304" pitchFamily="18" charset="0"/>
              </a:rPr>
              <a:t> utility are often wont to lookup the precise IP address related to a website name. If this utility is unable to resolve this information, there's a DNS issue. </a:t>
            </a:r>
          </a:p>
        </p:txBody>
      </p:sp>
    </p:spTree>
    <p:extLst>
      <p:ext uri="{BB962C8B-B14F-4D97-AF65-F5344CB8AC3E}">
        <p14:creationId xmlns:p14="http://schemas.microsoft.com/office/powerpoint/2010/main" val="4096115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C3D897-5FE1-486A-BDA1-7C6D18559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188" y="1312680"/>
            <a:ext cx="6305550" cy="3330941"/>
          </a:xfrm>
        </p:spPr>
      </p:pic>
    </p:spTree>
    <p:extLst>
      <p:ext uri="{BB962C8B-B14F-4D97-AF65-F5344CB8AC3E}">
        <p14:creationId xmlns:p14="http://schemas.microsoft.com/office/powerpoint/2010/main" val="327509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74B-DBBF-49F8-921F-ABC68DB211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Network Error Codes</a:t>
            </a:r>
          </a:p>
        </p:txBody>
      </p:sp>
      <p:sp>
        <p:nvSpPr>
          <p:cNvPr id="3" name="Content Placeholder 2">
            <a:extLst>
              <a:ext uri="{FF2B5EF4-FFF2-40B4-BE49-F238E27FC236}">
                <a16:creationId xmlns:a16="http://schemas.microsoft.com/office/drawing/2014/main" id="{E5B8F918-BD08-4956-8A72-470EE8656924}"/>
              </a:ext>
            </a:extLst>
          </p:cNvPr>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Commonly, error codes occur when the network is usually connected to the web . </a:t>
            </a:r>
          </a:p>
          <a:p>
            <a:r>
              <a:rPr lang="en-US" dirty="0">
                <a:latin typeface="Times New Roman" panose="02020603050405020304" pitchFamily="18" charset="0"/>
                <a:cs typeface="Times New Roman" panose="02020603050405020304" pitchFamily="18" charset="0"/>
              </a:rPr>
              <a:t>Each particular set of error codes have their own implication on what the matter is, this might give us insight on what we should always do to repair the matter . The upcoming slides will explain a number of the common error codes.</a:t>
            </a:r>
          </a:p>
          <a:p>
            <a:r>
              <a:rPr lang="en-US" dirty="0">
                <a:latin typeface="Times New Roman" panose="02020603050405020304" pitchFamily="18" charset="0"/>
                <a:cs typeface="Times New Roman" panose="02020603050405020304" pitchFamily="18" charset="0"/>
              </a:rPr>
              <a:t>Below may be a general description of errors during a network;</a:t>
            </a:r>
          </a:p>
          <a:p>
            <a:r>
              <a:rPr lang="en-US" dirty="0">
                <a:latin typeface="Times New Roman" panose="02020603050405020304" pitchFamily="18" charset="0"/>
                <a:cs typeface="Times New Roman" panose="02020603050405020304" pitchFamily="18" charset="0"/>
              </a:rPr>
              <a:t>1xx: Informational</a:t>
            </a:r>
          </a:p>
          <a:p>
            <a:r>
              <a:rPr lang="en-US" dirty="0">
                <a:latin typeface="Times New Roman" panose="02020603050405020304" pitchFamily="18" charset="0"/>
                <a:cs typeface="Times New Roman" panose="02020603050405020304" pitchFamily="18" charset="0"/>
              </a:rPr>
              <a:t>2xx: Success</a:t>
            </a:r>
          </a:p>
          <a:p>
            <a:r>
              <a:rPr lang="en-US" dirty="0">
                <a:latin typeface="Times New Roman" panose="02020603050405020304" pitchFamily="18" charset="0"/>
                <a:cs typeface="Times New Roman" panose="02020603050405020304" pitchFamily="18" charset="0"/>
              </a:rPr>
              <a:t>3xx: Redirection</a:t>
            </a:r>
          </a:p>
          <a:p>
            <a:r>
              <a:rPr lang="en-US" dirty="0">
                <a:latin typeface="Times New Roman" panose="02020603050405020304" pitchFamily="18" charset="0"/>
                <a:cs typeface="Times New Roman" panose="02020603050405020304" pitchFamily="18" charset="0"/>
              </a:rPr>
              <a:t>4xx: Client Error</a:t>
            </a:r>
          </a:p>
          <a:p>
            <a:r>
              <a:rPr lang="en-US" dirty="0">
                <a:latin typeface="Times New Roman" panose="02020603050405020304" pitchFamily="18" charset="0"/>
                <a:cs typeface="Times New Roman" panose="02020603050405020304" pitchFamily="18" charset="0"/>
              </a:rPr>
              <a:t>5xx: Server Error</a:t>
            </a:r>
          </a:p>
        </p:txBody>
      </p:sp>
    </p:spTree>
    <p:extLst>
      <p:ext uri="{BB962C8B-B14F-4D97-AF65-F5344CB8AC3E}">
        <p14:creationId xmlns:p14="http://schemas.microsoft.com/office/powerpoint/2010/main" val="348421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74B-DBBF-49F8-921F-ABC68DB21156}"/>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500: Internal Server Error</a:t>
            </a:r>
          </a:p>
        </p:txBody>
      </p:sp>
      <p:sp>
        <p:nvSpPr>
          <p:cNvPr id="3" name="Content Placeholder 2">
            <a:extLst>
              <a:ext uri="{FF2B5EF4-FFF2-40B4-BE49-F238E27FC236}">
                <a16:creationId xmlns:a16="http://schemas.microsoft.com/office/drawing/2014/main" id="{E5B8F918-BD08-4956-8A72-470EE8656924}"/>
              </a:ext>
            </a:extLst>
          </p:cNvPr>
          <p:cNvSpPr>
            <a:spLocks noGrp="1"/>
          </p:cNvSpPr>
          <p:nvPr>
            <p:ph idx="1"/>
          </p:nvPr>
        </p:nvSpPr>
        <p:spPr>
          <a:xfrm>
            <a:off x="2389238" y="1268361"/>
            <a:ext cx="6304935" cy="2084439"/>
          </a:xfrm>
        </p:spPr>
        <p:txBody>
          <a:bodyPr>
            <a:normAutofit/>
          </a:bodyPr>
          <a:lstStyle/>
          <a:p>
            <a:r>
              <a:rPr lang="en-US" sz="2000" dirty="0">
                <a:latin typeface="Times New Roman" panose="02020603050405020304" pitchFamily="18" charset="0"/>
                <a:cs typeface="Times New Roman" panose="02020603050405020304" pitchFamily="18" charset="0"/>
              </a:rPr>
              <a:t>Internal Server Error, means server cannot process the request for an unknown reason. </a:t>
            </a:r>
          </a:p>
          <a:p>
            <a:r>
              <a:rPr lang="en-US" sz="2000" dirty="0">
                <a:latin typeface="Times New Roman" panose="02020603050405020304" pitchFamily="18" charset="0"/>
                <a:cs typeface="Times New Roman" panose="02020603050405020304" pitchFamily="18" charset="0"/>
              </a:rPr>
              <a:t>Sometimes this code will appear when more specific 5xx errors are more appropriate.</a:t>
            </a:r>
          </a:p>
          <a:p>
            <a:r>
              <a:rPr lang="en-US" sz="2000" dirty="0">
                <a:latin typeface="Times New Roman" panose="02020603050405020304" pitchFamily="18" charset="0"/>
                <a:cs typeface="Times New Roman" panose="02020603050405020304" pitchFamily="18" charset="0"/>
              </a:rPr>
              <a:t>This commonest cause for this error is server misconfiguration or missing packages</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A577EE-02D7-4809-B799-7D2704450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242" y="3352800"/>
            <a:ext cx="3016457" cy="1542912"/>
          </a:xfrm>
          <a:prstGeom prst="rect">
            <a:avLst/>
          </a:prstGeom>
        </p:spPr>
      </p:pic>
    </p:spTree>
    <p:extLst>
      <p:ext uri="{BB962C8B-B14F-4D97-AF65-F5344CB8AC3E}">
        <p14:creationId xmlns:p14="http://schemas.microsoft.com/office/powerpoint/2010/main" val="325081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74B-DBBF-49F8-921F-ABC68DB211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502 Bad Gateway</a:t>
            </a:r>
          </a:p>
        </p:txBody>
      </p:sp>
      <p:sp>
        <p:nvSpPr>
          <p:cNvPr id="3" name="Content Placeholder 2">
            <a:extLst>
              <a:ext uri="{FF2B5EF4-FFF2-40B4-BE49-F238E27FC236}">
                <a16:creationId xmlns:a16="http://schemas.microsoft.com/office/drawing/2014/main" id="{E5B8F918-BD08-4956-8A72-470EE8656924}"/>
              </a:ext>
            </a:extLst>
          </p:cNvPr>
          <p:cNvSpPr>
            <a:spLocks noGrp="1"/>
          </p:cNvSpPr>
          <p:nvPr>
            <p:ph idx="1"/>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This means that the server may be a gateway or proxy server, and it's not receiving a legitimate response from the backend servers that ought to actually fulfill the request.</a:t>
            </a:r>
          </a:p>
          <a:p>
            <a:r>
              <a:rPr lang="en-US" dirty="0">
                <a:latin typeface="Times New Roman" panose="02020603050405020304" pitchFamily="18" charset="0"/>
                <a:cs typeface="Times New Roman" panose="02020603050405020304" pitchFamily="18" charset="0"/>
              </a:rPr>
              <a:t>If the server in question may be a reverse proxy server, like a load balancer, here are a couple of things to check:</a:t>
            </a:r>
          </a:p>
          <a:p>
            <a:r>
              <a:rPr lang="en-US" dirty="0">
                <a:latin typeface="Times New Roman" panose="02020603050405020304" pitchFamily="18" charset="0"/>
                <a:cs typeface="Times New Roman" panose="02020603050405020304" pitchFamily="18" charset="0"/>
              </a:rPr>
              <a:t>The backend servers (where the HTTP requests are being forwarded to) are healthy</a:t>
            </a:r>
          </a:p>
          <a:p>
            <a:r>
              <a:rPr lang="en-US" dirty="0">
                <a:latin typeface="Times New Roman" panose="02020603050405020304" pitchFamily="18" charset="0"/>
                <a:cs typeface="Times New Roman" panose="02020603050405020304" pitchFamily="18" charset="0"/>
              </a:rPr>
              <a:t>The reverse proxy is configured properly, with the right back </a:t>
            </a:r>
            <a:r>
              <a:rPr lang="en-US" dirty="0" err="1">
                <a:latin typeface="Times New Roman" panose="02020603050405020304" pitchFamily="18" charset="0"/>
                <a:cs typeface="Times New Roman" panose="02020603050405020304" pitchFamily="18" charset="0"/>
              </a:rPr>
              <a:t>endes</a:t>
            </a:r>
            <a:r>
              <a:rPr lang="en-US" dirty="0">
                <a:latin typeface="Times New Roman" panose="02020603050405020304" pitchFamily="18" charset="0"/>
                <a:cs typeface="Times New Roman" panose="02020603050405020304" pitchFamily="18" charset="0"/>
              </a:rPr>
              <a:t> specified</a:t>
            </a:r>
          </a:p>
          <a:p>
            <a:r>
              <a:rPr lang="en-US" dirty="0">
                <a:latin typeface="Times New Roman" panose="02020603050405020304" pitchFamily="18" charset="0"/>
                <a:cs typeface="Times New Roman" panose="02020603050405020304" pitchFamily="18" charset="0"/>
              </a:rPr>
              <a:t>The network </a:t>
            </a:r>
            <a:r>
              <a:rPr lang="en-US" dirty="0" err="1">
                <a:latin typeface="Times New Roman" panose="02020603050405020304" pitchFamily="18" charset="0"/>
                <a:cs typeface="Times New Roman" panose="02020603050405020304" pitchFamily="18" charset="0"/>
              </a:rPr>
              <a:t>onnection</a:t>
            </a:r>
            <a:r>
              <a:rPr lang="en-US" dirty="0">
                <a:latin typeface="Times New Roman" panose="02020603050405020304" pitchFamily="18" charset="0"/>
                <a:cs typeface="Times New Roman" panose="02020603050405020304" pitchFamily="18" charset="0"/>
              </a:rPr>
              <a:t> between the backend servers and reverse proxy server is healthy. If the servers can communicate on other ports, confirm that the firewall is allowing the traffic between them</a:t>
            </a:r>
          </a:p>
          <a:p>
            <a:r>
              <a:rPr lang="en-US" dirty="0">
                <a:latin typeface="Times New Roman" panose="02020603050405020304" pitchFamily="18" charset="0"/>
                <a:cs typeface="Times New Roman" panose="02020603050405020304" pitchFamily="18" charset="0"/>
              </a:rPr>
              <a:t>If your web application is configured to concentrate on a socket, make sure that the socket exists within the </a:t>
            </a:r>
            <a:r>
              <a:rPr lang="en-US" dirty="0" err="1">
                <a:latin typeface="Times New Roman" panose="02020603050405020304" pitchFamily="18" charset="0"/>
                <a:cs typeface="Times New Roman" panose="02020603050405020304" pitchFamily="18" charset="0"/>
              </a:rPr>
              <a:t>correc</a:t>
            </a:r>
            <a:r>
              <a:rPr lang="en-US" dirty="0">
                <a:latin typeface="Times New Roman" panose="02020603050405020304" pitchFamily="18" charset="0"/>
                <a:cs typeface="Times New Roman" panose="02020603050405020304" pitchFamily="18" charset="0"/>
              </a:rPr>
              <a:t> location which it's the right permissions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01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74B-DBBF-49F8-921F-ABC68DB211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403 Forbidden</a:t>
            </a:r>
          </a:p>
        </p:txBody>
      </p:sp>
      <p:sp>
        <p:nvSpPr>
          <p:cNvPr id="3" name="Content Placeholder 2">
            <a:extLst>
              <a:ext uri="{FF2B5EF4-FFF2-40B4-BE49-F238E27FC236}">
                <a16:creationId xmlns:a16="http://schemas.microsoft.com/office/drawing/2014/main" id="{E5B8F918-BD08-4956-8A72-470EE8656924}"/>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 Forbidden error, means the user made a legitimate request but the server is refusing to serve the request, thanks to a scarcity of permission to access the requested resource. </a:t>
            </a:r>
          </a:p>
          <a:p>
            <a:r>
              <a:rPr lang="en-US" dirty="0">
                <a:latin typeface="Times New Roman" panose="02020603050405020304" pitchFamily="18" charset="0"/>
                <a:cs typeface="Times New Roman" panose="02020603050405020304" pitchFamily="18" charset="0"/>
              </a:rPr>
              <a:t>403 errors commonly </a:t>
            </a:r>
            <a:r>
              <a:rPr lang="en-US" dirty="0" err="1">
                <a:latin typeface="Times New Roman" panose="02020603050405020304" pitchFamily="18" charset="0"/>
                <a:cs typeface="Times New Roman" panose="02020603050405020304" pitchFamily="18" charset="0"/>
              </a:rPr>
              <a:t>ocur</a:t>
            </a:r>
            <a:r>
              <a:rPr lang="en-US" dirty="0">
                <a:latin typeface="Times New Roman" panose="02020603050405020304" pitchFamily="18" charset="0"/>
                <a:cs typeface="Times New Roman" panose="02020603050405020304" pitchFamily="18" charset="0"/>
              </a:rPr>
              <a:t> when the user that's running the online server process doesn't have sufficient permissions to read the file that's being accessed.</a:t>
            </a:r>
          </a:p>
        </p:txBody>
      </p:sp>
    </p:spTree>
    <p:extLst>
      <p:ext uri="{BB962C8B-B14F-4D97-AF65-F5344CB8AC3E}">
        <p14:creationId xmlns:p14="http://schemas.microsoft.com/office/powerpoint/2010/main" val="1202272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74B-DBBF-49F8-921F-ABC68DB21156}"/>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Necessity of a system documentation</a:t>
            </a:r>
          </a:p>
        </p:txBody>
      </p:sp>
      <p:sp>
        <p:nvSpPr>
          <p:cNvPr id="3" name="Content Placeholder 2">
            <a:extLst>
              <a:ext uri="{FF2B5EF4-FFF2-40B4-BE49-F238E27FC236}">
                <a16:creationId xmlns:a16="http://schemas.microsoft.com/office/drawing/2014/main" id="{E5B8F918-BD08-4956-8A72-470EE8656924}"/>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You can’t secure your network without having any idea how it’s connected.</a:t>
            </a:r>
          </a:p>
          <a:p>
            <a:r>
              <a:rPr lang="en-US" dirty="0">
                <a:latin typeface="Times New Roman" panose="02020603050405020304" pitchFamily="18" charset="0"/>
                <a:cs typeface="Times New Roman" panose="02020603050405020304" pitchFamily="18" charset="0"/>
              </a:rPr>
              <a:t>In the event of an accident or some issue, you'll just refer the system documentation for guidelines.</a:t>
            </a:r>
          </a:p>
          <a:p>
            <a:r>
              <a:rPr lang="en-US" dirty="0">
                <a:latin typeface="Times New Roman" panose="02020603050405020304" pitchFamily="18" charset="0"/>
                <a:cs typeface="Times New Roman" panose="02020603050405020304" pitchFamily="18" charset="0"/>
              </a:rPr>
              <a:t>The same network administrator won’t work forever in your company.</a:t>
            </a:r>
          </a:p>
          <a:p>
            <a:r>
              <a:rPr lang="en-US" dirty="0">
                <a:latin typeface="Times New Roman" panose="02020603050405020304" pitchFamily="18" charset="0"/>
                <a:cs typeface="Times New Roman" panose="02020603050405020304" pitchFamily="18" charset="0"/>
              </a:rPr>
              <a:t>Troubleshooting from scratch isn’t easy without having any idea about the network.</a:t>
            </a:r>
          </a:p>
          <a:p>
            <a:r>
              <a:rPr lang="en-US" dirty="0">
                <a:latin typeface="Times New Roman" panose="02020603050405020304" pitchFamily="18" charset="0"/>
                <a:cs typeface="Times New Roman" panose="02020603050405020304" pitchFamily="18" charset="0"/>
              </a:rPr>
              <a:t>Network devices don't last forever, they need to get replaced .</a:t>
            </a:r>
          </a:p>
        </p:txBody>
      </p:sp>
    </p:spTree>
    <p:extLst>
      <p:ext uri="{BB962C8B-B14F-4D97-AF65-F5344CB8AC3E}">
        <p14:creationId xmlns:p14="http://schemas.microsoft.com/office/powerpoint/2010/main" val="19672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of Content</a:t>
            </a:r>
          </a:p>
        </p:txBody>
      </p:sp>
      <p:sp>
        <p:nvSpPr>
          <p:cNvPr id="3" name="Content Placeholder 2"/>
          <p:cNvSpPr>
            <a:spLocks noGrp="1"/>
          </p:cNvSpPr>
          <p:nvPr>
            <p:ph idx="1"/>
          </p:nvPr>
        </p:nvSpPr>
        <p:spPr/>
        <p:txBody>
          <a:bodyPr>
            <a:normAutofit fontScale="92500" lnSpcReduction="20000"/>
          </a:bodyPr>
          <a:lstStyle/>
          <a:p>
            <a:r>
              <a:rPr lang="en-US" sz="1600" dirty="0">
                <a:latin typeface="Times New Roman" panose="02020603050405020304" pitchFamily="18" charset="0"/>
                <a:cs typeface="Times New Roman" panose="02020603050405020304" pitchFamily="18" charset="0"/>
              </a:rPr>
              <a:t>Hardware based issues in a network</a:t>
            </a:r>
          </a:p>
          <a:p>
            <a:r>
              <a:rPr lang="en-US" sz="1600" dirty="0">
                <a:latin typeface="Times New Roman" panose="02020603050405020304" pitchFamily="18" charset="0"/>
                <a:cs typeface="Times New Roman" panose="02020603050405020304" pitchFamily="18" charset="0"/>
              </a:rPr>
              <a:t>General tips to troubleshoot hardware issues</a:t>
            </a:r>
          </a:p>
          <a:p>
            <a:r>
              <a:rPr lang="en-US" sz="1600" dirty="0">
                <a:latin typeface="Times New Roman" panose="02020603050405020304" pitchFamily="18" charset="0"/>
                <a:cs typeface="Times New Roman" panose="02020603050405020304" pitchFamily="18" charset="0"/>
              </a:rPr>
              <a:t>Cable Problems</a:t>
            </a:r>
          </a:p>
          <a:p>
            <a:r>
              <a:rPr lang="en-US" sz="1600" dirty="0">
                <a:latin typeface="Times New Roman" panose="02020603050405020304" pitchFamily="18" charset="0"/>
                <a:cs typeface="Times New Roman" panose="02020603050405020304" pitchFamily="18" charset="0"/>
              </a:rPr>
              <a:t>Connectivity problems</a:t>
            </a:r>
          </a:p>
          <a:p>
            <a:r>
              <a:rPr lang="en-US" sz="1600" dirty="0">
                <a:latin typeface="Times New Roman" panose="02020603050405020304" pitchFamily="18" charset="0"/>
                <a:cs typeface="Times New Roman" panose="02020603050405020304" pitchFamily="18" charset="0"/>
              </a:rPr>
              <a:t>Excessive Network Collisions</a:t>
            </a:r>
          </a:p>
          <a:p>
            <a:r>
              <a:rPr lang="en-US" sz="1600" dirty="0">
                <a:latin typeface="Times New Roman" panose="02020603050405020304" pitchFamily="18" charset="0"/>
                <a:cs typeface="Times New Roman" panose="02020603050405020304" pitchFamily="18" charset="0"/>
              </a:rPr>
              <a:t>Software based issues in a network</a:t>
            </a:r>
          </a:p>
          <a:p>
            <a:r>
              <a:rPr lang="en-US" sz="1600" dirty="0">
                <a:latin typeface="Times New Roman" panose="02020603050405020304" pitchFamily="18" charset="0"/>
                <a:cs typeface="Times New Roman" panose="02020603050405020304" pitchFamily="18" charset="0"/>
              </a:rPr>
              <a:t>Ping tests</a:t>
            </a:r>
          </a:p>
          <a:p>
            <a:r>
              <a:rPr lang="en-US" sz="1600" dirty="0">
                <a:latin typeface="Times New Roman" panose="02020603050405020304" pitchFamily="18" charset="0"/>
                <a:cs typeface="Times New Roman" panose="02020603050405020304" pitchFamily="18" charset="0"/>
              </a:rPr>
              <a:t>Trace route testing</a:t>
            </a:r>
          </a:p>
          <a:p>
            <a:r>
              <a:rPr lang="en-US" sz="1600" dirty="0">
                <a:latin typeface="Times New Roman" panose="02020603050405020304" pitchFamily="18" charset="0"/>
                <a:cs typeface="Times New Roman" panose="02020603050405020304" pitchFamily="18" charset="0"/>
              </a:rPr>
              <a:t>Using </a:t>
            </a:r>
            <a:r>
              <a:rPr lang="en-US" sz="1600" dirty="0" err="1">
                <a:latin typeface="Times New Roman" panose="02020603050405020304" pitchFamily="18" charset="0"/>
                <a:cs typeface="Times New Roman" panose="02020603050405020304" pitchFamily="18" charset="0"/>
              </a:rPr>
              <a:t>NSlookup</a:t>
            </a:r>
            <a:r>
              <a:rPr lang="en-US" sz="1600" dirty="0">
                <a:latin typeface="Times New Roman" panose="02020603050405020304" pitchFamily="18" charset="0"/>
                <a:cs typeface="Times New Roman" panose="02020603050405020304" pitchFamily="18" charset="0"/>
              </a:rPr>
              <a:t> to troubleshoot DNS problems</a:t>
            </a:r>
          </a:p>
          <a:p>
            <a:r>
              <a:rPr lang="en-US" sz="1600" dirty="0">
                <a:latin typeface="Times New Roman" panose="02020603050405020304" pitchFamily="18" charset="0"/>
                <a:cs typeface="Times New Roman" panose="02020603050405020304" pitchFamily="18" charset="0"/>
              </a:rPr>
              <a:t>Network Error Codes</a:t>
            </a:r>
          </a:p>
          <a:p>
            <a:r>
              <a:rPr lang="en-US" sz="1600" dirty="0">
                <a:latin typeface="Times New Roman" panose="02020603050405020304" pitchFamily="18" charset="0"/>
                <a:cs typeface="Times New Roman" panose="02020603050405020304" pitchFamily="18" charset="0"/>
              </a:rPr>
              <a:t>500: Internal Server Error</a:t>
            </a:r>
          </a:p>
          <a:p>
            <a:r>
              <a:rPr lang="en-US" sz="1600" dirty="0">
                <a:latin typeface="Times New Roman" panose="02020603050405020304" pitchFamily="18" charset="0"/>
                <a:cs typeface="Times New Roman" panose="02020603050405020304" pitchFamily="18" charset="0"/>
              </a:rPr>
              <a:t>502 Bad Gateway</a:t>
            </a:r>
          </a:p>
          <a:p>
            <a:r>
              <a:rPr lang="en-US" sz="1600" dirty="0">
                <a:latin typeface="Times New Roman" panose="02020603050405020304" pitchFamily="18" charset="0"/>
                <a:cs typeface="Times New Roman" panose="02020603050405020304" pitchFamily="18" charset="0"/>
              </a:rPr>
              <a:t>403 Forbidden</a:t>
            </a:r>
          </a:p>
          <a:p>
            <a:r>
              <a:rPr lang="en-US" sz="1600" dirty="0">
                <a:latin typeface="Times New Roman" panose="02020603050405020304" pitchFamily="18" charset="0"/>
                <a:cs typeface="Times New Roman" panose="02020603050405020304" pitchFamily="18" charset="0"/>
              </a:rPr>
              <a:t>Necessity of a system documentation</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Hardware based issues in a network</a:t>
            </a:r>
          </a:p>
        </p:txBody>
      </p:sp>
      <p:sp>
        <p:nvSpPr>
          <p:cNvPr id="5" name="Content Placeholder 4"/>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Hardware troubleshooting is the process of reviewing, diagnosing and identifying operational or technical problems within a hardware device or equipment. </a:t>
            </a:r>
          </a:p>
          <a:p>
            <a:pPr algn="just"/>
            <a:r>
              <a:rPr lang="en-US" sz="2000" dirty="0">
                <a:latin typeface="Times New Roman" panose="02020603050405020304" pitchFamily="18" charset="0"/>
                <a:cs typeface="Times New Roman" panose="02020603050405020304" pitchFamily="18" charset="0"/>
              </a:rPr>
              <a:t>It aims to resolve physical and/or logical problems and issues within a computing hardware.</a:t>
            </a:r>
          </a:p>
          <a:p>
            <a:pPr algn="just"/>
            <a:r>
              <a:rPr lang="en-US" sz="2000" dirty="0">
                <a:latin typeface="Times New Roman" panose="02020603050405020304" pitchFamily="18" charset="0"/>
                <a:cs typeface="Times New Roman" panose="02020603050405020304" pitchFamily="18" charset="0"/>
              </a:rPr>
              <a:t>This type of problem usually results in delays, timeouts or simply just no response in a network</a:t>
            </a:r>
            <a:r>
              <a:rPr lang="en-US" sz="16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Removing, repairing and replacing faulty RAM, hard disc or video/graphic card.</a:t>
            </a:r>
          </a:p>
          <a:p>
            <a:pPr algn="just"/>
            <a:r>
              <a:rPr lang="en-US" dirty="0">
                <a:latin typeface="Times New Roman" panose="02020603050405020304" pitchFamily="18" charset="0"/>
                <a:cs typeface="Times New Roman" panose="02020603050405020304" pitchFamily="18" charset="0"/>
              </a:rPr>
              <a:t>Cleaning dusts from RAM and Video carts slot/ports and from cooling fan.</a:t>
            </a:r>
          </a:p>
          <a:p>
            <a:pPr algn="just"/>
            <a:r>
              <a:rPr lang="en-US" dirty="0">
                <a:latin typeface="Times New Roman" panose="02020603050405020304" pitchFamily="18" charset="0"/>
                <a:cs typeface="Times New Roman" panose="02020603050405020304" pitchFamily="18" charset="0"/>
              </a:rPr>
              <a:t>Tightening cable and jumpers on motherboard and/or components.</a:t>
            </a:r>
          </a:p>
          <a:p>
            <a:pPr algn="just"/>
            <a:r>
              <a:rPr lang="en-US" dirty="0">
                <a:latin typeface="Times New Roman" panose="02020603050405020304" pitchFamily="18" charset="0"/>
                <a:cs typeface="Times New Roman" panose="02020603050405020304" pitchFamily="18" charset="0"/>
              </a:rPr>
              <a:t>Software related hardware problems like driver update or installation.</a:t>
            </a:r>
            <a:endParaRPr lang="en-US" dirty="0"/>
          </a:p>
        </p:txBody>
      </p:sp>
      <p:sp>
        <p:nvSpPr>
          <p:cNvPr id="4"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General tips to troubleshoot hardware issues</a:t>
            </a:r>
          </a:p>
        </p:txBody>
      </p:sp>
    </p:spTree>
    <p:extLst>
      <p:ext uri="{BB962C8B-B14F-4D97-AF65-F5344CB8AC3E}">
        <p14:creationId xmlns:p14="http://schemas.microsoft.com/office/powerpoint/2010/main" val="253961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Cable Problems</a:t>
            </a:r>
          </a:p>
        </p:txBody>
      </p:sp>
      <p:sp>
        <p:nvSpPr>
          <p:cNvPr id="3" name="Content Placeholder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Cables that connect different parts of a network are often cut or severely damaged. </a:t>
            </a:r>
          </a:p>
          <a:p>
            <a:r>
              <a:rPr lang="en-US" dirty="0">
                <a:latin typeface="Times New Roman" panose="02020603050405020304" pitchFamily="18" charset="0"/>
                <a:cs typeface="Times New Roman" panose="02020603050405020304" pitchFamily="18" charset="0"/>
              </a:rPr>
              <a:t>A short circuiting can happen when the wire conductor comes in touch with another conductive surface, changing the trail of the signal. </a:t>
            </a:r>
          </a:p>
          <a:p>
            <a:r>
              <a:rPr lang="en-US" dirty="0">
                <a:latin typeface="Times New Roman" panose="02020603050405020304" pitchFamily="18" charset="0"/>
                <a:cs typeface="Times New Roman" panose="02020603050405020304" pitchFamily="18" charset="0"/>
              </a:rPr>
              <a:t>Cable testers are often wont to test for several sorts of cable problems such as: Cut cable, incorrect cable connections, Cable shorts, Interference level, Connector Problems</a:t>
            </a:r>
          </a:p>
          <a:p>
            <a:r>
              <a:rPr lang="en-US" dirty="0">
                <a:latin typeface="Times New Roman" panose="02020603050405020304" pitchFamily="18" charset="0"/>
                <a:cs typeface="Times New Roman" panose="02020603050405020304" pitchFamily="18" charset="0"/>
              </a:rPr>
              <a:t>This is usually the foremost common problem but is sort of the task to get during a large network.</a:t>
            </a:r>
          </a:p>
        </p:txBody>
      </p:sp>
    </p:spTree>
    <p:extLst>
      <p:ext uri="{BB962C8B-B14F-4D97-AF65-F5344CB8AC3E}">
        <p14:creationId xmlns:p14="http://schemas.microsoft.com/office/powerpoint/2010/main" val="366067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8498"/>
            <a:ext cx="6283782" cy="725349"/>
          </a:xfrm>
        </p:spPr>
        <p:txBody>
          <a:bodyPr>
            <a:normAutofit/>
          </a:bodyPr>
          <a:lstStyle/>
          <a:p>
            <a:pPr algn="ctr"/>
            <a:r>
              <a:rPr lang="en-US" dirty="0">
                <a:latin typeface="Times New Roman" panose="02020603050405020304" pitchFamily="18" charset="0"/>
                <a:cs typeface="Times New Roman" panose="02020603050405020304" pitchFamily="18" charset="0"/>
              </a:rPr>
              <a:t>Connectivity problems</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connectivity problem with one or more devices during a network can occur after a change is formed in configuration or by a malfunction of a connectivity component, like hub, a router or a Switch.</a:t>
            </a:r>
          </a:p>
          <a:p>
            <a:pPr algn="just"/>
            <a:r>
              <a:rPr lang="en-US" sz="2000" dirty="0">
                <a:latin typeface="Times New Roman" panose="02020603050405020304" pitchFamily="18" charset="0"/>
                <a:cs typeface="Times New Roman" panose="02020603050405020304" pitchFamily="18" charset="0"/>
              </a:rPr>
              <a:t>As such there are devices like routers and switches are often placed in rack mounts with patch panels set plugged in with keystones in order that during maintenance of the devices the device itself doesn’t get harmed.</a:t>
            </a:r>
          </a:p>
        </p:txBody>
      </p:sp>
    </p:spTree>
    <p:extLst>
      <p:ext uri="{BB962C8B-B14F-4D97-AF65-F5344CB8AC3E}">
        <p14:creationId xmlns:p14="http://schemas.microsoft.com/office/powerpoint/2010/main" val="229993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Excessive Network Collisions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These often cause slow connectivity. </a:t>
            </a:r>
          </a:p>
          <a:p>
            <a:pPr algn="just"/>
            <a:r>
              <a:rPr lang="en-US" dirty="0">
                <a:latin typeface="Times New Roman" panose="02020603050405020304" pitchFamily="18" charset="0"/>
                <a:cs typeface="Times New Roman" panose="02020603050405020304" pitchFamily="18" charset="0"/>
              </a:rPr>
              <a:t>The problem can occur as a results of bad network setup/plan, a user transferring tons of data or jabbering network card.</a:t>
            </a:r>
          </a:p>
          <a:p>
            <a:pPr algn="just"/>
            <a:r>
              <a:rPr lang="en-US" dirty="0">
                <a:latin typeface="Times New Roman" panose="02020603050405020304" pitchFamily="18" charset="0"/>
                <a:cs typeface="Times New Roman" panose="02020603050405020304" pitchFamily="18" charset="0"/>
              </a:rPr>
              <a:t>A jabbering Network card may be a network card that's stuck during a transmit mode. </a:t>
            </a:r>
          </a:p>
          <a:p>
            <a:pPr algn="just"/>
            <a:r>
              <a:rPr lang="en-US" dirty="0">
                <a:latin typeface="Times New Roman" panose="02020603050405020304" pitchFamily="18" charset="0"/>
                <a:cs typeface="Times New Roman" panose="02020603050405020304" pitchFamily="18" charset="0"/>
              </a:rPr>
              <a:t>This will be evident because the transmit light will remain on constantly, indicating that the Network card is usually transmitting.</a:t>
            </a:r>
          </a:p>
        </p:txBody>
      </p:sp>
    </p:spTree>
    <p:extLst>
      <p:ext uri="{BB962C8B-B14F-4D97-AF65-F5344CB8AC3E}">
        <p14:creationId xmlns:p14="http://schemas.microsoft.com/office/powerpoint/2010/main" val="205821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Software based issues in a network</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There are multiple ways to repair software issues and identify them, just because there are numerous software issues during a network.</a:t>
            </a:r>
          </a:p>
          <a:p>
            <a:pPr algn="just"/>
            <a:r>
              <a:rPr lang="en-US" dirty="0">
                <a:latin typeface="Times New Roman" panose="02020603050405020304" pitchFamily="18" charset="0"/>
                <a:cs typeface="Times New Roman" panose="02020603050405020304" pitchFamily="18" charset="0"/>
              </a:rPr>
              <a:t>Usually if after troubleshooting all the hardware problems that would possibly exist, then it's advised to maneuver towards using troubleshooting methods to spot software problems.</a:t>
            </a:r>
          </a:p>
        </p:txBody>
      </p:sp>
    </p:spTree>
    <p:extLst>
      <p:ext uri="{BB962C8B-B14F-4D97-AF65-F5344CB8AC3E}">
        <p14:creationId xmlns:p14="http://schemas.microsoft.com/office/powerpoint/2010/main" val="142042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Ping tests</a:t>
            </a:r>
          </a:p>
        </p:txBody>
      </p:sp>
      <p:sp>
        <p:nvSpPr>
          <p:cNvPr id="5" name="Content Placeholder 4">
            <a:extLst>
              <a:ext uri="{FF2B5EF4-FFF2-40B4-BE49-F238E27FC236}">
                <a16:creationId xmlns:a16="http://schemas.microsoft.com/office/drawing/2014/main" id="{29439934-415F-465F-8E8D-88EA0974BD1D}"/>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most commonly used network tool is that the ping utility. This utility is employed to supply a basic connectivity test between the requesting host and a destination host. </a:t>
            </a:r>
          </a:p>
          <a:p>
            <a:r>
              <a:rPr lang="en-US" dirty="0">
                <a:latin typeface="Times New Roman" panose="02020603050405020304" pitchFamily="18" charset="0"/>
                <a:cs typeface="Times New Roman" panose="02020603050405020304" pitchFamily="18" charset="0"/>
              </a:rPr>
              <a:t>This is done by using the web Control Message Protocol (ICMP) which has the power to send an echo packet to a destination host and a mechanism to concentrate for a response from this host. </a:t>
            </a:r>
          </a:p>
          <a:p>
            <a:r>
              <a:rPr lang="en-US" dirty="0">
                <a:latin typeface="Times New Roman" panose="02020603050405020304" pitchFamily="18" charset="0"/>
                <a:cs typeface="Times New Roman" panose="02020603050405020304" pitchFamily="18" charset="0"/>
              </a:rPr>
              <a:t>This utility is usually wont to provide a basic picture of where a selected networking problem may exist.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46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1160</Words>
  <Application>Microsoft Office PowerPoint</Application>
  <PresentationFormat>On-screen Show (16:9)</PresentationFormat>
  <Paragraphs>84</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NETWORK  TROUBLESHOOTING</vt:lpstr>
      <vt:lpstr>Table of Content</vt:lpstr>
      <vt:lpstr>Hardware based issues in a network</vt:lpstr>
      <vt:lpstr>General tips to troubleshoot hardware issues</vt:lpstr>
      <vt:lpstr>Cable Problems</vt:lpstr>
      <vt:lpstr>Connectivity problems</vt:lpstr>
      <vt:lpstr>Excessive Network Collisions</vt:lpstr>
      <vt:lpstr>Software based issues in a network</vt:lpstr>
      <vt:lpstr>Ping tests</vt:lpstr>
      <vt:lpstr>PowerPoint Presentation</vt:lpstr>
      <vt:lpstr>Trace route testing</vt:lpstr>
      <vt:lpstr>PowerPoint Presentation</vt:lpstr>
      <vt:lpstr>Using NSlookup to troubleshoot DNS problems</vt:lpstr>
      <vt:lpstr>PowerPoint Presentation</vt:lpstr>
      <vt:lpstr>Network Error Codes</vt:lpstr>
      <vt:lpstr>500: Internal Server Error</vt:lpstr>
      <vt:lpstr>502 Bad Gateway</vt:lpstr>
      <vt:lpstr>403 Forbidden</vt:lpstr>
      <vt:lpstr>Necessity of a system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2020-11-04T04:36:33Z</dcterms:modified>
</cp:coreProperties>
</file>