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sldIdLst>
    <p:sldId id="256" r:id="rId2"/>
    <p:sldId id="257" r:id="rId3"/>
    <p:sldId id="274" r:id="rId4"/>
    <p:sldId id="258" r:id="rId5"/>
    <p:sldId id="260" r:id="rId6"/>
    <p:sldId id="265" r:id="rId7"/>
    <p:sldId id="275" r:id="rId8"/>
    <p:sldId id="269" r:id="rId9"/>
    <p:sldId id="276" r:id="rId10"/>
    <p:sldId id="273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12" autoAdjust="0"/>
  </p:normalViewPr>
  <p:slideViewPr>
    <p:cSldViewPr snapToGrid="0">
      <p:cViewPr varScale="1">
        <p:scale>
          <a:sx n="62" d="100"/>
          <a:sy n="62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636F-ED49-4EBD-BA6F-CE12F6F858A1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F3E27-D300-4796-841A-98EFEB19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Comparisons of performance and how efficient a data structure is will be made with the help of the Big O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Please</a:t>
            </a:r>
            <a:r>
              <a:rPr lang="en-US" baseline="0" dirty="0"/>
              <a:t> reference this graph when time complexity of a data structure is mentioned at any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F3A39-9B65-4FB5-9BDE-BCCA66E03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6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BST is a node-oriented tree type data structure that has a particular set of rules that binds to the tree, as such there are certain naming conventions;</a:t>
            </a:r>
          </a:p>
          <a:p>
            <a:pPr>
              <a:buAutoNum type="arabicPeriod"/>
            </a:pPr>
            <a:r>
              <a:rPr lang="en-US" sz="1200" dirty="0"/>
              <a:t>The first node in the BST is called a “root”</a:t>
            </a:r>
          </a:p>
          <a:p>
            <a:pPr>
              <a:buAutoNum type="arabicPeriod"/>
            </a:pPr>
            <a:r>
              <a:rPr lang="en-US" sz="1200" dirty="0"/>
              <a:t>A series of nodes is called a branch, the last node of a branch is called a leaf.</a:t>
            </a:r>
          </a:p>
          <a:p>
            <a:pPr>
              <a:buAutoNum type="arabicPeriod"/>
            </a:pPr>
            <a:r>
              <a:rPr lang="en-US" sz="1200" dirty="0"/>
              <a:t>The node which attaches a node is called it’s a parent while the attached node is called a child.</a:t>
            </a:r>
          </a:p>
          <a:p>
            <a:r>
              <a:rPr lang="en-US" sz="1200" dirty="0"/>
              <a:t>With the 3 major rules that builds a BST;</a:t>
            </a:r>
          </a:p>
          <a:p>
            <a:pPr>
              <a:buAutoNum type="arabicPeriod"/>
            </a:pPr>
            <a:r>
              <a:rPr lang="en-US" sz="1200" dirty="0"/>
              <a:t>The value in the left node must always be lesser than the value of the key node.</a:t>
            </a:r>
          </a:p>
          <a:p>
            <a:pPr>
              <a:buAutoNum type="arabicPeriod"/>
            </a:pPr>
            <a:r>
              <a:rPr lang="en-US" sz="1200" dirty="0"/>
              <a:t>The value in the right node must always be greater than the value of the key node.</a:t>
            </a:r>
          </a:p>
          <a:p>
            <a:pPr>
              <a:buAutoNum type="arabicPeriod"/>
            </a:pPr>
            <a:r>
              <a:rPr lang="en-US" sz="1200" dirty="0"/>
              <a:t>The branches following a particular node must also obey the above rules.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Binary search trees, perform the general 3 functions search, insert and delete in the time complexity of O(n) where n is the number of nodes, but Hash tables provide these features at O(1) time complexity.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if it were a self balancing BST, these general functions are performed at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such Hash Tables generally perform better than BSTs.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However, there are very obvious use cases of BSTs that triumph over Hash tables.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In-order traversal in a BST provides data in a sorted manner, which is not native to hash tables.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BSTs are easier to implement than a hash table, even if it’s a custom BST. Hash tables require hashing, which usually require a 3</a:t>
            </a:r>
            <a:r>
              <a:rPr lang="en-US" baseline="30000" dirty="0"/>
              <a:t>rd</a:t>
            </a:r>
            <a:r>
              <a:rPr lang="en-US" dirty="0"/>
              <a:t> party library.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Performing range queries, finding max, min or smallest value already exist in a BST while a Hash table doesn’t.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4. BSTs require balancing so as to not increase overhead. Hash tables do not require balancing.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Generally, BSTs and Hash tables are used in many languages to implement maps or sets.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6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red-black tree is a self balancing tree unlike binary-search, so the time taken to perform searches and insert are much lower in RBT than a BST.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RBT is not an entirely different data structure, it retains the same concepts and contains the properties of a BST but due to it’s self-balancing feature, an RBT tends to have time complexity that is logarithmic while BSTs with their long branches tend to have a linear time complexity.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such a RBT can be said to be generally faster but this boost in speed can only be noticeable with large number of nodes.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functions search, insert etc. are noticeably but not significantly faster for few nodes.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 it worst or best case time complexity, an RBT is logarithmic- o(log(n)) while a BST will be logarithmic in the worst case and constant in best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F3A39-9B65-4FB5-9BDE-BCCA66E03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1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linked list has all it’s items linked together one after another, so the higher number of items the longer the access path.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 given that the BST is balanced, the access path could be considerably lesser than when a linked list is concerned.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linked list is a fundamental type of data structure, so usually it is used to implement other data structures even a BST, so why compare these 2?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Simply, because implementing a BST using a linked list is inefficient despite the type of linked list involved.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True, a linked list is pointer-based but a BST is a pointer-based tree, as such the time complexity gradually tends to y axis in a graph of operations against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F3A39-9B65-4FB5-9BDE-BCCA66E03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Trees in general are a more restricted version of a graph, this theory applies to BSTs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BST and all trees are categorized as Directed Acyclic Graphs, or DAGs for short.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common misconception is that new programmers that have learnt about graphs, tend to think that BSTs do not have a direction restriction, which is false. BSTs do have a direction, but not in the way that A goes to B, but that A is a parent of B or B is a child of A, a direct relationship is established.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Due to this false misconception, new programmers tend to avoid BSTs.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BSTs are considerably less complex than a graph, as a BST does not have loops, circuits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BSTs fall under hierarchical model, while a graph falls under the network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Graphs do not contain the concept of a “root”, they also do not have a parent-child relationship with each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graphs have no restrictions in terms of connecting with edges, BSTs do as have been pointed earlier.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Graphs are categorized as directed and undirected, and employ a concept of “edges” and “vertices”</a:t>
            </a:r>
          </a:p>
          <a:p>
            <a:r>
              <a:rPr lang="en-US" dirty="0"/>
              <a:t>Graphs are usually implemented using multi-dimensional arrays, which is called an adjacency matrix or adjacency list if implemented using a linked list.</a:t>
            </a:r>
          </a:p>
          <a:p>
            <a:r>
              <a:rPr lang="en-US" dirty="0"/>
              <a:t>Implementing a graph must be carefully thought, due to the complexity of the data structure, for a new programmer it is much recommended to go for a BST instead.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F3E27-D300-4796-841A-98EFEB197D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501D-F6C0-4838-A22D-AEF0A6DEF86D}" type="datetime1">
              <a:rPr lang="en-GB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1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FE32-042F-4338-B699-57924ADBFC03}" type="datetime1">
              <a:rPr lang="en-GB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D0AC-9F6C-4197-ADF2-C19BE7EF4DBC}" type="datetime1">
              <a:rPr lang="en-GB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5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A66B6-C57A-4195-8775-997A54A1D5E9}" type="datetime1">
              <a:rPr lang="en-GB" noProof="0" smtClean="0"/>
              <a:t>04/08/2021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8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7CA5E-6B68-4894-811C-E1803CE5FFE2}" type="datetime1">
              <a:rPr lang="en-GB" noProof="0" smtClean="0"/>
              <a:t>04/08/2021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0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A1DD-DE46-457B-95EA-9E2C3CB6A0D7}" type="datetime1">
              <a:rPr lang="en-GB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C6C48C-67B4-4250-8F4A-F53D6B802215}" type="datetime1">
              <a:rPr lang="en-GB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79FE-066B-4016-8823-74AB21953C15}" type="datetime1">
              <a:rPr lang="en-GB" smtClean="0"/>
              <a:t>04/08/2021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EA25-6B11-47C3-B9CE-DEC01215096E}" type="datetime1">
              <a:rPr lang="en-GB" smtClean="0"/>
              <a:t>04/08/2021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276-1CF6-4D58-910F-13587773B85F}" type="datetime1">
              <a:rPr lang="en-GB" smtClean="0"/>
              <a:t>04/08/2021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4FA-1CAB-417D-8A00-4958B06554A2}" type="datetime1">
              <a:rPr lang="en-GB" smtClean="0"/>
              <a:t>04/08/2021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D072-D593-4F4C-A461-83007D0172D4}" type="datetime1">
              <a:rPr lang="en-GB" smtClean="0"/>
              <a:t>04/08/2021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799B-8464-4C6C-95DE-98EF3E4C1A0F}" type="datetime1">
              <a:rPr lang="en-GB" smtClean="0"/>
              <a:t>04/08/2021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763500-8F1B-42A8-8FC7-5154E60099A5}" type="datetime1">
              <a:rPr lang="en-GB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BC2DC5-54CB-401E-AC09-F7FD70C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18AC-5C15-4245-BC86-871E89BD4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5C3FE-8DD2-4B4B-8758-84F36EAE9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RAHEEM RIHAM AHAMED</a:t>
            </a:r>
          </a:p>
          <a:p>
            <a:r>
              <a:rPr lang="en-US" sz="1400" dirty="0"/>
              <a:t>HND COMPUTING IDM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0478-532C-4B3D-9082-824DB430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077200" cy="4873752"/>
          </a:xfrm>
        </p:spPr>
        <p:txBody>
          <a:bodyPr/>
          <a:lstStyle/>
          <a:p>
            <a:r>
              <a:rPr lang="en-US" dirty="0"/>
              <a:t>This presentation compares the data structure of the binary search tree with comparable data structures.</a:t>
            </a:r>
          </a:p>
          <a:p>
            <a:r>
              <a:rPr lang="en-US" dirty="0"/>
              <a:t>As such, a BST will not be compared to a data structure such as a stack as these 2 data structures were introduced to solve different problems, therefore they have different usage scenarios and are ultimately not comparable in a sensible way.</a:t>
            </a:r>
          </a:p>
          <a:p>
            <a:r>
              <a:rPr lang="en-US" dirty="0"/>
              <a:t>All of the equations in this presentation are industrially active and widely used, making them perfect candidates for introducing new programmers.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7543800" cy="914400"/>
          </a:xfrm>
        </p:spPr>
        <p:txBody>
          <a:bodyPr/>
          <a:lstStyle/>
          <a:p>
            <a:r>
              <a:rPr lang="en-US" dirty="0"/>
              <a:t>Justification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60721-45EF-4438-92F0-B11FCB80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5671-1267-4AD1-8522-5C5F968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0BB5-1A0B-4818-9B0C-0B077CAE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04814"/>
            <a:ext cx="10058400" cy="4467386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DISQUS (2021)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bigocheatsheet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Available at: 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https://www.bigocheatsheet.com/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(Accessed: 15th July 2021).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tutorialspoint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Structure - Binary Search Tree,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Available at: 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https://www.tutorialspoint.com/data_structures_algorithms/hash_data_structure.htm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(Accessed: 15th July 2021).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tutorialspoint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Structure - Graph Data Structure,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Available at: 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https://www.tutorialspoint.com/data_structures_algorithms/graph_data_structure.htm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(Accessed: 15th July 2021).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tutorialspoint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Structure and Algorithms - Hash Table,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Available at: 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https://www.tutorialspoint.com/data_structures_algorithms/hash_data_structure.htm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(Accessed: 15th July 2021).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tutorialspoint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Structure and Algorithms - Linked List,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Available at: 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https://www.tutorialspoint.com/data_structures_algorithms/linked_list_algorithms.htm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(Accessed: 15th July 2021).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tutorialspoint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(2021)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Red-Black Trees in Data Structure, 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Available at: </a:t>
            </a:r>
            <a:r>
              <a:rPr lang="en-US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https://www.tutorialspoint.com/red-black-trees-in-data-structure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(Accessed: 15th July 2021).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09BB7-52C9-415E-8C3D-A50D886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E1550F-8C91-4506-B727-7C6A3965B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BAD62-5897-43CE-B8DB-1A2DEC9D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Big(O) graph of Elements against Operations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BST vs. Hash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BST vs. RBTs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BST vs. Linked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BST vs.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Justification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C795E-3D56-410F-87BE-CE0CB0E0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CF36C0-04F8-4FAD-8895-08A89263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– o Complexity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30400"/>
            <a:ext cx="10058400" cy="4241800"/>
          </a:xfrm>
        </p:spPr>
        <p:txBody>
          <a:bodyPr/>
          <a:lstStyle/>
          <a:p>
            <a:r>
              <a:rPr lang="en-US" dirty="0"/>
              <a:t>Although not mentioned in the above graph, O(1) falls under “amazing” category, making constant time complexity the best.</a:t>
            </a:r>
          </a:p>
        </p:txBody>
      </p:sp>
      <p:pic>
        <p:nvPicPr>
          <p:cNvPr id="2050" name="Picture 2" descr="C:\Users\PC\Desktop\6969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6" b="1"/>
          <a:stretch/>
        </p:blipFill>
        <p:spPr bwMode="auto">
          <a:xfrm>
            <a:off x="2471637" y="2670629"/>
            <a:ext cx="6425619" cy="37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E5BB-BE97-4DA5-BB17-20A99615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4" name="Picture 2" descr="C:\Users\PC\Desktop\435.jpeg">
            <a:extLst>
              <a:ext uri="{FF2B5EF4-FFF2-40B4-BE49-F238E27FC236}">
                <a16:creationId xmlns:a16="http://schemas.microsoft.com/office/drawing/2014/main" id="{996C70BB-7F02-41F2-93BF-86123A622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05" y="1973263"/>
            <a:ext cx="5955939" cy="419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C413-F65D-4FAB-8A11-BA77134F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</a:t>
            </a:r>
            <a:r>
              <a:rPr lang="en-US" dirty="0" err="1"/>
              <a:t>vs</a:t>
            </a:r>
            <a:r>
              <a:rPr lang="en-US" dirty="0"/>
              <a:t> Hash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74B8F-1659-4B96-9891-27AC63B0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23" y="2120900"/>
            <a:ext cx="8191704" cy="40513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7FFC-2C97-4216-84F5-4B8254C2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BST </a:t>
            </a:r>
            <a:r>
              <a:rPr lang="en-US" dirty="0" err="1"/>
              <a:t>vs</a:t>
            </a:r>
            <a:r>
              <a:rPr lang="en-US" dirty="0"/>
              <a:t> Red-black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D95B73-850A-423A-A527-C5A88C2A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7" y="2446337"/>
            <a:ext cx="5819775" cy="340042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36197-044E-40FA-84CA-6608A26B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BST </a:t>
            </a:r>
            <a:r>
              <a:rPr lang="en-US" dirty="0" err="1"/>
              <a:t>vs</a:t>
            </a:r>
            <a:r>
              <a:rPr lang="en-US" dirty="0"/>
              <a:t> Linked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8C3EAC-B07D-4BF0-B35F-E9C22BCD39D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5" y="2209800"/>
            <a:ext cx="10247605" cy="34480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2CA3-CF9D-4675-9861-DEB6E553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7467600" cy="1143000"/>
          </a:xfrm>
        </p:spPr>
        <p:txBody>
          <a:bodyPr/>
          <a:lstStyle/>
          <a:p>
            <a:pPr algn="ctr"/>
            <a:r>
              <a:rPr lang="en-US" dirty="0"/>
              <a:t>BST </a:t>
            </a:r>
            <a:r>
              <a:rPr lang="en-US" dirty="0" err="1"/>
              <a:t>vs</a:t>
            </a:r>
            <a:r>
              <a:rPr lang="en-US" dirty="0"/>
              <a:t> Graphs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27817-9045-4503-ABA4-82F5EBA2A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1289183"/>
            <a:ext cx="9096375" cy="5087803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2B32E9-2371-483E-8E80-4872E7C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63C6F6-D6F4-4C0F-AB0A-761692224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72616"/>
            <a:ext cx="8641217" cy="57043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DB4B-8EA1-4E9B-822A-96E063F6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DC5-54CB-401E-AC09-F7FD70C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141</TotalTime>
  <Words>1359</Words>
  <Application>Microsoft Office PowerPoint</Application>
  <PresentationFormat>Widescreen</PresentationFormat>
  <Paragraphs>93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Binary Search Tree</vt:lpstr>
      <vt:lpstr>Contents</vt:lpstr>
      <vt:lpstr>Big – o Complexity chart</vt:lpstr>
      <vt:lpstr>Binary Search Trees</vt:lpstr>
      <vt:lpstr>BST vs Hash Tables</vt:lpstr>
      <vt:lpstr>BST vs Red-black tree</vt:lpstr>
      <vt:lpstr>BST vs Linked List</vt:lpstr>
      <vt:lpstr>BST vs Graphs</vt:lpstr>
      <vt:lpstr>PowerPoint Presentation</vt:lpstr>
      <vt:lpstr>Justification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RIHAM AHAMED ABDUL RAHEEM</dc:creator>
  <cp:lastModifiedBy>RIHAM AHAMED ABDUL RAHEEM</cp:lastModifiedBy>
  <cp:revision>17</cp:revision>
  <dcterms:created xsi:type="dcterms:W3CDTF">2020-12-26T17:13:03Z</dcterms:created>
  <dcterms:modified xsi:type="dcterms:W3CDTF">2021-08-04T17:35:46Z</dcterms:modified>
</cp:coreProperties>
</file>