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83" r:id="rId4"/>
    <p:sldId id="291" r:id="rId5"/>
    <p:sldId id="301" r:id="rId6"/>
    <p:sldId id="302" r:id="rId7"/>
    <p:sldId id="303" r:id="rId8"/>
    <p:sldId id="299" r:id="rId9"/>
    <p:sldId id="304" r:id="rId10"/>
    <p:sldId id="305" r:id="rId11"/>
    <p:sldId id="306" r:id="rId12"/>
    <p:sldId id="314" r:id="rId13"/>
    <p:sldId id="285" r:id="rId14"/>
    <p:sldId id="307" r:id="rId15"/>
    <p:sldId id="309" r:id="rId16"/>
    <p:sldId id="310" r:id="rId17"/>
    <p:sldId id="311" r:id="rId18"/>
    <p:sldId id="312" r:id="rId19"/>
    <p:sldId id="313"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94" autoAdjust="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have been categorized to 3 groups, depending on the role they have to perform in order to extract the best of the system. Namely, Admins, Consumers and Supporters.</a:t>
            </a:r>
          </a:p>
          <a:p>
            <a:endParaRPr lang="en-US" dirty="0"/>
          </a:p>
          <a:p>
            <a:r>
              <a:rPr lang="en-US" b="1" u="sng" dirty="0"/>
              <a:t>The roles and abilities of each user type:</a:t>
            </a:r>
          </a:p>
          <a:p>
            <a:endParaRPr lang="en-US" b="1" u="sng" dirty="0"/>
          </a:p>
          <a:p>
            <a:r>
              <a:rPr lang="en-US" u="sng" dirty="0"/>
              <a:t>Admin users</a:t>
            </a:r>
            <a:r>
              <a:rPr lang="en-US" dirty="0"/>
              <a:t>:  have read/write permissions, can change passwords of consumers and other admins, can create consumer accounts, can backup &amp; restore the database and can completely erase all data within the database. </a:t>
            </a:r>
          </a:p>
          <a:p>
            <a:endParaRPr lang="en-US" dirty="0"/>
          </a:p>
          <a:p>
            <a:r>
              <a:rPr lang="en-US" u="sng" dirty="0"/>
              <a:t>Consumer users</a:t>
            </a:r>
            <a:r>
              <a:rPr lang="en-US" dirty="0"/>
              <a:t>: have read/write permissions for all forms across the system. </a:t>
            </a:r>
          </a:p>
          <a:p>
            <a:endParaRPr lang="en-US" dirty="0"/>
          </a:p>
          <a:p>
            <a:r>
              <a:rPr lang="en-US" u="sng" dirty="0"/>
              <a:t>Support users</a:t>
            </a:r>
            <a:r>
              <a:rPr lang="en-US" dirty="0"/>
              <a:t>: do not interact with the system at all. They exist in order to ensure that the system functions well and to serve the purpose of reporting management level or the IT staff when an error of sufficient magnitude has occurred.</a:t>
            </a:r>
          </a:p>
          <a:p>
            <a:endParaRPr lang="en-US" dirty="0"/>
          </a:p>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3</a:t>
            </a:fld>
            <a:endParaRPr lang="en-ZA" dirty="0"/>
          </a:p>
        </p:txBody>
      </p:sp>
    </p:spTree>
    <p:extLst>
      <p:ext uri="{BB962C8B-B14F-4D97-AF65-F5344CB8AC3E}">
        <p14:creationId xmlns:p14="http://schemas.microsoft.com/office/powerpoint/2010/main" val="3977048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solution was built on a version of SQL server compatible with on Windows, as such it will not run on operating systems like </a:t>
            </a:r>
            <a:r>
              <a:rPr lang="en-US" dirty="0" err="1"/>
              <a:t>MacOS</a:t>
            </a:r>
            <a:r>
              <a:rPr lang="en-US" dirty="0"/>
              <a:t>, GNU/Linux, FreeBSD etc.</a:t>
            </a:r>
          </a:p>
          <a:p>
            <a:endParaRPr lang="en-US" dirty="0"/>
          </a:p>
          <a:p>
            <a:r>
              <a:rPr lang="en-US" dirty="0"/>
              <a:t>By minimum 512 MB of RAM is required, in order for visualization </a:t>
            </a:r>
            <a:r>
              <a:rPr lang="en-US" dirty="0" err="1"/>
              <a:t>atleast</a:t>
            </a:r>
            <a:r>
              <a:rPr lang="en-US" dirty="0"/>
              <a:t> 16 MB of VRAM is also required.</a:t>
            </a:r>
          </a:p>
          <a:p>
            <a:endParaRPr lang="en-US" dirty="0"/>
          </a:p>
          <a:p>
            <a:r>
              <a:rPr lang="en-US" dirty="0"/>
              <a:t>The processor could go below the specified generation and clock speed but performance will degrade appropriately.</a:t>
            </a:r>
          </a:p>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16</a:t>
            </a:fld>
            <a:endParaRPr lang="en-ZA" dirty="0"/>
          </a:p>
        </p:txBody>
      </p:sp>
    </p:spTree>
    <p:extLst>
      <p:ext uri="{BB962C8B-B14F-4D97-AF65-F5344CB8AC3E}">
        <p14:creationId xmlns:p14="http://schemas.microsoft.com/office/powerpoint/2010/main" val="288639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solution was built on a version of SQL server compatible with on Windows, as such it will not run on operating systems like </a:t>
            </a:r>
            <a:r>
              <a:rPr lang="en-US" dirty="0" err="1"/>
              <a:t>MacOS</a:t>
            </a:r>
            <a:r>
              <a:rPr lang="en-US" dirty="0"/>
              <a:t>, GNU/Linux, FreeBSD etc.</a:t>
            </a:r>
          </a:p>
          <a:p>
            <a:endParaRPr lang="en-US" dirty="0"/>
          </a:p>
          <a:p>
            <a:r>
              <a:rPr lang="en-US" dirty="0"/>
              <a:t>By minimum 512 MB of RAM is required, in order for visualization </a:t>
            </a:r>
            <a:r>
              <a:rPr lang="en-US" dirty="0" err="1"/>
              <a:t>atleast</a:t>
            </a:r>
            <a:r>
              <a:rPr lang="en-US" dirty="0"/>
              <a:t> 16 MB of VRAM is also required.</a:t>
            </a:r>
          </a:p>
          <a:p>
            <a:endParaRPr lang="en-US" dirty="0"/>
          </a:p>
          <a:p>
            <a:r>
              <a:rPr lang="en-US" dirty="0"/>
              <a:t>The processor could go below the specified generation and clock speed but performance will degrade appropriately.</a:t>
            </a:r>
          </a:p>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17</a:t>
            </a:fld>
            <a:endParaRPr lang="en-ZA" dirty="0"/>
          </a:p>
        </p:txBody>
      </p:sp>
    </p:spTree>
    <p:extLst>
      <p:ext uri="{BB962C8B-B14F-4D97-AF65-F5344CB8AC3E}">
        <p14:creationId xmlns:p14="http://schemas.microsoft.com/office/powerpoint/2010/main" val="49297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solution was built on a version of SQL server compatible with on Windows, as such it will not run on operating systems like </a:t>
            </a:r>
            <a:r>
              <a:rPr lang="en-US" dirty="0" err="1"/>
              <a:t>MacOS</a:t>
            </a:r>
            <a:r>
              <a:rPr lang="en-US" dirty="0"/>
              <a:t>, GNU/Linux, FreeBSD etc.</a:t>
            </a:r>
          </a:p>
          <a:p>
            <a:endParaRPr lang="en-US" dirty="0"/>
          </a:p>
          <a:p>
            <a:r>
              <a:rPr lang="en-US" dirty="0"/>
              <a:t>By minimum 512 MB of RAM is required, in order for visualization </a:t>
            </a:r>
            <a:r>
              <a:rPr lang="en-US" dirty="0" err="1"/>
              <a:t>atleast</a:t>
            </a:r>
            <a:r>
              <a:rPr lang="en-US" dirty="0"/>
              <a:t> 16 MB of VRAM is also required.</a:t>
            </a:r>
          </a:p>
          <a:p>
            <a:endParaRPr lang="en-US" dirty="0"/>
          </a:p>
          <a:p>
            <a:r>
              <a:rPr lang="en-US" dirty="0"/>
              <a:t>The processor could go below the specified generation and clock speed but performance will degrade appropriately.</a:t>
            </a:r>
          </a:p>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18</a:t>
            </a:fld>
            <a:endParaRPr lang="en-ZA" dirty="0"/>
          </a:p>
        </p:txBody>
      </p:sp>
    </p:spTree>
    <p:extLst>
      <p:ext uri="{BB962C8B-B14F-4D97-AF65-F5344CB8AC3E}">
        <p14:creationId xmlns:p14="http://schemas.microsoft.com/office/powerpoint/2010/main" val="336848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4</a:t>
            </a:fld>
            <a:endParaRPr lang="en-ZA" dirty="0"/>
          </a:p>
        </p:txBody>
      </p:sp>
    </p:spTree>
    <p:extLst>
      <p:ext uri="{BB962C8B-B14F-4D97-AF65-F5344CB8AC3E}">
        <p14:creationId xmlns:p14="http://schemas.microsoft.com/office/powerpoint/2010/main" val="352325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5</a:t>
            </a:fld>
            <a:endParaRPr lang="en-ZA" dirty="0"/>
          </a:p>
        </p:txBody>
      </p:sp>
    </p:spTree>
    <p:extLst>
      <p:ext uri="{BB962C8B-B14F-4D97-AF65-F5344CB8AC3E}">
        <p14:creationId xmlns:p14="http://schemas.microsoft.com/office/powerpoint/2010/main" val="29642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6</a:t>
            </a:fld>
            <a:endParaRPr lang="en-ZA" dirty="0"/>
          </a:p>
        </p:txBody>
      </p:sp>
    </p:spTree>
    <p:extLst>
      <p:ext uri="{BB962C8B-B14F-4D97-AF65-F5344CB8AC3E}">
        <p14:creationId xmlns:p14="http://schemas.microsoft.com/office/powerpoint/2010/main" val="116193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7</a:t>
            </a:fld>
            <a:endParaRPr lang="en-ZA" dirty="0"/>
          </a:p>
        </p:txBody>
      </p:sp>
    </p:spTree>
    <p:extLst>
      <p:ext uri="{BB962C8B-B14F-4D97-AF65-F5344CB8AC3E}">
        <p14:creationId xmlns:p14="http://schemas.microsoft.com/office/powerpoint/2010/main" val="188877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8</a:t>
            </a:fld>
            <a:endParaRPr lang="en-ZA" dirty="0"/>
          </a:p>
        </p:txBody>
      </p:sp>
    </p:spTree>
    <p:extLst>
      <p:ext uri="{BB962C8B-B14F-4D97-AF65-F5344CB8AC3E}">
        <p14:creationId xmlns:p14="http://schemas.microsoft.com/office/powerpoint/2010/main" val="88121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The organizational Entity Relationship diagram (ERD) was used as a modeling technique to model the database. During the modeling phase, 5 different Entity and their characteristics were identified according to the visual and stated needs of the school. On closer inspection, it was found that these companies have relationships between them. After a thorough study, the relationships were determined and properly mapped. </a:t>
            </a:r>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13</a:t>
            </a:fld>
            <a:endParaRPr lang="en-ZA" dirty="0"/>
          </a:p>
        </p:txBody>
      </p:sp>
    </p:spTree>
    <p:extLst>
      <p:ext uri="{BB962C8B-B14F-4D97-AF65-F5344CB8AC3E}">
        <p14:creationId xmlns:p14="http://schemas.microsoft.com/office/powerpoint/2010/main" val="830989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solution was built on a version of SQL server compatible with on Windows, as such it will not run on operating systems like </a:t>
            </a:r>
            <a:r>
              <a:rPr lang="en-US" dirty="0" err="1"/>
              <a:t>MacOS</a:t>
            </a:r>
            <a:r>
              <a:rPr lang="en-US" dirty="0"/>
              <a:t>, GNU/Linux, FreeBSD etc.</a:t>
            </a:r>
          </a:p>
          <a:p>
            <a:endParaRPr lang="en-US" dirty="0"/>
          </a:p>
          <a:p>
            <a:r>
              <a:rPr lang="en-US" dirty="0"/>
              <a:t>By minimum 512 MB of RAM is required, in order for visualization </a:t>
            </a:r>
            <a:r>
              <a:rPr lang="en-US" dirty="0" err="1"/>
              <a:t>atleast</a:t>
            </a:r>
            <a:r>
              <a:rPr lang="en-US" dirty="0"/>
              <a:t> 16 MB of VRAM is also required.</a:t>
            </a:r>
          </a:p>
          <a:p>
            <a:endParaRPr lang="en-US" dirty="0"/>
          </a:p>
          <a:p>
            <a:r>
              <a:rPr lang="en-US" dirty="0"/>
              <a:t>The processor could go below the specified generation and clock speed but performance will degrade appropriately.</a:t>
            </a:r>
          </a:p>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14</a:t>
            </a:fld>
            <a:endParaRPr lang="en-ZA" dirty="0"/>
          </a:p>
        </p:txBody>
      </p:sp>
    </p:spTree>
    <p:extLst>
      <p:ext uri="{BB962C8B-B14F-4D97-AF65-F5344CB8AC3E}">
        <p14:creationId xmlns:p14="http://schemas.microsoft.com/office/powerpoint/2010/main" val="1992314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solution was built on a version of SQL server compatible with on Windows, as such it will not run on operating systems like </a:t>
            </a:r>
            <a:r>
              <a:rPr lang="en-US" dirty="0" err="1"/>
              <a:t>MacOS</a:t>
            </a:r>
            <a:r>
              <a:rPr lang="en-US" dirty="0"/>
              <a:t>, GNU/Linux, FreeBSD etc.</a:t>
            </a:r>
          </a:p>
          <a:p>
            <a:endParaRPr lang="en-US" dirty="0"/>
          </a:p>
          <a:p>
            <a:r>
              <a:rPr lang="en-US" dirty="0"/>
              <a:t>By minimum 512 MB of RAM is required, in order for visualization </a:t>
            </a:r>
            <a:r>
              <a:rPr lang="en-US" dirty="0" err="1"/>
              <a:t>atleast</a:t>
            </a:r>
            <a:r>
              <a:rPr lang="en-US" dirty="0"/>
              <a:t> 16 MB of VRAM is also required.</a:t>
            </a:r>
          </a:p>
          <a:p>
            <a:endParaRPr lang="en-US" dirty="0"/>
          </a:p>
          <a:p>
            <a:r>
              <a:rPr lang="en-US" dirty="0"/>
              <a:t>The processor could go below the specified generation and clock speed but performance will degrade appropriately.</a:t>
            </a:r>
          </a:p>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15</a:t>
            </a:fld>
            <a:endParaRPr lang="en-ZA" dirty="0"/>
          </a:p>
        </p:txBody>
      </p:sp>
    </p:spTree>
    <p:extLst>
      <p:ext uri="{BB962C8B-B14F-4D97-AF65-F5344CB8AC3E}">
        <p14:creationId xmlns:p14="http://schemas.microsoft.com/office/powerpoint/2010/main" val="283236785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F223F-1E31-4D82-B6D5-9FEBA9A60652}" type="datetime1">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57499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E5740-B6D4-472F-8750-86C70E4DA443}" type="datetime1">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92318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B730-A6E7-4926-84A6-FAC9E35E76D8}" type="datetime1">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6991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72637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91058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ZA" dirty="0"/>
              <a:t>Add a footer</a:t>
            </a:r>
          </a:p>
        </p:txBody>
      </p:sp>
    </p:spTree>
    <p:extLst>
      <p:ext uri="{BB962C8B-B14F-4D97-AF65-F5344CB8AC3E}">
        <p14:creationId xmlns:p14="http://schemas.microsoft.com/office/powerpoint/2010/main" val="1475927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val="341812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2F4AD-5B99-4148-9E55-D1A7AB38AB4F}" type="datetime1">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1544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86F3794-1675-4A73-B122-61FEB9C79C41}" type="datetime1">
              <a:rPr lang="en-US" smtClean="0"/>
              <a:t>4/12/2021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12609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034AB3-D0BA-4A5F-A9DB-FBDB5E93BD69}" type="datetime1">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33883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B344F-44EE-4174-983E-46A2AF68EABC}" type="datetime1">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2036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5576-B309-4ED5-BB7B-CDA866AEC539}" type="datetime1">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2898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56975-32F5-4911-BF29-813ED90F1B13}" type="datetime1">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33288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B3393-901D-4EC0-8411-4813EEF1A659}" type="datetime1">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50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D18211-FD48-4C20-A220-CE70E484FBEA}" type="datetime1">
              <a:rPr lang="en-US" smtClean="0"/>
              <a:t>4/12/2021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06512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4CF0690-DE60-4004-81BC-9AA9E7F25AF2}" type="datetime1">
              <a:rPr lang="en-US" smtClean="0"/>
              <a:t>4/12/2021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2580158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700" r:id="rId14"/>
    <p:sldLayoutId id="2147483701" r:id="rId15"/>
  </p:sldLayoutIdLst>
  <p:hf hdr="0" ftr="0" dt="0"/>
  <p:txStyles>
    <p:titleStyle>
      <a:lvl1pPr algn="l" defTabSz="914400" rtl="0" eaLnBrk="1" latinLnBrk="0" hangingPunct="1">
        <a:lnSpc>
          <a:spcPct val="90000"/>
        </a:lnSpc>
        <a:spcBef>
          <a:spcPct val="0"/>
        </a:spcBef>
        <a:buNone/>
        <a:defRPr sz="540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dirty="0"/>
              <a:t>Effectiveness of the database</a:t>
            </a:r>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4" name="Slide Number Placeholder 3">
            <a:extLst>
              <a:ext uri="{FF2B5EF4-FFF2-40B4-BE49-F238E27FC236}">
                <a16:creationId xmlns:a16="http://schemas.microsoft.com/office/drawing/2014/main" id="{9688525C-8729-461F-8D74-F4CC5FB87A86}"/>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765862" y="445923"/>
            <a:ext cx="10058400" cy="1078077"/>
          </a:xfrm>
        </p:spPr>
        <p:txBody>
          <a:bodyPr/>
          <a:lstStyle/>
          <a:p>
            <a:r>
              <a:rPr lang="en-ZA" dirty="0"/>
              <a:t>Teacher Table</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ZA" smtClean="0"/>
              <a:pPr/>
              <a:t>10</a:t>
            </a:fld>
            <a:endParaRPr lang="en-ZA" dirty="0"/>
          </a:p>
        </p:txBody>
      </p:sp>
      <p:graphicFrame>
        <p:nvGraphicFramePr>
          <p:cNvPr id="8" name="Table 8">
            <a:extLst>
              <a:ext uri="{FF2B5EF4-FFF2-40B4-BE49-F238E27FC236}">
                <a16:creationId xmlns:a16="http://schemas.microsoft.com/office/drawing/2014/main" id="{DB5A741A-43BA-428D-A532-CD41BF4166EE}"/>
              </a:ext>
            </a:extLst>
          </p:cNvPr>
          <p:cNvGraphicFramePr>
            <a:graphicFrameLocks noGrp="1"/>
          </p:cNvGraphicFramePr>
          <p:nvPr>
            <p:extLst>
              <p:ext uri="{D42A27DB-BD31-4B8C-83A1-F6EECF244321}">
                <p14:modId xmlns:p14="http://schemas.microsoft.com/office/powerpoint/2010/main" val="3130910865"/>
              </p:ext>
            </p:extLst>
          </p:nvPr>
        </p:nvGraphicFramePr>
        <p:xfrm>
          <a:off x="765862" y="1523999"/>
          <a:ext cx="10660276" cy="4412346"/>
        </p:xfrm>
        <a:graphic>
          <a:graphicData uri="http://schemas.openxmlformats.org/drawingml/2006/table">
            <a:tbl>
              <a:tblPr firstRow="1" bandRow="1">
                <a:tableStyleId>{5C22544A-7EE6-4342-B048-85BDC9FD1C3A}</a:tableStyleId>
              </a:tblPr>
              <a:tblGrid>
                <a:gridCol w="2665069">
                  <a:extLst>
                    <a:ext uri="{9D8B030D-6E8A-4147-A177-3AD203B41FA5}">
                      <a16:colId xmlns:a16="http://schemas.microsoft.com/office/drawing/2014/main" val="1461593364"/>
                    </a:ext>
                  </a:extLst>
                </a:gridCol>
                <a:gridCol w="2665069">
                  <a:extLst>
                    <a:ext uri="{9D8B030D-6E8A-4147-A177-3AD203B41FA5}">
                      <a16:colId xmlns:a16="http://schemas.microsoft.com/office/drawing/2014/main" val="3961528135"/>
                    </a:ext>
                  </a:extLst>
                </a:gridCol>
                <a:gridCol w="2665069">
                  <a:extLst>
                    <a:ext uri="{9D8B030D-6E8A-4147-A177-3AD203B41FA5}">
                      <a16:colId xmlns:a16="http://schemas.microsoft.com/office/drawing/2014/main" val="1956378908"/>
                    </a:ext>
                  </a:extLst>
                </a:gridCol>
                <a:gridCol w="2665069">
                  <a:extLst>
                    <a:ext uri="{9D8B030D-6E8A-4147-A177-3AD203B41FA5}">
                      <a16:colId xmlns:a16="http://schemas.microsoft.com/office/drawing/2014/main" val="1344463034"/>
                    </a:ext>
                  </a:extLst>
                </a:gridCol>
              </a:tblGrid>
              <a:tr h="735391">
                <a:tc>
                  <a:txBody>
                    <a:bodyPr/>
                    <a:lstStyle/>
                    <a:p>
                      <a:r>
                        <a:rPr lang="en-US" dirty="0" err="1"/>
                        <a:t>TeacherID</a:t>
                      </a:r>
                      <a:endParaRPr lang="en-US" dirty="0"/>
                    </a:p>
                  </a:txBody>
                  <a:tcPr anchor="ctr"/>
                </a:tc>
                <a:tc>
                  <a:txBody>
                    <a:bodyPr/>
                    <a:lstStyle/>
                    <a:p>
                      <a:r>
                        <a:rPr lang="en-US" dirty="0"/>
                        <a:t>Name </a:t>
                      </a:r>
                    </a:p>
                  </a:txBody>
                  <a:tcPr anchor="ctr"/>
                </a:tc>
                <a:tc>
                  <a:txBody>
                    <a:bodyPr/>
                    <a:lstStyle/>
                    <a:p>
                      <a:r>
                        <a:rPr lang="en-US" dirty="0" err="1"/>
                        <a:t>Contact_NO</a:t>
                      </a:r>
                      <a:endParaRPr lang="en-US" dirty="0"/>
                    </a:p>
                  </a:txBody>
                  <a:tcPr anchor="ctr"/>
                </a:tc>
                <a:tc>
                  <a:txBody>
                    <a:bodyPr/>
                    <a:lstStyle/>
                    <a:p>
                      <a:r>
                        <a:rPr lang="en-US" dirty="0" err="1"/>
                        <a:t>ClassID</a:t>
                      </a:r>
                      <a:endParaRPr lang="en-US" dirty="0"/>
                    </a:p>
                  </a:txBody>
                  <a:tcPr anchor="ctr"/>
                </a:tc>
                <a:extLst>
                  <a:ext uri="{0D108BD9-81ED-4DB2-BD59-A6C34878D82A}">
                    <a16:rowId xmlns:a16="http://schemas.microsoft.com/office/drawing/2014/main" val="3900424244"/>
                  </a:ext>
                </a:extLst>
              </a:tr>
              <a:tr h="735391">
                <a:tc>
                  <a:txBody>
                    <a:bodyPr/>
                    <a:lstStyle/>
                    <a:p>
                      <a:r>
                        <a:rPr lang="en-US" dirty="0"/>
                        <a:t>0001</a:t>
                      </a:r>
                    </a:p>
                  </a:txBody>
                  <a:tcPr anchor="ctr"/>
                </a:tc>
                <a:tc>
                  <a:txBody>
                    <a:bodyPr/>
                    <a:lstStyle/>
                    <a:p>
                      <a:r>
                        <a:rPr lang="en-US" dirty="0"/>
                        <a:t>Alison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774565159</a:t>
                      </a:r>
                    </a:p>
                  </a:txBody>
                  <a:tcPr anchor="ctr"/>
                </a:tc>
                <a:tc>
                  <a:txBody>
                    <a:bodyPr/>
                    <a:lstStyle/>
                    <a:p>
                      <a:r>
                        <a:rPr lang="en-US" dirty="0"/>
                        <a:t>0005</a:t>
                      </a:r>
                    </a:p>
                  </a:txBody>
                  <a:tcPr anchor="ctr"/>
                </a:tc>
                <a:extLst>
                  <a:ext uri="{0D108BD9-81ED-4DB2-BD59-A6C34878D82A}">
                    <a16:rowId xmlns:a16="http://schemas.microsoft.com/office/drawing/2014/main" val="2761252620"/>
                  </a:ext>
                </a:extLst>
              </a:tr>
              <a:tr h="735391">
                <a:tc>
                  <a:txBody>
                    <a:bodyPr/>
                    <a:lstStyle/>
                    <a:p>
                      <a:r>
                        <a:rPr lang="en-US" dirty="0"/>
                        <a:t>0002</a:t>
                      </a:r>
                    </a:p>
                  </a:txBody>
                  <a:tcPr anchor="ctr"/>
                </a:tc>
                <a:tc>
                  <a:txBody>
                    <a:bodyPr/>
                    <a:lstStyle/>
                    <a:p>
                      <a:r>
                        <a:rPr lang="en-US" dirty="0"/>
                        <a:t>Bella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774565159</a:t>
                      </a:r>
                    </a:p>
                  </a:txBody>
                  <a:tcPr anchor="ctr"/>
                </a:tc>
                <a:tc>
                  <a:txBody>
                    <a:bodyPr/>
                    <a:lstStyle/>
                    <a:p>
                      <a:r>
                        <a:rPr lang="en-US" dirty="0"/>
                        <a:t>0004</a:t>
                      </a:r>
                    </a:p>
                  </a:txBody>
                  <a:tcPr anchor="ctr"/>
                </a:tc>
                <a:extLst>
                  <a:ext uri="{0D108BD9-81ED-4DB2-BD59-A6C34878D82A}">
                    <a16:rowId xmlns:a16="http://schemas.microsoft.com/office/drawing/2014/main" val="2186726110"/>
                  </a:ext>
                </a:extLst>
              </a:tr>
              <a:tr h="735391">
                <a:tc>
                  <a:txBody>
                    <a:bodyPr/>
                    <a:lstStyle/>
                    <a:p>
                      <a:r>
                        <a:rPr lang="en-US" dirty="0"/>
                        <a:t>0003</a:t>
                      </a:r>
                    </a:p>
                  </a:txBody>
                  <a:tcPr anchor="ctr"/>
                </a:tc>
                <a:tc>
                  <a:txBody>
                    <a:bodyPr/>
                    <a:lstStyle/>
                    <a:p>
                      <a:r>
                        <a:rPr lang="en-US" dirty="0"/>
                        <a:t>Faith</a:t>
                      </a:r>
                    </a:p>
                  </a:txBody>
                  <a:tcPr anchor="ctr"/>
                </a:tc>
                <a:tc>
                  <a:txBody>
                    <a:bodyPr/>
                    <a:lstStyle/>
                    <a:p>
                      <a:r>
                        <a:rPr lang="en-US" dirty="0"/>
                        <a:t>774565159</a:t>
                      </a:r>
                    </a:p>
                  </a:txBody>
                  <a:tcPr anchor="ctr"/>
                </a:tc>
                <a:tc>
                  <a:txBody>
                    <a:bodyPr/>
                    <a:lstStyle/>
                    <a:p>
                      <a:r>
                        <a:rPr lang="en-US" dirty="0"/>
                        <a:t>0003</a:t>
                      </a:r>
                    </a:p>
                  </a:txBody>
                  <a:tcPr anchor="ctr"/>
                </a:tc>
                <a:extLst>
                  <a:ext uri="{0D108BD9-81ED-4DB2-BD59-A6C34878D82A}">
                    <a16:rowId xmlns:a16="http://schemas.microsoft.com/office/drawing/2014/main" val="1655861679"/>
                  </a:ext>
                </a:extLst>
              </a:tr>
              <a:tr h="735391">
                <a:tc>
                  <a:txBody>
                    <a:bodyPr/>
                    <a:lstStyle/>
                    <a:p>
                      <a:r>
                        <a:rPr lang="en-US" dirty="0"/>
                        <a:t>0004</a:t>
                      </a:r>
                    </a:p>
                  </a:txBody>
                  <a:tcPr anchor="ctr"/>
                </a:tc>
                <a:tc>
                  <a:txBody>
                    <a:bodyPr/>
                    <a:lstStyle/>
                    <a:p>
                      <a:r>
                        <a:rPr lang="en-US" dirty="0"/>
                        <a:t>Vikram</a:t>
                      </a:r>
                    </a:p>
                  </a:txBody>
                  <a:tcPr anchor="ctr"/>
                </a:tc>
                <a:tc>
                  <a:txBody>
                    <a:bodyPr/>
                    <a:lstStyle/>
                    <a:p>
                      <a:r>
                        <a:rPr lang="en-US" dirty="0"/>
                        <a:t>774565159</a:t>
                      </a:r>
                    </a:p>
                  </a:txBody>
                  <a:tcPr anchor="ctr"/>
                </a:tc>
                <a:tc>
                  <a:txBody>
                    <a:bodyPr/>
                    <a:lstStyle/>
                    <a:p>
                      <a:r>
                        <a:rPr lang="en-US" dirty="0"/>
                        <a:t>0002</a:t>
                      </a:r>
                    </a:p>
                  </a:txBody>
                  <a:tcPr anchor="ctr"/>
                </a:tc>
                <a:extLst>
                  <a:ext uri="{0D108BD9-81ED-4DB2-BD59-A6C34878D82A}">
                    <a16:rowId xmlns:a16="http://schemas.microsoft.com/office/drawing/2014/main" val="2507964679"/>
                  </a:ext>
                </a:extLst>
              </a:tr>
              <a:tr h="735391">
                <a:tc>
                  <a:txBody>
                    <a:bodyPr/>
                    <a:lstStyle/>
                    <a:p>
                      <a:r>
                        <a:rPr lang="en-US" dirty="0"/>
                        <a:t>0005</a:t>
                      </a:r>
                    </a:p>
                  </a:txBody>
                  <a:tcPr anchor="ctr"/>
                </a:tc>
                <a:tc>
                  <a:txBody>
                    <a:bodyPr/>
                    <a:lstStyle/>
                    <a:p>
                      <a:r>
                        <a:rPr lang="en-US" dirty="0"/>
                        <a:t>Surya</a:t>
                      </a:r>
                    </a:p>
                  </a:txBody>
                  <a:tcPr anchor="ctr"/>
                </a:tc>
                <a:tc>
                  <a:txBody>
                    <a:bodyPr/>
                    <a:lstStyle/>
                    <a:p>
                      <a:r>
                        <a:rPr lang="en-US" dirty="0"/>
                        <a:t>728965742	</a:t>
                      </a:r>
                    </a:p>
                  </a:txBody>
                  <a:tcPr anchor="ctr"/>
                </a:tc>
                <a:tc>
                  <a:txBody>
                    <a:bodyPr/>
                    <a:lstStyle/>
                    <a:p>
                      <a:r>
                        <a:rPr lang="en-US" dirty="0"/>
                        <a:t>0001</a:t>
                      </a:r>
                    </a:p>
                  </a:txBody>
                  <a:tcPr anchor="ctr"/>
                </a:tc>
                <a:extLst>
                  <a:ext uri="{0D108BD9-81ED-4DB2-BD59-A6C34878D82A}">
                    <a16:rowId xmlns:a16="http://schemas.microsoft.com/office/drawing/2014/main" val="1461592296"/>
                  </a:ext>
                </a:extLst>
              </a:tr>
            </a:tbl>
          </a:graphicData>
        </a:graphic>
      </p:graphicFrame>
    </p:spTree>
    <p:extLst>
      <p:ext uri="{BB962C8B-B14F-4D97-AF65-F5344CB8AC3E}">
        <p14:creationId xmlns:p14="http://schemas.microsoft.com/office/powerpoint/2010/main" val="14093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1800" y="254591"/>
            <a:ext cx="10058400" cy="1170036"/>
          </a:xfrm>
        </p:spPr>
        <p:txBody>
          <a:bodyPr/>
          <a:lstStyle/>
          <a:p>
            <a:r>
              <a:rPr lang="en-ZA" dirty="0"/>
              <a:t>Instrument Table</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ZA" smtClean="0"/>
              <a:pPr/>
              <a:t>11</a:t>
            </a:fld>
            <a:endParaRPr lang="en-ZA" dirty="0"/>
          </a:p>
        </p:txBody>
      </p:sp>
      <p:graphicFrame>
        <p:nvGraphicFramePr>
          <p:cNvPr id="8" name="Table 8">
            <a:extLst>
              <a:ext uri="{FF2B5EF4-FFF2-40B4-BE49-F238E27FC236}">
                <a16:creationId xmlns:a16="http://schemas.microsoft.com/office/drawing/2014/main" id="{33F2B301-ACF4-4F38-B7E1-2558786D1788}"/>
              </a:ext>
            </a:extLst>
          </p:cNvPr>
          <p:cNvGraphicFramePr>
            <a:graphicFrameLocks noGrp="1"/>
          </p:cNvGraphicFramePr>
          <p:nvPr>
            <p:extLst>
              <p:ext uri="{D42A27DB-BD31-4B8C-83A1-F6EECF244321}">
                <p14:modId xmlns:p14="http://schemas.microsoft.com/office/powerpoint/2010/main" val="4130601802"/>
              </p:ext>
            </p:extLst>
          </p:nvPr>
        </p:nvGraphicFramePr>
        <p:xfrm>
          <a:off x="431800" y="1424626"/>
          <a:ext cx="10879326" cy="4848156"/>
        </p:xfrm>
        <a:graphic>
          <a:graphicData uri="http://schemas.openxmlformats.org/drawingml/2006/table">
            <a:tbl>
              <a:tblPr firstRow="1" bandRow="1">
                <a:tableStyleId>{5C22544A-7EE6-4342-B048-85BDC9FD1C3A}</a:tableStyleId>
              </a:tblPr>
              <a:tblGrid>
                <a:gridCol w="1813221">
                  <a:extLst>
                    <a:ext uri="{9D8B030D-6E8A-4147-A177-3AD203B41FA5}">
                      <a16:colId xmlns:a16="http://schemas.microsoft.com/office/drawing/2014/main" val="1417718669"/>
                    </a:ext>
                  </a:extLst>
                </a:gridCol>
                <a:gridCol w="1813221">
                  <a:extLst>
                    <a:ext uri="{9D8B030D-6E8A-4147-A177-3AD203B41FA5}">
                      <a16:colId xmlns:a16="http://schemas.microsoft.com/office/drawing/2014/main" val="3516618368"/>
                    </a:ext>
                  </a:extLst>
                </a:gridCol>
                <a:gridCol w="1813221">
                  <a:extLst>
                    <a:ext uri="{9D8B030D-6E8A-4147-A177-3AD203B41FA5}">
                      <a16:colId xmlns:a16="http://schemas.microsoft.com/office/drawing/2014/main" val="547531878"/>
                    </a:ext>
                  </a:extLst>
                </a:gridCol>
                <a:gridCol w="1813221">
                  <a:extLst>
                    <a:ext uri="{9D8B030D-6E8A-4147-A177-3AD203B41FA5}">
                      <a16:colId xmlns:a16="http://schemas.microsoft.com/office/drawing/2014/main" val="3741917333"/>
                    </a:ext>
                  </a:extLst>
                </a:gridCol>
                <a:gridCol w="1813221">
                  <a:extLst>
                    <a:ext uri="{9D8B030D-6E8A-4147-A177-3AD203B41FA5}">
                      <a16:colId xmlns:a16="http://schemas.microsoft.com/office/drawing/2014/main" val="673698228"/>
                    </a:ext>
                  </a:extLst>
                </a:gridCol>
                <a:gridCol w="1813221">
                  <a:extLst>
                    <a:ext uri="{9D8B030D-6E8A-4147-A177-3AD203B41FA5}">
                      <a16:colId xmlns:a16="http://schemas.microsoft.com/office/drawing/2014/main" val="1444721441"/>
                    </a:ext>
                  </a:extLst>
                </a:gridCol>
              </a:tblGrid>
              <a:tr h="808026">
                <a:tc>
                  <a:txBody>
                    <a:bodyPr/>
                    <a:lstStyle/>
                    <a:p>
                      <a:r>
                        <a:rPr lang="en-US" sz="1800" b="1" kern="1200" dirty="0" err="1">
                          <a:solidFill>
                            <a:schemeClr val="lt1"/>
                          </a:solidFill>
                          <a:latin typeface="+mn-lt"/>
                          <a:ea typeface="+mn-ea"/>
                          <a:cs typeface="+mn-cs"/>
                        </a:rPr>
                        <a:t>InstrumentID</a:t>
                      </a:r>
                      <a:endParaRPr lang="en-US" dirty="0"/>
                    </a:p>
                  </a:txBody>
                  <a:tcPr anchor="ctr"/>
                </a:tc>
                <a:tc>
                  <a:txBody>
                    <a:bodyPr/>
                    <a:lstStyle/>
                    <a:p>
                      <a:r>
                        <a:rPr lang="en-US" dirty="0"/>
                        <a:t>Name</a:t>
                      </a:r>
                    </a:p>
                  </a:txBody>
                  <a:tcPr anchor="ctr"/>
                </a:tc>
                <a:tc>
                  <a:txBody>
                    <a:bodyPr/>
                    <a:lstStyle/>
                    <a:p>
                      <a:r>
                        <a:rPr lang="en-US" dirty="0"/>
                        <a:t>Quantity</a:t>
                      </a:r>
                    </a:p>
                  </a:txBody>
                  <a:tcPr anchor="ctr"/>
                </a:tc>
                <a:tc>
                  <a:txBody>
                    <a:bodyPr/>
                    <a:lstStyle/>
                    <a:p>
                      <a:r>
                        <a:rPr lang="en-US" dirty="0" err="1"/>
                        <a:t>Rental_Price</a:t>
                      </a:r>
                      <a:endParaRPr lang="en-US" dirty="0"/>
                    </a:p>
                  </a:txBody>
                  <a:tcPr anchor="ctr"/>
                </a:tc>
                <a:tc>
                  <a:txBody>
                    <a:bodyPr/>
                    <a:lstStyle/>
                    <a:p>
                      <a:r>
                        <a:rPr lang="en-US" dirty="0" err="1"/>
                        <a:t>ClassID</a:t>
                      </a:r>
                      <a:endParaRPr lang="en-US" dirty="0"/>
                    </a:p>
                  </a:txBody>
                  <a:tcPr anchor="ctr"/>
                </a:tc>
                <a:tc>
                  <a:txBody>
                    <a:bodyPr/>
                    <a:lstStyle/>
                    <a:p>
                      <a:r>
                        <a:rPr lang="en-US" dirty="0" err="1"/>
                        <a:t>SupplierID</a:t>
                      </a:r>
                      <a:endParaRPr lang="en-US" dirty="0"/>
                    </a:p>
                  </a:txBody>
                  <a:tcPr anchor="ctr"/>
                </a:tc>
                <a:extLst>
                  <a:ext uri="{0D108BD9-81ED-4DB2-BD59-A6C34878D82A}">
                    <a16:rowId xmlns:a16="http://schemas.microsoft.com/office/drawing/2014/main" val="180808"/>
                  </a:ext>
                </a:extLst>
              </a:tr>
              <a:tr h="808026">
                <a:tc>
                  <a:txBody>
                    <a:bodyPr/>
                    <a:lstStyle/>
                    <a:p>
                      <a:r>
                        <a:rPr lang="en-US" dirty="0"/>
                        <a:t>0001</a:t>
                      </a:r>
                    </a:p>
                  </a:txBody>
                  <a:tcPr anchor="ctr"/>
                </a:tc>
                <a:tc>
                  <a:txBody>
                    <a:bodyPr/>
                    <a:lstStyle/>
                    <a:p>
                      <a:r>
                        <a:rPr lang="en-US" dirty="0"/>
                        <a:t>Piano</a:t>
                      </a:r>
                    </a:p>
                  </a:txBody>
                  <a:tcPr anchor="ctr"/>
                </a:tc>
                <a:tc>
                  <a:txBody>
                    <a:bodyPr/>
                    <a:lstStyle/>
                    <a:p>
                      <a:r>
                        <a:rPr lang="en-US" dirty="0"/>
                        <a:t>5</a:t>
                      </a:r>
                    </a:p>
                  </a:txBody>
                  <a:tcPr anchor="ctr"/>
                </a:tc>
                <a:tc>
                  <a:txBody>
                    <a:bodyPr/>
                    <a:lstStyle/>
                    <a:p>
                      <a:r>
                        <a:rPr lang="en-US" dirty="0"/>
                        <a:t>15000.00</a:t>
                      </a:r>
                    </a:p>
                  </a:txBody>
                  <a:tcPr anchor="ctr"/>
                </a:tc>
                <a:tc>
                  <a:txBody>
                    <a:bodyPr/>
                    <a:lstStyle/>
                    <a:p>
                      <a:r>
                        <a:rPr lang="en-US" dirty="0"/>
                        <a:t>0001</a:t>
                      </a:r>
                    </a:p>
                  </a:txBody>
                  <a:tcPr anchor="ctr"/>
                </a:tc>
                <a:tc>
                  <a:txBody>
                    <a:bodyPr/>
                    <a:lstStyle/>
                    <a:p>
                      <a:r>
                        <a:rPr lang="en-US" dirty="0"/>
                        <a:t>0001</a:t>
                      </a:r>
                    </a:p>
                  </a:txBody>
                  <a:tcPr anchor="ctr"/>
                </a:tc>
                <a:extLst>
                  <a:ext uri="{0D108BD9-81ED-4DB2-BD59-A6C34878D82A}">
                    <a16:rowId xmlns:a16="http://schemas.microsoft.com/office/drawing/2014/main" val="2722686448"/>
                  </a:ext>
                </a:extLst>
              </a:tr>
              <a:tr h="808026">
                <a:tc>
                  <a:txBody>
                    <a:bodyPr/>
                    <a:lstStyle/>
                    <a:p>
                      <a:r>
                        <a:rPr lang="en-US" dirty="0"/>
                        <a:t>0002</a:t>
                      </a:r>
                    </a:p>
                  </a:txBody>
                  <a:tcPr anchor="ctr"/>
                </a:tc>
                <a:tc>
                  <a:txBody>
                    <a:bodyPr/>
                    <a:lstStyle/>
                    <a:p>
                      <a:r>
                        <a:rPr lang="en-US" dirty="0"/>
                        <a:t>Keyboard</a:t>
                      </a:r>
                    </a:p>
                  </a:txBody>
                  <a:tcPr anchor="ctr"/>
                </a:tc>
                <a:tc>
                  <a:txBody>
                    <a:bodyPr/>
                    <a:lstStyle/>
                    <a:p>
                      <a:r>
                        <a:rPr lang="en-US" dirty="0"/>
                        <a:t>3</a:t>
                      </a:r>
                    </a:p>
                  </a:txBody>
                  <a:tcPr anchor="ctr"/>
                </a:tc>
                <a:tc>
                  <a:txBody>
                    <a:bodyPr/>
                    <a:lstStyle/>
                    <a:p>
                      <a:r>
                        <a:rPr lang="en-US" dirty="0"/>
                        <a:t>10000.00</a:t>
                      </a:r>
                    </a:p>
                  </a:txBody>
                  <a:tcPr anchor="ctr"/>
                </a:tc>
                <a:tc>
                  <a:txBody>
                    <a:bodyPr/>
                    <a:lstStyle/>
                    <a:p>
                      <a:r>
                        <a:rPr lang="en-US" dirty="0"/>
                        <a:t>0003</a:t>
                      </a:r>
                    </a:p>
                  </a:txBody>
                  <a:tcPr anchor="ctr"/>
                </a:tc>
                <a:tc>
                  <a:txBody>
                    <a:bodyPr/>
                    <a:lstStyle/>
                    <a:p>
                      <a:r>
                        <a:rPr lang="en-US" dirty="0"/>
                        <a:t>0002</a:t>
                      </a:r>
                    </a:p>
                  </a:txBody>
                  <a:tcPr anchor="ctr"/>
                </a:tc>
                <a:extLst>
                  <a:ext uri="{0D108BD9-81ED-4DB2-BD59-A6C34878D82A}">
                    <a16:rowId xmlns:a16="http://schemas.microsoft.com/office/drawing/2014/main" val="2217851651"/>
                  </a:ext>
                </a:extLst>
              </a:tr>
              <a:tr h="808026">
                <a:tc>
                  <a:txBody>
                    <a:bodyPr/>
                    <a:lstStyle/>
                    <a:p>
                      <a:r>
                        <a:rPr lang="en-US" dirty="0"/>
                        <a:t>0003</a:t>
                      </a:r>
                    </a:p>
                  </a:txBody>
                  <a:tcPr anchor="ctr"/>
                </a:tc>
                <a:tc>
                  <a:txBody>
                    <a:bodyPr/>
                    <a:lstStyle/>
                    <a:p>
                      <a:r>
                        <a:rPr lang="en-US" dirty="0"/>
                        <a:t>Organ</a:t>
                      </a:r>
                    </a:p>
                  </a:txBody>
                  <a:tcPr anchor="ctr"/>
                </a:tc>
                <a:tc>
                  <a:txBody>
                    <a:bodyPr/>
                    <a:lstStyle/>
                    <a:p>
                      <a:r>
                        <a:rPr lang="en-US" dirty="0"/>
                        <a:t>7</a:t>
                      </a:r>
                    </a:p>
                  </a:txBody>
                  <a:tcPr anchor="ctr"/>
                </a:tc>
                <a:tc>
                  <a:txBody>
                    <a:bodyPr/>
                    <a:lstStyle/>
                    <a:p>
                      <a:r>
                        <a:rPr lang="en-US" dirty="0"/>
                        <a:t>25000.00</a:t>
                      </a:r>
                    </a:p>
                  </a:txBody>
                  <a:tcPr anchor="ctr"/>
                </a:tc>
                <a:tc>
                  <a:txBody>
                    <a:bodyPr/>
                    <a:lstStyle/>
                    <a:p>
                      <a:r>
                        <a:rPr lang="en-US" dirty="0"/>
                        <a:t>0002</a:t>
                      </a:r>
                    </a:p>
                  </a:txBody>
                  <a:tcPr anchor="ctr"/>
                </a:tc>
                <a:tc>
                  <a:txBody>
                    <a:bodyPr/>
                    <a:lstStyle/>
                    <a:p>
                      <a:r>
                        <a:rPr lang="en-US" dirty="0"/>
                        <a:t>0003</a:t>
                      </a:r>
                    </a:p>
                  </a:txBody>
                  <a:tcPr anchor="ctr"/>
                </a:tc>
                <a:extLst>
                  <a:ext uri="{0D108BD9-81ED-4DB2-BD59-A6C34878D82A}">
                    <a16:rowId xmlns:a16="http://schemas.microsoft.com/office/drawing/2014/main" val="4264049828"/>
                  </a:ext>
                </a:extLst>
              </a:tr>
              <a:tr h="808026">
                <a:tc>
                  <a:txBody>
                    <a:bodyPr/>
                    <a:lstStyle/>
                    <a:p>
                      <a:r>
                        <a:rPr lang="en-US" dirty="0"/>
                        <a:t>0004</a:t>
                      </a:r>
                    </a:p>
                  </a:txBody>
                  <a:tcPr anchor="ctr"/>
                </a:tc>
                <a:tc>
                  <a:txBody>
                    <a:bodyPr/>
                    <a:lstStyle/>
                    <a:p>
                      <a:r>
                        <a:rPr lang="en-US" dirty="0"/>
                        <a:t>Saxophone</a:t>
                      </a:r>
                    </a:p>
                  </a:txBody>
                  <a:tcPr anchor="ctr"/>
                </a:tc>
                <a:tc>
                  <a:txBody>
                    <a:bodyPr/>
                    <a:lstStyle/>
                    <a:p>
                      <a:r>
                        <a:rPr lang="en-US" dirty="0"/>
                        <a:t>10</a:t>
                      </a:r>
                    </a:p>
                  </a:txBody>
                  <a:tcPr anchor="ctr"/>
                </a:tc>
                <a:tc>
                  <a:txBody>
                    <a:bodyPr/>
                    <a:lstStyle/>
                    <a:p>
                      <a:r>
                        <a:rPr lang="en-US" dirty="0"/>
                        <a:t>15000.00</a:t>
                      </a:r>
                    </a:p>
                  </a:txBody>
                  <a:tcPr anchor="ctr"/>
                </a:tc>
                <a:tc>
                  <a:txBody>
                    <a:bodyPr/>
                    <a:lstStyle/>
                    <a:p>
                      <a:r>
                        <a:rPr lang="en-US" dirty="0"/>
                        <a:t>0005</a:t>
                      </a:r>
                    </a:p>
                  </a:txBody>
                  <a:tcPr anchor="ctr"/>
                </a:tc>
                <a:tc>
                  <a:txBody>
                    <a:bodyPr/>
                    <a:lstStyle/>
                    <a:p>
                      <a:r>
                        <a:rPr lang="en-US" dirty="0"/>
                        <a:t>0005</a:t>
                      </a:r>
                    </a:p>
                  </a:txBody>
                  <a:tcPr anchor="ctr"/>
                </a:tc>
                <a:extLst>
                  <a:ext uri="{0D108BD9-81ED-4DB2-BD59-A6C34878D82A}">
                    <a16:rowId xmlns:a16="http://schemas.microsoft.com/office/drawing/2014/main" val="3731123551"/>
                  </a:ext>
                </a:extLst>
              </a:tr>
              <a:tr h="808026">
                <a:tc>
                  <a:txBody>
                    <a:bodyPr/>
                    <a:lstStyle/>
                    <a:p>
                      <a:r>
                        <a:rPr lang="en-US" dirty="0"/>
                        <a:t>0005</a:t>
                      </a:r>
                    </a:p>
                  </a:txBody>
                  <a:tcPr anchor="ctr"/>
                </a:tc>
                <a:tc>
                  <a:txBody>
                    <a:bodyPr/>
                    <a:lstStyle/>
                    <a:p>
                      <a:r>
                        <a:rPr lang="en-US" dirty="0"/>
                        <a:t>Maracas</a:t>
                      </a:r>
                    </a:p>
                  </a:txBody>
                  <a:tcPr anchor="ctr"/>
                </a:tc>
                <a:tc>
                  <a:txBody>
                    <a:bodyPr/>
                    <a:lstStyle/>
                    <a:p>
                      <a:r>
                        <a:rPr lang="en-US" dirty="0"/>
                        <a:t>2</a:t>
                      </a:r>
                    </a:p>
                  </a:txBody>
                  <a:tcPr anchor="ctr"/>
                </a:tc>
                <a:tc>
                  <a:txBody>
                    <a:bodyPr/>
                    <a:lstStyle/>
                    <a:p>
                      <a:r>
                        <a:rPr lang="en-US" dirty="0"/>
                        <a:t>7000.00</a:t>
                      </a:r>
                    </a:p>
                  </a:txBody>
                  <a:tcPr anchor="ctr"/>
                </a:tc>
                <a:tc>
                  <a:txBody>
                    <a:bodyPr/>
                    <a:lstStyle/>
                    <a:p>
                      <a:r>
                        <a:rPr lang="en-US" dirty="0"/>
                        <a:t>0004</a:t>
                      </a:r>
                    </a:p>
                  </a:txBody>
                  <a:tcPr anchor="ctr"/>
                </a:tc>
                <a:tc>
                  <a:txBody>
                    <a:bodyPr/>
                    <a:lstStyle/>
                    <a:p>
                      <a:r>
                        <a:rPr lang="en-US" dirty="0"/>
                        <a:t>0004</a:t>
                      </a:r>
                    </a:p>
                  </a:txBody>
                  <a:tcPr anchor="ctr"/>
                </a:tc>
                <a:extLst>
                  <a:ext uri="{0D108BD9-81ED-4DB2-BD59-A6C34878D82A}">
                    <a16:rowId xmlns:a16="http://schemas.microsoft.com/office/drawing/2014/main" val="3196177847"/>
                  </a:ext>
                </a:extLst>
              </a:tr>
            </a:tbl>
          </a:graphicData>
        </a:graphic>
      </p:graphicFrame>
    </p:spTree>
    <p:extLst>
      <p:ext uri="{BB962C8B-B14F-4D97-AF65-F5344CB8AC3E}">
        <p14:creationId xmlns:p14="http://schemas.microsoft.com/office/powerpoint/2010/main" val="379623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AC65-419A-4B4C-A723-2D528002C3B3}"/>
              </a:ext>
            </a:extLst>
          </p:cNvPr>
          <p:cNvSpPr>
            <a:spLocks noGrp="1"/>
          </p:cNvSpPr>
          <p:nvPr>
            <p:ph type="title"/>
          </p:nvPr>
        </p:nvSpPr>
        <p:spPr>
          <a:xfrm>
            <a:off x="677962" y="179832"/>
            <a:ext cx="10058400" cy="1609344"/>
          </a:xfrm>
        </p:spPr>
        <p:txBody>
          <a:bodyPr/>
          <a:lstStyle/>
          <a:p>
            <a:r>
              <a:rPr lang="en-US" dirty="0"/>
              <a:t>Supplier Table</a:t>
            </a:r>
          </a:p>
        </p:txBody>
      </p:sp>
      <p:sp>
        <p:nvSpPr>
          <p:cNvPr id="4" name="Slide Number Placeholder 3">
            <a:extLst>
              <a:ext uri="{FF2B5EF4-FFF2-40B4-BE49-F238E27FC236}">
                <a16:creationId xmlns:a16="http://schemas.microsoft.com/office/drawing/2014/main" id="{4C4D1DE7-32C4-4C2E-87C6-DD5069BCA2FE}"/>
              </a:ext>
            </a:extLst>
          </p:cNvPr>
          <p:cNvSpPr>
            <a:spLocks noGrp="1"/>
          </p:cNvSpPr>
          <p:nvPr>
            <p:ph type="sldNum" sz="quarter" idx="33"/>
          </p:nvPr>
        </p:nvSpPr>
        <p:spPr/>
        <p:txBody>
          <a:bodyPr/>
          <a:lstStyle/>
          <a:p>
            <a:fld id="{19B51A1E-902D-48AF-9020-955120F399B6}" type="slidenum">
              <a:rPr lang="en-ZA" smtClean="0"/>
              <a:pPr/>
              <a:t>12</a:t>
            </a:fld>
            <a:endParaRPr lang="en-ZA" dirty="0"/>
          </a:p>
        </p:txBody>
      </p:sp>
      <p:graphicFrame>
        <p:nvGraphicFramePr>
          <p:cNvPr id="5" name="Table 5">
            <a:extLst>
              <a:ext uri="{FF2B5EF4-FFF2-40B4-BE49-F238E27FC236}">
                <a16:creationId xmlns:a16="http://schemas.microsoft.com/office/drawing/2014/main" id="{76D64AC0-5B0D-44DF-A951-73FE87EBAF64}"/>
              </a:ext>
            </a:extLst>
          </p:cNvPr>
          <p:cNvGraphicFramePr>
            <a:graphicFrameLocks noGrp="1"/>
          </p:cNvGraphicFramePr>
          <p:nvPr>
            <p:extLst>
              <p:ext uri="{D42A27DB-BD31-4B8C-83A1-F6EECF244321}">
                <p14:modId xmlns:p14="http://schemas.microsoft.com/office/powerpoint/2010/main" val="2605929703"/>
              </p:ext>
            </p:extLst>
          </p:nvPr>
        </p:nvGraphicFramePr>
        <p:xfrm>
          <a:off x="677962" y="1430866"/>
          <a:ext cx="10633165" cy="4841916"/>
        </p:xfrm>
        <a:graphic>
          <a:graphicData uri="http://schemas.openxmlformats.org/drawingml/2006/table">
            <a:tbl>
              <a:tblPr firstRow="1" bandRow="1">
                <a:tableStyleId>{5C22544A-7EE6-4342-B048-85BDC9FD1C3A}</a:tableStyleId>
              </a:tblPr>
              <a:tblGrid>
                <a:gridCol w="2126633">
                  <a:extLst>
                    <a:ext uri="{9D8B030D-6E8A-4147-A177-3AD203B41FA5}">
                      <a16:colId xmlns:a16="http://schemas.microsoft.com/office/drawing/2014/main" val="2924372275"/>
                    </a:ext>
                  </a:extLst>
                </a:gridCol>
                <a:gridCol w="2126633">
                  <a:extLst>
                    <a:ext uri="{9D8B030D-6E8A-4147-A177-3AD203B41FA5}">
                      <a16:colId xmlns:a16="http://schemas.microsoft.com/office/drawing/2014/main" val="2200189667"/>
                    </a:ext>
                  </a:extLst>
                </a:gridCol>
                <a:gridCol w="2126633">
                  <a:extLst>
                    <a:ext uri="{9D8B030D-6E8A-4147-A177-3AD203B41FA5}">
                      <a16:colId xmlns:a16="http://schemas.microsoft.com/office/drawing/2014/main" val="2348072088"/>
                    </a:ext>
                  </a:extLst>
                </a:gridCol>
                <a:gridCol w="2126633">
                  <a:extLst>
                    <a:ext uri="{9D8B030D-6E8A-4147-A177-3AD203B41FA5}">
                      <a16:colId xmlns:a16="http://schemas.microsoft.com/office/drawing/2014/main" val="2020125531"/>
                    </a:ext>
                  </a:extLst>
                </a:gridCol>
                <a:gridCol w="2126633">
                  <a:extLst>
                    <a:ext uri="{9D8B030D-6E8A-4147-A177-3AD203B41FA5}">
                      <a16:colId xmlns:a16="http://schemas.microsoft.com/office/drawing/2014/main" val="3192780667"/>
                    </a:ext>
                  </a:extLst>
                </a:gridCol>
              </a:tblGrid>
              <a:tr h="806986">
                <a:tc>
                  <a:txBody>
                    <a:bodyPr/>
                    <a:lstStyle/>
                    <a:p>
                      <a:r>
                        <a:rPr lang="en-US" dirty="0" err="1"/>
                        <a:t>SuplierID</a:t>
                      </a:r>
                      <a:endParaRPr lang="en-US" dirty="0"/>
                    </a:p>
                  </a:txBody>
                  <a:tcPr anchor="ctr"/>
                </a:tc>
                <a:tc>
                  <a:txBody>
                    <a:bodyPr/>
                    <a:lstStyle/>
                    <a:p>
                      <a:r>
                        <a:rPr lang="en-US" dirty="0"/>
                        <a:t>Name</a:t>
                      </a:r>
                    </a:p>
                  </a:txBody>
                  <a:tcPr anchor="ctr"/>
                </a:tc>
                <a:tc>
                  <a:txBody>
                    <a:bodyPr/>
                    <a:lstStyle/>
                    <a:p>
                      <a:r>
                        <a:rPr lang="en-US" dirty="0"/>
                        <a:t>Address</a:t>
                      </a:r>
                    </a:p>
                  </a:txBody>
                  <a:tcPr anchor="ctr"/>
                </a:tc>
                <a:tc>
                  <a:txBody>
                    <a:bodyPr/>
                    <a:lstStyle/>
                    <a:p>
                      <a:r>
                        <a:rPr lang="en-US" dirty="0" err="1"/>
                        <a:t>Contact_No</a:t>
                      </a:r>
                      <a:endParaRPr lang="en-US" dirty="0"/>
                    </a:p>
                  </a:txBody>
                  <a:tcPr anchor="ctr"/>
                </a:tc>
                <a:tc>
                  <a:txBody>
                    <a:bodyPr/>
                    <a:lstStyle/>
                    <a:p>
                      <a:r>
                        <a:rPr lang="en-US" dirty="0" err="1"/>
                        <a:t>InstrumentID</a:t>
                      </a:r>
                      <a:endParaRPr lang="en-US" dirty="0"/>
                    </a:p>
                  </a:txBody>
                  <a:tcPr anchor="ctr"/>
                </a:tc>
                <a:extLst>
                  <a:ext uri="{0D108BD9-81ED-4DB2-BD59-A6C34878D82A}">
                    <a16:rowId xmlns:a16="http://schemas.microsoft.com/office/drawing/2014/main" val="784151338"/>
                  </a:ext>
                </a:extLst>
              </a:tr>
              <a:tr h="806986">
                <a:tc>
                  <a:txBody>
                    <a:bodyPr/>
                    <a:lstStyle/>
                    <a:p>
                      <a:r>
                        <a:rPr lang="en-US" dirty="0"/>
                        <a:t>0001</a:t>
                      </a:r>
                    </a:p>
                  </a:txBody>
                  <a:tcPr anchor="ctr"/>
                </a:tc>
                <a:tc>
                  <a:txBody>
                    <a:bodyPr/>
                    <a:lstStyle/>
                    <a:p>
                      <a:r>
                        <a:rPr lang="en-US" dirty="0"/>
                        <a:t>Mark</a:t>
                      </a:r>
                    </a:p>
                  </a:txBody>
                  <a:tcPr anchor="ctr"/>
                </a:tc>
                <a:tc>
                  <a:txBody>
                    <a:bodyPr/>
                    <a:lstStyle/>
                    <a:p>
                      <a:r>
                        <a:rPr lang="en-US" dirty="0"/>
                        <a:t>Colombo</a:t>
                      </a:r>
                    </a:p>
                  </a:txBody>
                  <a:tcPr anchor="ctr"/>
                </a:tc>
                <a:tc>
                  <a:txBody>
                    <a:bodyPr/>
                    <a:lstStyle/>
                    <a:p>
                      <a:r>
                        <a:rPr lang="en-US" dirty="0"/>
                        <a:t>777414741</a:t>
                      </a:r>
                    </a:p>
                  </a:txBody>
                  <a:tcPr anchor="ctr"/>
                </a:tc>
                <a:tc>
                  <a:txBody>
                    <a:bodyPr/>
                    <a:lstStyle/>
                    <a:p>
                      <a:r>
                        <a:rPr lang="en-US" dirty="0"/>
                        <a:t>0001</a:t>
                      </a:r>
                    </a:p>
                  </a:txBody>
                  <a:tcPr anchor="ctr"/>
                </a:tc>
                <a:extLst>
                  <a:ext uri="{0D108BD9-81ED-4DB2-BD59-A6C34878D82A}">
                    <a16:rowId xmlns:a16="http://schemas.microsoft.com/office/drawing/2014/main" val="3225193417"/>
                  </a:ext>
                </a:extLst>
              </a:tr>
              <a:tr h="806986">
                <a:tc>
                  <a:txBody>
                    <a:bodyPr/>
                    <a:lstStyle/>
                    <a:p>
                      <a:r>
                        <a:rPr lang="en-US" dirty="0"/>
                        <a:t>0002</a:t>
                      </a:r>
                    </a:p>
                  </a:txBody>
                  <a:tcPr anchor="ctr"/>
                </a:tc>
                <a:tc>
                  <a:txBody>
                    <a:bodyPr/>
                    <a:lstStyle/>
                    <a:p>
                      <a:r>
                        <a:rPr lang="en-US" dirty="0" err="1"/>
                        <a:t>Villiyam</a:t>
                      </a:r>
                      <a:endParaRPr lang="en-US" dirty="0"/>
                    </a:p>
                  </a:txBody>
                  <a:tcPr anchor="ctr"/>
                </a:tc>
                <a:tc>
                  <a:txBody>
                    <a:bodyPr/>
                    <a:lstStyle/>
                    <a:p>
                      <a:r>
                        <a:rPr lang="en-US" dirty="0" err="1"/>
                        <a:t>Ampara</a:t>
                      </a:r>
                      <a:endParaRPr lang="en-US" dirty="0"/>
                    </a:p>
                  </a:txBody>
                  <a:tcPr anchor="ctr"/>
                </a:tc>
                <a:tc>
                  <a:txBody>
                    <a:bodyPr/>
                    <a:lstStyle/>
                    <a:p>
                      <a:r>
                        <a:rPr lang="en-US" dirty="0"/>
                        <a:t>778965236</a:t>
                      </a:r>
                    </a:p>
                  </a:txBody>
                  <a:tcPr anchor="ctr"/>
                </a:tc>
                <a:tc>
                  <a:txBody>
                    <a:bodyPr/>
                    <a:lstStyle/>
                    <a:p>
                      <a:r>
                        <a:rPr lang="en-US" dirty="0"/>
                        <a:t>0002</a:t>
                      </a:r>
                    </a:p>
                  </a:txBody>
                  <a:tcPr anchor="ctr"/>
                </a:tc>
                <a:extLst>
                  <a:ext uri="{0D108BD9-81ED-4DB2-BD59-A6C34878D82A}">
                    <a16:rowId xmlns:a16="http://schemas.microsoft.com/office/drawing/2014/main" val="2928366237"/>
                  </a:ext>
                </a:extLst>
              </a:tr>
              <a:tr h="806986">
                <a:tc>
                  <a:txBody>
                    <a:bodyPr/>
                    <a:lstStyle/>
                    <a:p>
                      <a:r>
                        <a:rPr lang="en-US" dirty="0"/>
                        <a:t>0003</a:t>
                      </a:r>
                    </a:p>
                  </a:txBody>
                  <a:tcPr anchor="ctr"/>
                </a:tc>
                <a:tc>
                  <a:txBody>
                    <a:bodyPr/>
                    <a:lstStyle/>
                    <a:p>
                      <a:r>
                        <a:rPr lang="en-US" dirty="0"/>
                        <a:t>Josh</a:t>
                      </a:r>
                    </a:p>
                  </a:txBody>
                  <a:tcPr anchor="ctr"/>
                </a:tc>
                <a:tc>
                  <a:txBody>
                    <a:bodyPr/>
                    <a:lstStyle/>
                    <a:p>
                      <a:r>
                        <a:rPr lang="en-US" dirty="0"/>
                        <a:t>Galle</a:t>
                      </a:r>
                    </a:p>
                  </a:txBody>
                  <a:tcPr anchor="ctr"/>
                </a:tc>
                <a:tc>
                  <a:txBody>
                    <a:bodyPr/>
                    <a:lstStyle/>
                    <a:p>
                      <a:r>
                        <a:rPr lang="en-US" dirty="0"/>
                        <a:t>771245874</a:t>
                      </a:r>
                    </a:p>
                  </a:txBody>
                  <a:tcPr anchor="ctr"/>
                </a:tc>
                <a:tc>
                  <a:txBody>
                    <a:bodyPr/>
                    <a:lstStyle/>
                    <a:p>
                      <a:r>
                        <a:rPr lang="en-US" dirty="0"/>
                        <a:t>0003</a:t>
                      </a:r>
                    </a:p>
                  </a:txBody>
                  <a:tcPr anchor="ctr"/>
                </a:tc>
                <a:extLst>
                  <a:ext uri="{0D108BD9-81ED-4DB2-BD59-A6C34878D82A}">
                    <a16:rowId xmlns:a16="http://schemas.microsoft.com/office/drawing/2014/main" val="2496061184"/>
                  </a:ext>
                </a:extLst>
              </a:tr>
              <a:tr h="806986">
                <a:tc>
                  <a:txBody>
                    <a:bodyPr/>
                    <a:lstStyle/>
                    <a:p>
                      <a:r>
                        <a:rPr lang="en-US" dirty="0"/>
                        <a:t>0004</a:t>
                      </a:r>
                    </a:p>
                  </a:txBody>
                  <a:tcPr anchor="ctr"/>
                </a:tc>
                <a:tc>
                  <a:txBody>
                    <a:bodyPr/>
                    <a:lstStyle/>
                    <a:p>
                      <a:r>
                        <a:rPr lang="en-US" dirty="0"/>
                        <a:t>Albert</a:t>
                      </a:r>
                    </a:p>
                  </a:txBody>
                  <a:tcPr anchor="ctr"/>
                </a:tc>
                <a:tc>
                  <a:txBody>
                    <a:bodyPr/>
                    <a:lstStyle/>
                    <a:p>
                      <a:r>
                        <a:rPr lang="en-US" dirty="0" err="1"/>
                        <a:t>Jafna</a:t>
                      </a:r>
                      <a:endParaRPr lang="en-US" dirty="0"/>
                    </a:p>
                  </a:txBody>
                  <a:tcPr anchor="ctr"/>
                </a:tc>
                <a:tc>
                  <a:txBody>
                    <a:bodyPr/>
                    <a:lstStyle/>
                    <a:p>
                      <a:r>
                        <a:rPr lang="en-US" dirty="0"/>
                        <a:t>779636963</a:t>
                      </a:r>
                    </a:p>
                  </a:txBody>
                  <a:tcPr anchor="ctr"/>
                </a:tc>
                <a:tc>
                  <a:txBody>
                    <a:bodyPr/>
                    <a:lstStyle/>
                    <a:p>
                      <a:r>
                        <a:rPr lang="en-US" dirty="0"/>
                        <a:t>0005</a:t>
                      </a:r>
                    </a:p>
                  </a:txBody>
                  <a:tcPr anchor="ctr"/>
                </a:tc>
                <a:extLst>
                  <a:ext uri="{0D108BD9-81ED-4DB2-BD59-A6C34878D82A}">
                    <a16:rowId xmlns:a16="http://schemas.microsoft.com/office/drawing/2014/main" val="3236273901"/>
                  </a:ext>
                </a:extLst>
              </a:tr>
              <a:tr h="806986">
                <a:tc>
                  <a:txBody>
                    <a:bodyPr/>
                    <a:lstStyle/>
                    <a:p>
                      <a:r>
                        <a:rPr lang="en-US" dirty="0"/>
                        <a:t>0005</a:t>
                      </a:r>
                    </a:p>
                  </a:txBody>
                  <a:tcPr anchor="ctr"/>
                </a:tc>
                <a:tc>
                  <a:txBody>
                    <a:bodyPr/>
                    <a:lstStyle/>
                    <a:p>
                      <a:r>
                        <a:rPr lang="en-US" dirty="0" err="1"/>
                        <a:t>Babej</a:t>
                      </a:r>
                      <a:endParaRPr lang="en-US" dirty="0"/>
                    </a:p>
                  </a:txBody>
                  <a:tcPr anchor="ctr"/>
                </a:tc>
                <a:tc>
                  <a:txBody>
                    <a:bodyPr/>
                    <a:lstStyle/>
                    <a:p>
                      <a:r>
                        <a:rPr lang="en-US" dirty="0"/>
                        <a:t>Vavuniya</a:t>
                      </a:r>
                    </a:p>
                  </a:txBody>
                  <a:tcPr anchor="ctr"/>
                </a:tc>
                <a:tc>
                  <a:txBody>
                    <a:bodyPr/>
                    <a:lstStyle/>
                    <a:p>
                      <a:r>
                        <a:rPr lang="en-US" dirty="0"/>
                        <a:t>778525852</a:t>
                      </a:r>
                    </a:p>
                  </a:txBody>
                  <a:tcPr anchor="ctr"/>
                </a:tc>
                <a:tc>
                  <a:txBody>
                    <a:bodyPr/>
                    <a:lstStyle/>
                    <a:p>
                      <a:r>
                        <a:rPr lang="en-US" dirty="0"/>
                        <a:t>0004</a:t>
                      </a:r>
                    </a:p>
                  </a:txBody>
                  <a:tcPr anchor="ctr"/>
                </a:tc>
                <a:extLst>
                  <a:ext uri="{0D108BD9-81ED-4DB2-BD59-A6C34878D82A}">
                    <a16:rowId xmlns:a16="http://schemas.microsoft.com/office/drawing/2014/main" val="3133734817"/>
                  </a:ext>
                </a:extLst>
              </a:tr>
            </a:tbl>
          </a:graphicData>
        </a:graphic>
      </p:graphicFrame>
    </p:spTree>
    <p:extLst>
      <p:ext uri="{BB962C8B-B14F-4D97-AF65-F5344CB8AC3E}">
        <p14:creationId xmlns:p14="http://schemas.microsoft.com/office/powerpoint/2010/main" val="172525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BAC46D-9CA1-4D92-A46B-FC87C63B34B5}"/>
              </a:ext>
            </a:extLst>
          </p:cNvPr>
          <p:cNvSpPr>
            <a:spLocks noGrp="1"/>
          </p:cNvSpPr>
          <p:nvPr>
            <p:ph type="title"/>
          </p:nvPr>
        </p:nvSpPr>
        <p:spPr/>
        <p:txBody>
          <a:bodyPr/>
          <a:lstStyle/>
          <a:p>
            <a:r>
              <a:rPr lang="en-US" dirty="0"/>
              <a:t>ER DIAGRAM</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2"/>
          </p:nvPr>
        </p:nvSpPr>
        <p:spPr/>
        <p:txBody>
          <a:bodyPr/>
          <a:lstStyle/>
          <a:p>
            <a:fld id="{19B51A1E-902D-48AF-9020-955120F399B6}" type="slidenum">
              <a:rPr lang="en-ZA" smtClean="0"/>
              <a:pPr/>
              <a:t>13</a:t>
            </a:fld>
            <a:endParaRPr lang="en-ZA" dirty="0"/>
          </a:p>
        </p:txBody>
      </p:sp>
      <p:pic>
        <p:nvPicPr>
          <p:cNvPr id="8" name="Picture 7">
            <a:extLst>
              <a:ext uri="{FF2B5EF4-FFF2-40B4-BE49-F238E27FC236}">
                <a16:creationId xmlns:a16="http://schemas.microsoft.com/office/drawing/2014/main" id="{34DE2A1A-966C-4C68-8D3E-FB1FF88B1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752" y="1603373"/>
            <a:ext cx="10247376" cy="4943152"/>
          </a:xfrm>
          <a:prstGeom prst="rect">
            <a:avLst/>
          </a:prstGeom>
        </p:spPr>
      </p:pic>
    </p:spTree>
    <p:extLst>
      <p:ext uri="{BB962C8B-B14F-4D97-AF65-F5344CB8AC3E}">
        <p14:creationId xmlns:p14="http://schemas.microsoft.com/office/powerpoint/2010/main" val="66521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normAutofit/>
          </a:bodyPr>
          <a:lstStyle/>
          <a:p>
            <a:r>
              <a:rPr lang="en-ZA" dirty="0"/>
              <a:t>Why evidence to prove effectiveness? </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idx="1"/>
          </p:nvPr>
        </p:nvSpPr>
        <p:spPr/>
        <p:txBody>
          <a:bodyPr/>
          <a:lstStyle/>
          <a:p>
            <a:pPr marL="0" indent="0" algn="just">
              <a:buNone/>
            </a:pPr>
            <a:r>
              <a:rPr lang="en-ZA" sz="2800" dirty="0"/>
              <a:t>This allows users of both technical and non-technical fields to grasp how powerful this solution is.</a:t>
            </a:r>
          </a:p>
          <a:p>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12"/>
          </p:nvPr>
        </p:nvSpPr>
        <p:spPr/>
        <p:txBody>
          <a:bodyPr/>
          <a:lstStyle/>
          <a:p>
            <a:fld id="{19B51A1E-902D-48AF-9020-955120F399B6}" type="slidenum">
              <a:rPr lang="en-ZA" smtClean="0"/>
              <a:pPr/>
              <a:t>14</a:t>
            </a:fld>
            <a:endParaRPr lang="en-ZA"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4294967295"/>
          </p:nvPr>
        </p:nvSpPr>
        <p:spPr>
          <a:xfrm>
            <a:off x="1020209" y="3317196"/>
            <a:ext cx="10101943" cy="1871662"/>
          </a:xfrm>
        </p:spPr>
        <p:txBody>
          <a:bodyPr/>
          <a:lstStyle/>
          <a:p>
            <a:pPr algn="just"/>
            <a:r>
              <a:rPr lang="en-ZA" sz="2400" dirty="0"/>
              <a:t>As the database solution is not simplistic, the most rational way to demonstrate how effectively the user and system requirements have been captured is to first explain the user and system requirements and then provide evidence that the solution has fulfilled these requirements through implementation.</a:t>
            </a:r>
          </a:p>
        </p:txBody>
      </p:sp>
    </p:spTree>
    <p:extLst>
      <p:ext uri="{BB962C8B-B14F-4D97-AF65-F5344CB8AC3E}">
        <p14:creationId xmlns:p14="http://schemas.microsoft.com/office/powerpoint/2010/main" val="209504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02772" y="330670"/>
            <a:ext cx="11208458" cy="786930"/>
          </a:xfrm>
        </p:spPr>
        <p:txBody>
          <a:bodyPr>
            <a:normAutofit fontScale="90000"/>
          </a:bodyPr>
          <a:lstStyle/>
          <a:p>
            <a:r>
              <a:rPr lang="en-ZA" dirty="0"/>
              <a:t>Encrypt Data while performing CRUD.</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512740" y="1727200"/>
            <a:ext cx="11208458" cy="2090057"/>
          </a:xfrm>
        </p:spPr>
        <p:txBody>
          <a:bodyPr/>
          <a:lstStyle/>
          <a:p>
            <a:pPr algn="just"/>
            <a:r>
              <a:rPr lang="en-ZA" sz="2400" dirty="0"/>
              <a:t>Doing so will minimize security issues and keep users that have accessed the database without the authority to do so from using the data elsewhere or cause any financial damage to Trinity.</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512740" y="3102423"/>
            <a:ext cx="11166520" cy="1872354"/>
          </a:xfrm>
        </p:spPr>
        <p:txBody>
          <a:bodyPr>
            <a:normAutofit/>
          </a:bodyPr>
          <a:lstStyle/>
          <a:p>
            <a:pPr marL="0" indent="0">
              <a:buNone/>
            </a:pPr>
            <a:r>
              <a:rPr lang="en-ZA" sz="2800" b="1" dirty="0"/>
              <a:t>Recommendation</a:t>
            </a:r>
            <a:r>
              <a:rPr lang="en-ZA" sz="2800" dirty="0"/>
              <a:t>: AES 256 encryption algorithm. It is easy to implement and difficult to break so security is ensured while having maximum performance </a:t>
            </a:r>
          </a:p>
          <a:p>
            <a:endParaRPr lang="en-ZA" dirty="0"/>
          </a:p>
        </p:txBody>
      </p:sp>
      <p:sp>
        <p:nvSpPr>
          <p:cNvPr id="66" name="Freeform 5" descr="Hollow accent block">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609703" y="4974897"/>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179934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1999" y="432000"/>
            <a:ext cx="11150401" cy="990400"/>
          </a:xfrm>
        </p:spPr>
        <p:txBody>
          <a:bodyPr>
            <a:normAutofit/>
          </a:bodyPr>
          <a:lstStyle/>
          <a:p>
            <a:r>
              <a:rPr lang="en-ZA" dirty="0"/>
              <a:t>Use Reporting services to visualize data</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999" y="2598827"/>
            <a:ext cx="10700458" cy="1811281"/>
          </a:xfrm>
        </p:spPr>
        <p:txBody>
          <a:bodyPr/>
          <a:lstStyle/>
          <a:p>
            <a:pPr algn="just"/>
            <a:r>
              <a:rPr lang="en-ZA" sz="2400" dirty="0"/>
              <a:t>This will allow admins to extract data, visualize them in reports and help management departments to make decisions about Trinity’s future.</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998" y="4198378"/>
            <a:ext cx="10700457" cy="1872354"/>
          </a:xfrm>
        </p:spPr>
        <p:txBody>
          <a:bodyPr>
            <a:normAutofit/>
          </a:bodyPr>
          <a:lstStyle/>
          <a:p>
            <a:pPr marL="0" indent="0" algn="just">
              <a:buNone/>
            </a:pPr>
            <a:r>
              <a:rPr lang="en-ZA" sz="2800" b="1" dirty="0"/>
              <a:t>Recommendation</a:t>
            </a:r>
            <a:r>
              <a:rPr lang="en-ZA" sz="2800" dirty="0"/>
              <a:t>: SAP Crystal Reports Reporting service, at a cheap cost dynamic and extremely informative reports can be created.</a:t>
            </a:r>
            <a:endParaRPr lang="en-ZA" dirty="0"/>
          </a:p>
        </p:txBody>
      </p:sp>
      <p:sp>
        <p:nvSpPr>
          <p:cNvPr id="66" name="Freeform 5" descr="Hollow accent block">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609703" y="4974897"/>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16</a:t>
            </a:fld>
            <a:endParaRPr lang="en-ZA" dirty="0"/>
          </a:p>
        </p:txBody>
      </p:sp>
    </p:spTree>
    <p:extLst>
      <p:ext uri="{BB962C8B-B14F-4D97-AF65-F5344CB8AC3E}">
        <p14:creationId xmlns:p14="http://schemas.microsoft.com/office/powerpoint/2010/main" val="358475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1999" y="432000"/>
            <a:ext cx="11295544" cy="1295200"/>
          </a:xfrm>
        </p:spPr>
        <p:txBody>
          <a:bodyPr>
            <a:normAutofit fontScale="90000"/>
          </a:bodyPr>
          <a:lstStyle/>
          <a:p>
            <a:r>
              <a:rPr lang="en-ZA" dirty="0"/>
              <a:t>Host the database separate from the application and use a REST API to query data</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999" y="2470175"/>
            <a:ext cx="10721276" cy="1613507"/>
          </a:xfrm>
        </p:spPr>
        <p:txBody>
          <a:bodyPr/>
          <a:lstStyle/>
          <a:p>
            <a:pPr algn="just"/>
            <a:r>
              <a:rPr lang="en-ZA" sz="2400" dirty="0"/>
              <a:t>This will not only boost security and ensure minimal system failure but also allow centralization of the database, so companies all over the world can interact with Trinity’s API to request data that could lead to expanding Trinity’s wings.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514445" y="4156255"/>
            <a:ext cx="10891993" cy="1872354"/>
          </a:xfrm>
        </p:spPr>
        <p:txBody>
          <a:bodyPr>
            <a:normAutofit/>
          </a:bodyPr>
          <a:lstStyle/>
          <a:p>
            <a:pPr marL="0" indent="0" algn="just">
              <a:buNone/>
            </a:pPr>
            <a:r>
              <a:rPr lang="en-ZA" sz="2800" b="1" dirty="0"/>
              <a:t>Recommendation</a:t>
            </a:r>
            <a:r>
              <a:rPr lang="en-ZA" sz="2800" dirty="0"/>
              <a:t>: Cloud services or specialized database server hosting. For a very low price, centralization, security and 24/7 support is established. Or else locally host a database server.</a:t>
            </a:r>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17</a:t>
            </a:fld>
            <a:endParaRPr lang="en-ZA" dirty="0"/>
          </a:p>
        </p:txBody>
      </p:sp>
    </p:spTree>
    <p:extLst>
      <p:ext uri="{BB962C8B-B14F-4D97-AF65-F5344CB8AC3E}">
        <p14:creationId xmlns:p14="http://schemas.microsoft.com/office/powerpoint/2010/main" val="1917291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1999" y="269597"/>
            <a:ext cx="10721275" cy="879779"/>
          </a:xfrm>
        </p:spPr>
        <p:txBody>
          <a:bodyPr>
            <a:normAutofit/>
          </a:bodyPr>
          <a:lstStyle/>
          <a:p>
            <a:r>
              <a:rPr lang="en-ZA" dirty="0"/>
              <a:t>Navigate from SQL to NoSQL</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999" y="1889604"/>
            <a:ext cx="11019772" cy="3540145"/>
          </a:xfrm>
        </p:spPr>
        <p:txBody>
          <a:bodyPr>
            <a:normAutofit/>
          </a:bodyPr>
          <a:lstStyle/>
          <a:p>
            <a:r>
              <a:rPr lang="en-ZA" sz="2400" dirty="0"/>
              <a:t>Trinity’s data schemas are yet too immature and very unstructured. A single student or teacher may have properties or data unique to him/her or classes may have properties that might have specialized attributes to it.</a:t>
            </a:r>
          </a:p>
          <a:p>
            <a:pPr algn="just"/>
            <a:r>
              <a:rPr lang="en-ZA" sz="2400" dirty="0"/>
              <a:t>In cases of immature data schemas and when a company is moving from traditional storage to databases, NoSQL database solutions are ideal.</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77159" y="4372428"/>
            <a:ext cx="11237681" cy="1872354"/>
          </a:xfrm>
        </p:spPr>
        <p:txBody>
          <a:bodyPr>
            <a:normAutofit/>
          </a:bodyPr>
          <a:lstStyle/>
          <a:p>
            <a:pPr marL="0" indent="0" algn="just">
              <a:buNone/>
            </a:pPr>
            <a:r>
              <a:rPr lang="en-ZA" sz="2800" b="1" dirty="0"/>
              <a:t>Recommendation</a:t>
            </a:r>
            <a:r>
              <a:rPr lang="en-ZA" sz="2800" dirty="0"/>
              <a:t>: MongoDB, a robust, server-based and highly performant NoSQL DBMS that is popular world-wide and is used to solve the above mentioned problems.</a:t>
            </a:r>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18</a:t>
            </a:fld>
            <a:endParaRPr lang="en-ZA" dirty="0"/>
          </a:p>
        </p:txBody>
      </p:sp>
    </p:spTree>
    <p:extLst>
      <p:ext uri="{BB962C8B-B14F-4D97-AF65-F5344CB8AC3E}">
        <p14:creationId xmlns:p14="http://schemas.microsoft.com/office/powerpoint/2010/main" val="226912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4CFA9C-BEE4-413A-8ED5-686FACD66B34}"/>
              </a:ext>
            </a:extLst>
          </p:cNvPr>
          <p:cNvSpPr>
            <a:spLocks noGrp="1"/>
          </p:cNvSpPr>
          <p:nvPr>
            <p:ph type="title"/>
          </p:nvPr>
        </p:nvSpPr>
        <p:spPr/>
        <p:txBody>
          <a:bodyPr/>
          <a:lstStyle/>
          <a:p>
            <a:r>
              <a:rPr lang="en-US" dirty="0"/>
              <a:t>Reference</a:t>
            </a:r>
          </a:p>
        </p:txBody>
      </p:sp>
      <p:sp>
        <p:nvSpPr>
          <p:cNvPr id="8" name="Content Placeholder 7">
            <a:extLst>
              <a:ext uri="{FF2B5EF4-FFF2-40B4-BE49-F238E27FC236}">
                <a16:creationId xmlns:a16="http://schemas.microsoft.com/office/drawing/2014/main" id="{66F46433-AB45-484E-BFEC-D0658AE31B42}"/>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Guru99, 2021. </a:t>
            </a:r>
            <a:r>
              <a:rPr lang="en-US" sz="1800" b="0" i="1" u="none" strike="noStrike" baseline="0" dirty="0">
                <a:solidFill>
                  <a:srgbClr val="000000"/>
                </a:solidFill>
                <a:latin typeface="Times New Roman" panose="02020603050405020304" pitchFamily="18" charset="0"/>
              </a:rPr>
              <a:t>What is Normalization? 1NF, 2NF, 3NF, BCNF Database Example. </a:t>
            </a:r>
            <a:r>
              <a:rPr lang="en-US" sz="1800" b="0" i="0" u="none" strike="noStrike" baseline="0" dirty="0">
                <a:solidFill>
                  <a:srgbClr val="000000"/>
                </a:solidFill>
                <a:latin typeface="Times New Roman" panose="02020603050405020304" pitchFamily="18" charset="0"/>
              </a:rPr>
              <a:t>[Online] Available at: https://www.guru99.com/database-normalization.html [Accessed 04 04 2021]. </a:t>
            </a:r>
          </a:p>
          <a:p>
            <a:r>
              <a:rPr lang="en-US" sz="1800" b="0" i="0" u="none" strike="noStrike" baseline="0" dirty="0">
                <a:solidFill>
                  <a:srgbClr val="000000"/>
                </a:solidFill>
                <a:latin typeface="Times New Roman" panose="02020603050405020304" pitchFamily="18" charset="0"/>
              </a:rPr>
              <a:t>Microsoft, 2021. </a:t>
            </a:r>
            <a:r>
              <a:rPr lang="en-US" sz="1800" b="0" i="1" u="none" strike="noStrike" baseline="0" dirty="0">
                <a:solidFill>
                  <a:srgbClr val="000000"/>
                </a:solidFill>
                <a:latin typeface="Times New Roman" panose="02020603050405020304" pitchFamily="18" charset="0"/>
              </a:rPr>
              <a:t>Download SQL Server Management Studio (SSMS). </a:t>
            </a:r>
            <a:r>
              <a:rPr lang="en-US" sz="1800" b="0" i="0" u="none" strike="noStrike" baseline="0" dirty="0">
                <a:solidFill>
                  <a:srgbClr val="000000"/>
                </a:solidFill>
                <a:latin typeface="Times New Roman" panose="02020603050405020304" pitchFamily="18" charset="0"/>
              </a:rPr>
              <a:t>[Online] Available at: https://docs.microsoft.com/en-us/sql/ssms/download-sql-server-management-studio-ssms?view=sql-server-ver15 [Accessed 04 04 2021]. </a:t>
            </a:r>
          </a:p>
          <a:p>
            <a:r>
              <a:rPr lang="en-US" sz="1800" b="0" i="0" u="none" strike="noStrike" baseline="0" dirty="0">
                <a:solidFill>
                  <a:srgbClr val="000000"/>
                </a:solidFill>
                <a:latin typeface="Times New Roman" panose="02020603050405020304" pitchFamily="18" charset="0"/>
              </a:rPr>
              <a:t>Springs, S., 2021. </a:t>
            </a:r>
            <a:r>
              <a:rPr lang="en-US" sz="1800" b="0" i="1" u="none" strike="noStrike" baseline="0" dirty="0" err="1">
                <a:solidFill>
                  <a:srgbClr val="000000"/>
                </a:solidFill>
                <a:latin typeface="Times New Roman" panose="02020603050405020304" pitchFamily="18" charset="0"/>
              </a:rPr>
              <a:t>subjectguides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[Online] Available at: https://subjectguides.esc.edu/researchskillstutorial/primary#:~:text=Data%20from%20an%20experiment%20is,one%20step%20removed%20from%20that.&amp;text=Tertiary%20sources%20summarize%20or%20synthesize,reference%20books%20are%20tertiary%20sources. [Accessed 04 04 2021]. </a:t>
            </a:r>
          </a:p>
          <a:p>
            <a:r>
              <a:rPr lang="en-US" sz="1800" b="0" i="0" u="none" strike="noStrike" baseline="0" dirty="0" err="1">
                <a:solidFill>
                  <a:srgbClr val="000000"/>
                </a:solidFill>
                <a:latin typeface="Times New Roman" panose="02020603050405020304" pitchFamily="18" charset="0"/>
              </a:rPr>
              <a:t>tutorialspoint</a:t>
            </a:r>
            <a:r>
              <a:rPr lang="en-US" sz="1800" b="0" i="0" u="none" strike="noStrike" baseline="0" dirty="0">
                <a:solidFill>
                  <a:srgbClr val="000000"/>
                </a:solidFill>
                <a:latin typeface="Times New Roman" panose="02020603050405020304" pitchFamily="18" charset="0"/>
              </a:rPr>
              <a:t>, 2021. </a:t>
            </a:r>
            <a:r>
              <a:rPr lang="en-US" sz="1800" b="0" i="1" u="none" strike="noStrike" baseline="0" dirty="0">
                <a:solidFill>
                  <a:srgbClr val="000000"/>
                </a:solidFill>
                <a:latin typeface="Times New Roman" panose="02020603050405020304" pitchFamily="18" charset="0"/>
              </a:rPr>
              <a:t>TUTORILASPOINT_SIMPLYEASYLEARNING. </a:t>
            </a:r>
            <a:r>
              <a:rPr lang="en-US" sz="1800" b="0" i="0" u="none" strike="noStrike" baseline="0" dirty="0">
                <a:solidFill>
                  <a:srgbClr val="000000"/>
                </a:solidFill>
                <a:latin typeface="Times New Roman" panose="02020603050405020304" pitchFamily="18" charset="0"/>
              </a:rPr>
              <a:t>[Online] Available at: https://www.tutorialspoint.com/uml/uml_use_case_diagram.htm [Accessed 04 04 2021]. </a:t>
            </a:r>
            <a:endParaRPr lang="en-US" dirty="0"/>
          </a:p>
        </p:txBody>
      </p:sp>
      <p:sp>
        <p:nvSpPr>
          <p:cNvPr id="6" name="Slide Number Placeholder 5">
            <a:extLst>
              <a:ext uri="{FF2B5EF4-FFF2-40B4-BE49-F238E27FC236}">
                <a16:creationId xmlns:a16="http://schemas.microsoft.com/office/drawing/2014/main" id="{580243DC-C7AB-4148-B19C-00F3BD9302A5}"/>
              </a:ext>
            </a:extLst>
          </p:cNvPr>
          <p:cNvSpPr>
            <a:spLocks noGrp="1"/>
          </p:cNvSpPr>
          <p:nvPr>
            <p:ph type="sldNum" sz="quarter" idx="12"/>
          </p:nvPr>
        </p:nvSpPr>
        <p:spPr/>
        <p:txBody>
          <a:bodyPr/>
          <a:lstStyle/>
          <a:p>
            <a:fld id="{19B51A1E-902D-48AF-9020-955120F399B6}" type="slidenum">
              <a:rPr lang="en-ZA" smtClean="0"/>
              <a:pPr/>
              <a:t>19</a:t>
            </a:fld>
            <a:endParaRPr lang="en-ZA" dirty="0"/>
          </a:p>
        </p:txBody>
      </p:sp>
    </p:spTree>
    <p:extLst>
      <p:ext uri="{BB962C8B-B14F-4D97-AF65-F5344CB8AC3E}">
        <p14:creationId xmlns:p14="http://schemas.microsoft.com/office/powerpoint/2010/main" val="307756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7BB-ECAC-4160-8DF9-0C5CE66112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656954-D0C5-43E1-A39E-5C54A01CCCF2}"/>
              </a:ext>
            </a:extLst>
          </p:cNvPr>
          <p:cNvSpPr>
            <a:spLocks noGrp="1"/>
          </p:cNvSpPr>
          <p:nvPr>
            <p:ph idx="1"/>
          </p:nvPr>
        </p:nvSpPr>
        <p:spPr/>
        <p:txBody>
          <a:bodyPr>
            <a:normAutofit fontScale="85000" lnSpcReduction="20000"/>
          </a:bodyPr>
          <a:lstStyle/>
          <a:p>
            <a:r>
              <a:rPr lang="en-ZA" dirty="0"/>
              <a:t>User requirements</a:t>
            </a:r>
          </a:p>
          <a:p>
            <a:r>
              <a:rPr lang="en-ZA" dirty="0"/>
              <a:t>System requirements</a:t>
            </a:r>
          </a:p>
          <a:p>
            <a:r>
              <a:rPr lang="en-ZA" dirty="0"/>
              <a:t>Primary system requirements</a:t>
            </a:r>
          </a:p>
          <a:p>
            <a:r>
              <a:rPr lang="en-ZA" dirty="0"/>
              <a:t>Secondary system requirements</a:t>
            </a:r>
          </a:p>
          <a:p>
            <a:r>
              <a:rPr lang="en-ZA" dirty="0"/>
              <a:t>Tertiary system requirements</a:t>
            </a:r>
          </a:p>
          <a:p>
            <a:r>
              <a:rPr lang="en-ZA" dirty="0"/>
              <a:t>Tables</a:t>
            </a:r>
          </a:p>
          <a:p>
            <a:r>
              <a:rPr lang="en-ZA" dirty="0"/>
              <a:t>Why evidence to prove effectiveness? </a:t>
            </a:r>
          </a:p>
          <a:p>
            <a:r>
              <a:rPr lang="en-ZA" dirty="0"/>
              <a:t>Encrypt Data while performing CRUD.</a:t>
            </a:r>
          </a:p>
          <a:p>
            <a:r>
              <a:rPr lang="en-ZA" dirty="0"/>
              <a:t>Use Reporting services to visualize data</a:t>
            </a:r>
          </a:p>
          <a:p>
            <a:r>
              <a:rPr lang="en-ZA" dirty="0"/>
              <a:t>Host the database separate from the application and use a REST API to query data</a:t>
            </a:r>
          </a:p>
          <a:p>
            <a:r>
              <a:rPr lang="en-ZA" dirty="0"/>
              <a:t>Navigate from SQL to NoSQL</a:t>
            </a:r>
          </a:p>
          <a:p>
            <a:r>
              <a:rPr lang="en-ZA" dirty="0"/>
              <a:t>Reference </a:t>
            </a:r>
          </a:p>
          <a:p>
            <a:endParaRPr lang="en-ZA" dirty="0"/>
          </a:p>
          <a:p>
            <a:endParaRPr lang="en-ZA" dirty="0"/>
          </a:p>
          <a:p>
            <a:endParaRPr lang="en-ZA" dirty="0"/>
          </a:p>
          <a:p>
            <a:endParaRPr lang="en-ZA" dirty="0"/>
          </a:p>
        </p:txBody>
      </p:sp>
      <p:sp>
        <p:nvSpPr>
          <p:cNvPr id="4" name="Slide Number Placeholder 3">
            <a:extLst>
              <a:ext uri="{FF2B5EF4-FFF2-40B4-BE49-F238E27FC236}">
                <a16:creationId xmlns:a16="http://schemas.microsoft.com/office/drawing/2014/main" id="{9EA221E5-092F-4092-AAEA-2DB1ECF4B5F7}"/>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885795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4" name="Slide Number Placeholder 3">
            <a:extLst>
              <a:ext uri="{FF2B5EF4-FFF2-40B4-BE49-F238E27FC236}">
                <a16:creationId xmlns:a16="http://schemas.microsoft.com/office/drawing/2014/main" id="{2B3A6EE9-6EA7-4AD4-AD56-A04C55819BAF}"/>
              </a:ext>
            </a:extLst>
          </p:cNvPr>
          <p:cNvSpPr>
            <a:spLocks noGrp="1"/>
          </p:cNvSpPr>
          <p:nvPr>
            <p:ph type="sldNum" sz="quarter" idx="12"/>
          </p:nvPr>
        </p:nvSpPr>
        <p:spPr/>
        <p:txBody>
          <a:bodyPr/>
          <a:lstStyle/>
          <a:p>
            <a:fld id="{B2BC2DC5-54CB-401E-AC09-F7FD70C3A784}" type="slidenum">
              <a:rPr lang="en-US" smtClean="0"/>
              <a:t>20</a:t>
            </a:fld>
            <a:endParaRPr lang="en-US"/>
          </a:p>
        </p:txBody>
      </p:sp>
    </p:spTree>
    <p:extLst>
      <p:ext uri="{BB962C8B-B14F-4D97-AF65-F5344CB8AC3E}">
        <p14:creationId xmlns:p14="http://schemas.microsoft.com/office/powerpoint/2010/main" val="127340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1999" y="188686"/>
            <a:ext cx="11106857" cy="675314"/>
          </a:xfrm>
        </p:spPr>
        <p:txBody>
          <a:bodyPr>
            <a:normAutofit fontScale="90000"/>
          </a:bodyPr>
          <a:lstStyle/>
          <a:p>
            <a:pPr algn="ctr"/>
            <a:r>
              <a:rPr lang="en-ZA" dirty="0"/>
              <a:t>User requirements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1999" y="1768392"/>
            <a:ext cx="11106856" cy="3600000"/>
          </a:xfrm>
        </p:spPr>
        <p:txBody>
          <a:bodyPr/>
          <a:lstStyle/>
          <a:p>
            <a:pPr marL="0" indent="0">
              <a:buNone/>
            </a:pPr>
            <a:r>
              <a:rPr lang="en-ZA" sz="2800" dirty="0"/>
              <a:t>The following criteria is applicable to all users:</a:t>
            </a:r>
          </a:p>
          <a:p>
            <a:pPr lvl="0"/>
            <a:r>
              <a:rPr lang="en-US" dirty="0"/>
              <a:t>Have a history of decent exposure to other well-known application software.</a:t>
            </a:r>
          </a:p>
          <a:p>
            <a:pPr lvl="0"/>
            <a:r>
              <a:rPr lang="en-US" dirty="0"/>
              <a:t>Must strictly remain within their scope of action. </a:t>
            </a:r>
          </a:p>
          <a:p>
            <a:pPr lvl="0"/>
            <a:r>
              <a:rPr lang="en-US" dirty="0"/>
              <a:t>Have a primary sense of reporting any and all strange behaviors to the school’s IT staff.</a:t>
            </a:r>
          </a:p>
          <a:p>
            <a:pPr lvl="0"/>
            <a:r>
              <a:rPr lang="en-US" dirty="0"/>
              <a:t>Must obey all school practices.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170741"/>
            <a:ext cx="11063314" cy="858753"/>
          </a:xfrm>
        </p:spPr>
        <p:txBody>
          <a:bodyPr>
            <a:normAutofit/>
          </a:bodyPr>
          <a:lstStyle/>
          <a:p>
            <a:pPr algn="ctr"/>
            <a:r>
              <a:rPr lang="en-ZA" dirty="0"/>
              <a:t>System requirements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564343" y="1306286"/>
            <a:ext cx="11063314" cy="4966498"/>
          </a:xfrm>
        </p:spPr>
        <p:txBody>
          <a:bodyPr>
            <a:normAutofit/>
          </a:bodyPr>
          <a:lstStyle/>
          <a:p>
            <a:pPr marL="0" indent="0">
              <a:buNone/>
            </a:pPr>
            <a:r>
              <a:rPr lang="en-US" sz="2400" b="1" i="0" u="sng" strike="noStrike" baseline="0" dirty="0">
                <a:solidFill>
                  <a:srgbClr val="000000"/>
                </a:solidFill>
                <a:latin typeface="Times New Roman" panose="02020603050405020304" pitchFamily="18" charset="0"/>
              </a:rPr>
              <a:t>Operating system requirements. </a:t>
            </a:r>
          </a:p>
          <a:p>
            <a:r>
              <a:rPr lang="en-US" sz="2400" b="0" i="0" u="none" strike="noStrike" baseline="0" dirty="0">
                <a:solidFill>
                  <a:srgbClr val="000000"/>
                </a:solidFill>
                <a:latin typeface="Times New Roman" panose="02020603050405020304" pitchFamily="18" charset="0"/>
              </a:rPr>
              <a:t>Windows 10 (64-bit) version 1607 (10.0.14393) or later </a:t>
            </a:r>
          </a:p>
          <a:p>
            <a:r>
              <a:rPr lang="en-US" sz="2400" b="0" i="0" u="none" strike="noStrike" baseline="0" dirty="0">
                <a:solidFill>
                  <a:srgbClr val="000000"/>
                </a:solidFill>
                <a:latin typeface="Times New Roman" panose="02020603050405020304" pitchFamily="18" charset="0"/>
              </a:rPr>
              <a:t>Windows 8.1 (64-bit) </a:t>
            </a:r>
          </a:p>
          <a:p>
            <a:r>
              <a:rPr lang="en-US" sz="2400" b="0" i="0" u="none" strike="noStrike" baseline="0" dirty="0">
                <a:solidFill>
                  <a:srgbClr val="000000"/>
                </a:solidFill>
                <a:latin typeface="Times New Roman" panose="02020603050405020304" pitchFamily="18" charset="0"/>
              </a:rPr>
              <a:t>Windows Server 2019 (64-bit) </a:t>
            </a:r>
          </a:p>
          <a:p>
            <a:endParaRPr lang="en-US" sz="2400" b="0" i="0" u="none" strike="noStrike" baseline="0" dirty="0">
              <a:solidFill>
                <a:srgbClr val="000000"/>
              </a:solidFill>
              <a:latin typeface="Times New Roman" panose="02020603050405020304" pitchFamily="18" charset="0"/>
            </a:endParaRPr>
          </a:p>
          <a:p>
            <a:pPr marL="0" indent="0">
              <a:buNone/>
            </a:pPr>
            <a:r>
              <a:rPr lang="en-US" sz="2400" b="1" i="0" u="sng" strike="noStrike" baseline="0" dirty="0">
                <a:solidFill>
                  <a:srgbClr val="000000"/>
                </a:solidFill>
                <a:latin typeface="Times New Roman" panose="02020603050405020304" pitchFamily="18" charset="0"/>
              </a:rPr>
              <a:t>Minimum System requirements. </a:t>
            </a:r>
          </a:p>
          <a:p>
            <a:r>
              <a:rPr lang="en-US" sz="2400" b="0" i="0" u="none" strike="noStrike" baseline="0" dirty="0">
                <a:solidFill>
                  <a:srgbClr val="000000"/>
                </a:solidFill>
                <a:latin typeface="Times New Roman" panose="02020603050405020304" pitchFamily="18" charset="0"/>
              </a:rPr>
              <a:t>1.8 GHz or faster x86 (Intel, AMD) processor. Dual-core or better recommended </a:t>
            </a:r>
          </a:p>
          <a:p>
            <a:r>
              <a:rPr lang="en-US" sz="2400" b="0" i="0" u="none" strike="noStrike" baseline="0" dirty="0">
                <a:solidFill>
                  <a:srgbClr val="000000"/>
                </a:solidFill>
                <a:latin typeface="Times New Roman" panose="02020603050405020304" pitchFamily="18" charset="0"/>
              </a:rPr>
              <a:t>2 GB of RAM; 4 GB of RAM recommended (2.5 GB minimum if running on a virtual machine) </a:t>
            </a:r>
          </a:p>
          <a:p>
            <a:r>
              <a:rPr lang="en-US" sz="2400" b="0" i="0" u="none" strike="noStrike" baseline="0" dirty="0">
                <a:solidFill>
                  <a:srgbClr val="000000"/>
                </a:solidFill>
                <a:latin typeface="Times New Roman" panose="02020603050405020304" pitchFamily="18" charset="0"/>
              </a:rPr>
              <a:t>Hard disk space: Minimum of 2 GB up to 10 GB of available space </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364070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1800" y="360000"/>
            <a:ext cx="10879327" cy="1588722"/>
          </a:xfrm>
        </p:spPr>
        <p:txBody>
          <a:bodyPr>
            <a:normAutofit/>
          </a:bodyPr>
          <a:lstStyle/>
          <a:p>
            <a:r>
              <a:rPr lang="en-ZA" dirty="0"/>
              <a:t>Primary system requirements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4000" y="2061029"/>
            <a:ext cx="10918426" cy="4375579"/>
          </a:xfrm>
        </p:spPr>
        <p:txBody>
          <a:bodyPr/>
          <a:lstStyle/>
          <a:p>
            <a:pPr marL="0" indent="0">
              <a:buNone/>
            </a:pPr>
            <a:r>
              <a:rPr lang="en-ZA" sz="2800" dirty="0"/>
              <a:t>Trinity expects and have been provided with a database that can keep records of:</a:t>
            </a:r>
          </a:p>
          <a:p>
            <a:pPr lvl="0"/>
            <a:r>
              <a:rPr lang="en-US" dirty="0"/>
              <a:t>Trinity expects and is provided with a database of records:</a:t>
            </a:r>
          </a:p>
          <a:p>
            <a:pPr lvl="0"/>
            <a:r>
              <a:rPr lang="en-US" dirty="0"/>
              <a:t>Classes.</a:t>
            </a:r>
          </a:p>
          <a:p>
            <a:pPr lvl="0"/>
            <a:r>
              <a:rPr lang="en-US" dirty="0"/>
              <a:t>Teachers who teach in a class.</a:t>
            </a:r>
          </a:p>
          <a:p>
            <a:pPr lvl="0"/>
            <a:r>
              <a:rPr lang="en-US" dirty="0"/>
              <a:t>Students participating in a class.</a:t>
            </a:r>
          </a:p>
          <a:p>
            <a:pPr lvl="0"/>
            <a:r>
              <a:rPr lang="en-US" dirty="0"/>
              <a:t>Instrument rented for a specific class.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332970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432000"/>
            <a:ext cx="10879128" cy="936000"/>
          </a:xfrm>
        </p:spPr>
        <p:txBody>
          <a:bodyPr>
            <a:normAutofit/>
          </a:bodyPr>
          <a:lstStyle/>
          <a:p>
            <a:r>
              <a:rPr lang="en-ZA" dirty="0"/>
              <a:t>Secondary system requirements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640114"/>
            <a:ext cx="10342680" cy="4515886"/>
          </a:xfrm>
        </p:spPr>
        <p:txBody>
          <a:bodyPr>
            <a:normAutofit/>
          </a:bodyPr>
          <a:lstStyle/>
          <a:p>
            <a:pPr marL="0" indent="0">
              <a:buNone/>
            </a:pPr>
            <a:r>
              <a:rPr lang="en-ZA" sz="2800" dirty="0"/>
              <a:t>Trinity expects and have been provided with a database that has the following tables:</a:t>
            </a:r>
          </a:p>
          <a:p>
            <a:pPr lvl="1" algn="just">
              <a:lnSpc>
                <a:spcPct val="150000"/>
              </a:lnSpc>
              <a:spcBef>
                <a:spcPts val="0"/>
              </a:spcBef>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Class records must contain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ClassID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Start_Date</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End_Date</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Fees,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StudentID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TeacherID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InstrumentID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attributes.</a:t>
            </a:r>
          </a:p>
          <a:p>
            <a:pPr lvl="1" algn="just">
              <a:lnSpc>
                <a:spcPct val="150000"/>
              </a:lnSpc>
              <a:spcBef>
                <a:spcPts val="0"/>
              </a:spcBef>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Instrument records must contain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instrumentID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Name, Quantity,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Rental_Price</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ClassID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SupplierID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attributes.</a:t>
            </a:r>
          </a:p>
          <a:p>
            <a:pPr lvl="1" algn="just">
              <a:lnSpc>
                <a:spcPct val="150000"/>
              </a:lnSpc>
              <a:spcBef>
                <a:spcPts val="0"/>
              </a:spcBef>
              <a:spcAft>
                <a:spcPts val="70"/>
              </a:spcAft>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Student records must contain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StudentID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Name, Type, DOB,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Register_Date</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Contact_Number</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ClassID</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attributes.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189870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432000"/>
            <a:ext cx="11295656" cy="1004914"/>
          </a:xfrm>
        </p:spPr>
        <p:txBody>
          <a:bodyPr>
            <a:normAutofit/>
          </a:bodyPr>
          <a:lstStyle/>
          <a:p>
            <a:r>
              <a:rPr lang="en-ZA" dirty="0"/>
              <a:t>Tertiary system requirements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4000" y="1881223"/>
            <a:ext cx="10687128" cy="4176677"/>
          </a:xfrm>
        </p:spPr>
        <p:txBody>
          <a:bodyPr>
            <a:normAutofit/>
          </a:bodyPr>
          <a:lstStyle/>
          <a:p>
            <a:pPr marL="0" indent="0">
              <a:buNone/>
            </a:pPr>
            <a:r>
              <a:rPr lang="en-US" sz="2800" dirty="0"/>
              <a:t>Trinity expects and is provided with the following implementations:</a:t>
            </a:r>
          </a:p>
          <a:p>
            <a:pPr lvl="1"/>
            <a:r>
              <a:rPr lang="en-US" sz="2400" dirty="0">
                <a:latin typeface="Times New Roman" panose="02020603050405020304" pitchFamily="18" charset="0"/>
                <a:cs typeface="Times New Roman" panose="02020603050405020304" pitchFamily="18" charset="0"/>
              </a:rPr>
              <a:t>Activate each type of musical instrument offered by only one company.</a:t>
            </a:r>
          </a:p>
          <a:p>
            <a:pPr lvl="1"/>
            <a:r>
              <a:rPr lang="en-US" sz="2400" dirty="0">
                <a:latin typeface="Times New Roman" panose="02020603050405020304" pitchFamily="18" charset="0"/>
                <a:cs typeface="Times New Roman" panose="02020603050405020304" pitchFamily="18" charset="0"/>
              </a:rPr>
              <a:t>Execute the rental formula as “</a:t>
            </a:r>
            <a:r>
              <a:rPr lang="en-US" sz="2400" dirty="0" err="1">
                <a:latin typeface="Times New Roman" panose="02020603050405020304" pitchFamily="18" charset="0"/>
                <a:cs typeface="Times New Roman" panose="02020603050405020304" pitchFamily="18" charset="0"/>
              </a:rPr>
              <a:t>NumberOfInstruments</a:t>
            </a:r>
            <a:r>
              <a:rPr lang="en-US" sz="2400" dirty="0">
                <a:latin typeface="Times New Roman" panose="02020603050405020304" pitchFamily="18" charset="0"/>
                <a:cs typeface="Times New Roman" panose="02020603050405020304" pitchFamily="18" charset="0"/>
              </a:rPr>
              <a:t> * Period”.</a:t>
            </a:r>
          </a:p>
          <a:p>
            <a:pPr lvl="1"/>
            <a:r>
              <a:rPr lang="en-US" sz="2400" dirty="0">
                <a:latin typeface="Times New Roman" panose="02020603050405020304" pitchFamily="18" charset="0"/>
                <a:cs typeface="Times New Roman" panose="02020603050405020304" pitchFamily="18" charset="0"/>
              </a:rPr>
              <a:t>There can be many students if one class is implemented.</a:t>
            </a:r>
          </a:p>
          <a:p>
            <a:pPr lvl="1"/>
            <a:r>
              <a:rPr lang="en-US" sz="2400" dirty="0">
                <a:latin typeface="Times New Roman" panose="02020603050405020304" pitchFamily="18" charset="0"/>
                <a:cs typeface="Times New Roman" panose="02020603050405020304" pitchFamily="18" charset="0"/>
              </a:rPr>
              <a:t>A student can have multiple classes.</a:t>
            </a:r>
          </a:p>
          <a:p>
            <a:pPr lvl="1"/>
            <a:r>
              <a:rPr lang="en-US" sz="2400" dirty="0">
                <a:latin typeface="Times New Roman" panose="02020603050405020304" pitchFamily="18" charset="0"/>
                <a:cs typeface="Times New Roman" panose="02020603050405020304" pitchFamily="18" charset="0"/>
              </a:rPr>
              <a:t>Enable student classification of "</a:t>
            </a:r>
            <a:r>
              <a:rPr lang="en-US" sz="2400" dirty="0" err="1">
                <a:latin typeface="Times New Roman" panose="02020603050405020304" pitchFamily="18" charset="0"/>
                <a:cs typeface="Times New Roman" panose="02020603050405020304" pitchFamily="18" charset="0"/>
              </a:rPr>
              <a:t>full_time</a:t>
            </a:r>
            <a:r>
              <a:rPr lang="en-US" sz="2400" dirty="0">
                <a:latin typeface="Times New Roman" panose="02020603050405020304" pitchFamily="18" charset="0"/>
                <a:cs typeface="Times New Roman" panose="02020603050405020304" pitchFamily="18" charset="0"/>
              </a:rPr>
              <a:t>" and "part-time" categories.</a:t>
            </a:r>
          </a:p>
          <a:p>
            <a:pPr lvl="1"/>
            <a:r>
              <a:rPr lang="en-US" sz="2400" dirty="0">
                <a:latin typeface="Times New Roman" panose="02020603050405020304" pitchFamily="18" charset="0"/>
                <a:cs typeface="Times New Roman" panose="02020603050405020304" pitchFamily="18" charset="0"/>
              </a:rPr>
              <a:t>A teacher can have multiple classes.</a:t>
            </a:r>
          </a:p>
          <a:p>
            <a:pPr lvl="1"/>
            <a:r>
              <a:rPr lang="en-US" sz="2400" dirty="0">
                <a:latin typeface="Times New Roman" panose="02020603050405020304" pitchFamily="18" charset="0"/>
                <a:cs typeface="Times New Roman" panose="02020603050405020304" pitchFamily="18" charset="0"/>
              </a:rPr>
              <a:t>There can be many teachers if one class is implemented.</a:t>
            </a:r>
            <a:endParaRPr lang="en-US" sz="17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7</a:t>
            </a:fld>
            <a:endParaRPr lang="en-ZA" dirty="0"/>
          </a:p>
        </p:txBody>
      </p:sp>
    </p:spTree>
    <p:extLst>
      <p:ext uri="{BB962C8B-B14F-4D97-AF65-F5344CB8AC3E}">
        <p14:creationId xmlns:p14="http://schemas.microsoft.com/office/powerpoint/2010/main" val="357735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557585" y="357074"/>
            <a:ext cx="10058400" cy="1254012"/>
          </a:xfrm>
        </p:spPr>
        <p:txBody>
          <a:bodyPr/>
          <a:lstStyle/>
          <a:p>
            <a:r>
              <a:rPr lang="en-ZA" dirty="0"/>
              <a:t>Class Table</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ZA" smtClean="0"/>
              <a:pPr/>
              <a:t>8</a:t>
            </a:fld>
            <a:endParaRPr lang="en-ZA" dirty="0"/>
          </a:p>
        </p:txBody>
      </p:sp>
      <p:graphicFrame>
        <p:nvGraphicFramePr>
          <p:cNvPr id="8" name="Table 8">
            <a:extLst>
              <a:ext uri="{FF2B5EF4-FFF2-40B4-BE49-F238E27FC236}">
                <a16:creationId xmlns:a16="http://schemas.microsoft.com/office/drawing/2014/main" id="{DAA6571B-D851-4076-AF07-432921A8ABFB}"/>
              </a:ext>
            </a:extLst>
          </p:cNvPr>
          <p:cNvGraphicFramePr>
            <a:graphicFrameLocks noGrp="1"/>
          </p:cNvGraphicFramePr>
          <p:nvPr>
            <p:extLst>
              <p:ext uri="{D42A27DB-BD31-4B8C-83A1-F6EECF244321}">
                <p14:modId xmlns:p14="http://schemas.microsoft.com/office/powerpoint/2010/main" val="3214960661"/>
              </p:ext>
            </p:extLst>
          </p:nvPr>
        </p:nvGraphicFramePr>
        <p:xfrm>
          <a:off x="557585" y="1430864"/>
          <a:ext cx="10753540" cy="4563534"/>
        </p:xfrm>
        <a:graphic>
          <a:graphicData uri="http://schemas.openxmlformats.org/drawingml/2006/table">
            <a:tbl>
              <a:tblPr firstRow="1" bandRow="1">
                <a:tableStyleId>{5C22544A-7EE6-4342-B048-85BDC9FD1C3A}</a:tableStyleId>
              </a:tblPr>
              <a:tblGrid>
                <a:gridCol w="1536220">
                  <a:extLst>
                    <a:ext uri="{9D8B030D-6E8A-4147-A177-3AD203B41FA5}">
                      <a16:colId xmlns:a16="http://schemas.microsoft.com/office/drawing/2014/main" val="270405703"/>
                    </a:ext>
                  </a:extLst>
                </a:gridCol>
                <a:gridCol w="1536220">
                  <a:extLst>
                    <a:ext uri="{9D8B030D-6E8A-4147-A177-3AD203B41FA5}">
                      <a16:colId xmlns:a16="http://schemas.microsoft.com/office/drawing/2014/main" val="1618649209"/>
                    </a:ext>
                  </a:extLst>
                </a:gridCol>
                <a:gridCol w="1536220">
                  <a:extLst>
                    <a:ext uri="{9D8B030D-6E8A-4147-A177-3AD203B41FA5}">
                      <a16:colId xmlns:a16="http://schemas.microsoft.com/office/drawing/2014/main" val="76939690"/>
                    </a:ext>
                  </a:extLst>
                </a:gridCol>
                <a:gridCol w="1536220">
                  <a:extLst>
                    <a:ext uri="{9D8B030D-6E8A-4147-A177-3AD203B41FA5}">
                      <a16:colId xmlns:a16="http://schemas.microsoft.com/office/drawing/2014/main" val="4165773076"/>
                    </a:ext>
                  </a:extLst>
                </a:gridCol>
                <a:gridCol w="1536220">
                  <a:extLst>
                    <a:ext uri="{9D8B030D-6E8A-4147-A177-3AD203B41FA5}">
                      <a16:colId xmlns:a16="http://schemas.microsoft.com/office/drawing/2014/main" val="3900201073"/>
                    </a:ext>
                  </a:extLst>
                </a:gridCol>
                <a:gridCol w="1536220">
                  <a:extLst>
                    <a:ext uri="{9D8B030D-6E8A-4147-A177-3AD203B41FA5}">
                      <a16:colId xmlns:a16="http://schemas.microsoft.com/office/drawing/2014/main" val="3644886780"/>
                    </a:ext>
                  </a:extLst>
                </a:gridCol>
                <a:gridCol w="1536220">
                  <a:extLst>
                    <a:ext uri="{9D8B030D-6E8A-4147-A177-3AD203B41FA5}">
                      <a16:colId xmlns:a16="http://schemas.microsoft.com/office/drawing/2014/main" val="4107009031"/>
                    </a:ext>
                  </a:extLst>
                </a:gridCol>
              </a:tblGrid>
              <a:tr h="760589">
                <a:tc>
                  <a:txBody>
                    <a:bodyPr/>
                    <a:lstStyle/>
                    <a:p>
                      <a:r>
                        <a:rPr lang="en-US" sz="2000" dirty="0" err="1"/>
                        <a:t>ClassID</a:t>
                      </a:r>
                      <a:endParaRPr lang="en-US" sz="2000" dirty="0"/>
                    </a:p>
                  </a:txBody>
                  <a:tcPr marL="101650" marR="101650" marT="50825" marB="50825" anchor="ctr"/>
                </a:tc>
                <a:tc>
                  <a:txBody>
                    <a:bodyPr/>
                    <a:lstStyle/>
                    <a:p>
                      <a:r>
                        <a:rPr lang="en-US" sz="2000" dirty="0" err="1"/>
                        <a:t>Start_Date</a:t>
                      </a:r>
                      <a:endParaRPr lang="en-US" sz="2000" dirty="0"/>
                    </a:p>
                  </a:txBody>
                  <a:tcPr marL="101650" marR="101650" marT="50825" marB="50825" anchor="ctr"/>
                </a:tc>
                <a:tc>
                  <a:txBody>
                    <a:bodyPr/>
                    <a:lstStyle/>
                    <a:p>
                      <a:r>
                        <a:rPr lang="en-US" sz="2000" dirty="0" err="1"/>
                        <a:t>End_Date</a:t>
                      </a:r>
                      <a:endParaRPr lang="en-US" sz="2000" dirty="0"/>
                    </a:p>
                  </a:txBody>
                  <a:tcPr marL="101650" marR="101650" marT="50825" marB="50825" anchor="ctr"/>
                </a:tc>
                <a:tc>
                  <a:txBody>
                    <a:bodyPr/>
                    <a:lstStyle/>
                    <a:p>
                      <a:r>
                        <a:rPr lang="en-US" sz="2000" dirty="0" err="1"/>
                        <a:t>Feees</a:t>
                      </a:r>
                      <a:endParaRPr lang="en-US" sz="2000" dirty="0"/>
                    </a:p>
                  </a:txBody>
                  <a:tcPr marL="101650" marR="101650" marT="50825" marB="50825" anchor="ctr"/>
                </a:tc>
                <a:tc>
                  <a:txBody>
                    <a:bodyPr/>
                    <a:lstStyle/>
                    <a:p>
                      <a:r>
                        <a:rPr lang="en-US" sz="2000" dirty="0" err="1"/>
                        <a:t>TeacherID</a:t>
                      </a:r>
                      <a:endParaRPr lang="en-US" sz="2000" dirty="0"/>
                    </a:p>
                  </a:txBody>
                  <a:tcPr marL="101650" marR="101650" marT="50825" marB="50825" anchor="ctr"/>
                </a:tc>
                <a:tc>
                  <a:txBody>
                    <a:bodyPr/>
                    <a:lstStyle/>
                    <a:p>
                      <a:r>
                        <a:rPr lang="en-US" sz="2000" dirty="0" err="1"/>
                        <a:t>StudentID</a:t>
                      </a:r>
                      <a:endParaRPr lang="en-US" sz="2000" dirty="0"/>
                    </a:p>
                  </a:txBody>
                  <a:tcPr marL="101650" marR="101650" marT="50825" marB="50825" anchor="ctr"/>
                </a:tc>
                <a:tc>
                  <a:txBody>
                    <a:bodyPr/>
                    <a:lstStyle/>
                    <a:p>
                      <a:r>
                        <a:rPr lang="en-US" sz="2000" dirty="0" err="1"/>
                        <a:t>IntrumentID</a:t>
                      </a:r>
                      <a:endParaRPr lang="en-US" sz="2000" dirty="0"/>
                    </a:p>
                  </a:txBody>
                  <a:tcPr marL="101650" marR="101650" marT="50825" marB="50825" anchor="ctr"/>
                </a:tc>
                <a:extLst>
                  <a:ext uri="{0D108BD9-81ED-4DB2-BD59-A6C34878D82A}">
                    <a16:rowId xmlns:a16="http://schemas.microsoft.com/office/drawing/2014/main" val="2632459412"/>
                  </a:ext>
                </a:extLst>
              </a:tr>
              <a:tr h="760589">
                <a:tc>
                  <a:txBody>
                    <a:bodyPr/>
                    <a:lstStyle/>
                    <a:p>
                      <a:r>
                        <a:rPr lang="en-US" sz="2000" dirty="0"/>
                        <a:t>0001</a:t>
                      </a:r>
                    </a:p>
                  </a:txBody>
                  <a:tcPr marL="101650" marR="101650" marT="50825" marB="50825" anchor="ctr"/>
                </a:tc>
                <a:tc>
                  <a:txBody>
                    <a:bodyPr/>
                    <a:lstStyle/>
                    <a:p>
                      <a:r>
                        <a:rPr lang="en-US" sz="2000" dirty="0"/>
                        <a:t>2021-04-04</a:t>
                      </a:r>
                    </a:p>
                  </a:txBody>
                  <a:tcPr marL="101650" marR="101650" marT="50825" marB="50825" anchor="ctr"/>
                </a:tc>
                <a:tc>
                  <a:txBody>
                    <a:bodyPr/>
                    <a:lstStyle/>
                    <a:p>
                      <a:r>
                        <a:rPr lang="en-US" sz="2000" dirty="0"/>
                        <a:t>2021-10-04</a:t>
                      </a:r>
                    </a:p>
                  </a:txBody>
                  <a:tcPr marL="101650" marR="101650" marT="50825" marB="50825" anchor="ctr"/>
                </a:tc>
                <a:tc>
                  <a:txBody>
                    <a:bodyPr/>
                    <a:lstStyle/>
                    <a:p>
                      <a:r>
                        <a:rPr lang="en-US" sz="2000" dirty="0"/>
                        <a:t>5000.00</a:t>
                      </a:r>
                    </a:p>
                  </a:txBody>
                  <a:tcPr marL="101650" marR="101650" marT="50825" marB="50825" anchor="ctr"/>
                </a:tc>
                <a:tc>
                  <a:txBody>
                    <a:bodyPr/>
                    <a:lstStyle/>
                    <a:p>
                      <a:r>
                        <a:rPr lang="en-US" sz="2000" dirty="0"/>
                        <a:t>0001</a:t>
                      </a:r>
                    </a:p>
                  </a:txBody>
                  <a:tcPr marL="101650" marR="101650" marT="50825" marB="50825" anchor="ctr"/>
                </a:tc>
                <a:tc>
                  <a:txBody>
                    <a:bodyPr/>
                    <a:lstStyle/>
                    <a:p>
                      <a:r>
                        <a:rPr lang="en-US" sz="2000" dirty="0"/>
                        <a:t>0005</a:t>
                      </a:r>
                    </a:p>
                  </a:txBody>
                  <a:tcPr marL="101650" marR="101650" marT="50825" marB="50825" anchor="ctr"/>
                </a:tc>
                <a:tc>
                  <a:txBody>
                    <a:bodyPr/>
                    <a:lstStyle/>
                    <a:p>
                      <a:r>
                        <a:rPr lang="en-US" sz="2000" dirty="0"/>
                        <a:t>0001</a:t>
                      </a:r>
                    </a:p>
                  </a:txBody>
                  <a:tcPr marL="101650" marR="101650" marT="50825" marB="50825" anchor="ctr"/>
                </a:tc>
                <a:extLst>
                  <a:ext uri="{0D108BD9-81ED-4DB2-BD59-A6C34878D82A}">
                    <a16:rowId xmlns:a16="http://schemas.microsoft.com/office/drawing/2014/main" val="305554765"/>
                  </a:ext>
                </a:extLst>
              </a:tr>
              <a:tr h="760589">
                <a:tc>
                  <a:txBody>
                    <a:bodyPr/>
                    <a:lstStyle/>
                    <a:p>
                      <a:r>
                        <a:rPr lang="en-US" sz="2000" dirty="0"/>
                        <a:t>0002</a:t>
                      </a:r>
                    </a:p>
                  </a:txBody>
                  <a:tcPr marL="101650" marR="101650" marT="50825" marB="50825" anchor="ctr"/>
                </a:tc>
                <a:tc>
                  <a:txBody>
                    <a:bodyPr/>
                    <a:lstStyle/>
                    <a:p>
                      <a:r>
                        <a:rPr lang="en-US" sz="2000" dirty="0"/>
                        <a:t>2021-04-04</a:t>
                      </a:r>
                    </a:p>
                  </a:txBody>
                  <a:tcPr marL="101650" marR="101650" marT="50825" marB="50825" anchor="ctr"/>
                </a:tc>
                <a:tc>
                  <a:txBody>
                    <a:bodyPr/>
                    <a:lstStyle/>
                    <a:p>
                      <a:r>
                        <a:rPr lang="en-US" sz="2000" dirty="0"/>
                        <a:t>2021-12-04</a:t>
                      </a:r>
                    </a:p>
                  </a:txBody>
                  <a:tcPr marL="101650" marR="101650" marT="50825" marB="50825" anchor="ctr"/>
                </a:tc>
                <a:tc>
                  <a:txBody>
                    <a:bodyPr/>
                    <a:lstStyle/>
                    <a:p>
                      <a:r>
                        <a:rPr lang="en-US" sz="2000" dirty="0"/>
                        <a:t>10000.00</a:t>
                      </a:r>
                    </a:p>
                  </a:txBody>
                  <a:tcPr marL="101650" marR="101650" marT="50825" marB="50825" anchor="ctr"/>
                </a:tc>
                <a:tc>
                  <a:txBody>
                    <a:bodyPr/>
                    <a:lstStyle/>
                    <a:p>
                      <a:r>
                        <a:rPr lang="en-US" sz="2000" dirty="0"/>
                        <a:t>0002</a:t>
                      </a:r>
                    </a:p>
                  </a:txBody>
                  <a:tcPr marL="101650" marR="101650" marT="50825" marB="50825" anchor="ctr"/>
                </a:tc>
                <a:tc>
                  <a:txBody>
                    <a:bodyPr/>
                    <a:lstStyle/>
                    <a:p>
                      <a:r>
                        <a:rPr lang="en-US" sz="2000" dirty="0"/>
                        <a:t>0004</a:t>
                      </a:r>
                    </a:p>
                  </a:txBody>
                  <a:tcPr marL="101650" marR="101650" marT="50825" marB="50825" anchor="ctr"/>
                </a:tc>
                <a:tc>
                  <a:txBody>
                    <a:bodyPr/>
                    <a:lstStyle/>
                    <a:p>
                      <a:r>
                        <a:rPr lang="en-US" sz="2000" dirty="0"/>
                        <a:t>0003</a:t>
                      </a:r>
                    </a:p>
                  </a:txBody>
                  <a:tcPr marL="101650" marR="101650" marT="50825" marB="50825" anchor="ctr"/>
                </a:tc>
                <a:extLst>
                  <a:ext uri="{0D108BD9-81ED-4DB2-BD59-A6C34878D82A}">
                    <a16:rowId xmlns:a16="http://schemas.microsoft.com/office/drawing/2014/main" val="3396135564"/>
                  </a:ext>
                </a:extLst>
              </a:tr>
              <a:tr h="760589">
                <a:tc>
                  <a:txBody>
                    <a:bodyPr/>
                    <a:lstStyle/>
                    <a:p>
                      <a:r>
                        <a:rPr lang="en-US" sz="2000" dirty="0"/>
                        <a:t>0003</a:t>
                      </a:r>
                    </a:p>
                  </a:txBody>
                  <a:tcPr marL="101650" marR="101650" marT="50825" marB="50825" anchor="ctr"/>
                </a:tc>
                <a:tc>
                  <a:txBody>
                    <a:bodyPr/>
                    <a:lstStyle/>
                    <a:p>
                      <a:r>
                        <a:rPr lang="en-US" sz="2000" dirty="0"/>
                        <a:t>2020-04-04</a:t>
                      </a:r>
                    </a:p>
                  </a:txBody>
                  <a:tcPr marL="101650" marR="101650" marT="50825" marB="50825" anchor="ctr"/>
                </a:tc>
                <a:tc>
                  <a:txBody>
                    <a:bodyPr/>
                    <a:lstStyle/>
                    <a:p>
                      <a:r>
                        <a:rPr lang="en-US" sz="2000" dirty="0"/>
                        <a:t>2021-04-04</a:t>
                      </a:r>
                    </a:p>
                  </a:txBody>
                  <a:tcPr marL="101650" marR="101650" marT="50825" marB="50825" anchor="ctr"/>
                </a:tc>
                <a:tc>
                  <a:txBody>
                    <a:bodyPr/>
                    <a:lstStyle/>
                    <a:p>
                      <a:r>
                        <a:rPr lang="en-US" sz="2000" dirty="0"/>
                        <a:t>15000.00</a:t>
                      </a:r>
                    </a:p>
                  </a:txBody>
                  <a:tcPr marL="101650" marR="101650" marT="50825" marB="50825" anchor="ctr"/>
                </a:tc>
                <a:tc>
                  <a:txBody>
                    <a:bodyPr/>
                    <a:lstStyle/>
                    <a:p>
                      <a:r>
                        <a:rPr lang="en-US" sz="2000" dirty="0"/>
                        <a:t>0003</a:t>
                      </a:r>
                    </a:p>
                  </a:txBody>
                  <a:tcPr marL="101650" marR="101650" marT="50825" marB="50825" anchor="ctr"/>
                </a:tc>
                <a:tc>
                  <a:txBody>
                    <a:bodyPr/>
                    <a:lstStyle/>
                    <a:p>
                      <a:r>
                        <a:rPr lang="en-US" sz="2000" dirty="0"/>
                        <a:t>0003</a:t>
                      </a:r>
                    </a:p>
                  </a:txBody>
                  <a:tcPr marL="101650" marR="101650" marT="50825" marB="50825" anchor="ctr"/>
                </a:tc>
                <a:tc>
                  <a:txBody>
                    <a:bodyPr/>
                    <a:lstStyle/>
                    <a:p>
                      <a:r>
                        <a:rPr lang="en-US" sz="2000" dirty="0"/>
                        <a:t>0002</a:t>
                      </a:r>
                    </a:p>
                  </a:txBody>
                  <a:tcPr marL="101650" marR="101650" marT="50825" marB="50825" anchor="ctr"/>
                </a:tc>
                <a:extLst>
                  <a:ext uri="{0D108BD9-81ED-4DB2-BD59-A6C34878D82A}">
                    <a16:rowId xmlns:a16="http://schemas.microsoft.com/office/drawing/2014/main" val="4273220238"/>
                  </a:ext>
                </a:extLst>
              </a:tr>
              <a:tr h="760589">
                <a:tc>
                  <a:txBody>
                    <a:bodyPr/>
                    <a:lstStyle/>
                    <a:p>
                      <a:r>
                        <a:rPr lang="en-US" sz="2000" dirty="0"/>
                        <a:t>0004</a:t>
                      </a:r>
                    </a:p>
                  </a:txBody>
                  <a:tcPr marL="101650" marR="101650" marT="50825" marB="50825" anchor="ctr"/>
                </a:tc>
                <a:tc>
                  <a:txBody>
                    <a:bodyPr/>
                    <a:lstStyle/>
                    <a:p>
                      <a:r>
                        <a:rPr lang="en-US" sz="2000" dirty="0"/>
                        <a:t>2021-03-04</a:t>
                      </a:r>
                    </a:p>
                  </a:txBody>
                  <a:tcPr marL="101650" marR="101650" marT="50825" marB="50825" anchor="ctr"/>
                </a:tc>
                <a:tc>
                  <a:txBody>
                    <a:bodyPr/>
                    <a:lstStyle/>
                    <a:p>
                      <a:r>
                        <a:rPr lang="en-US" sz="2000" dirty="0"/>
                        <a:t>2021-09-04</a:t>
                      </a:r>
                    </a:p>
                  </a:txBody>
                  <a:tcPr marL="101650" marR="101650" marT="50825" marB="50825" anchor="ctr"/>
                </a:tc>
                <a:tc>
                  <a:txBody>
                    <a:bodyPr/>
                    <a:lstStyle/>
                    <a:p>
                      <a:r>
                        <a:rPr lang="en-US" sz="2000" dirty="0"/>
                        <a:t>3000.00</a:t>
                      </a:r>
                    </a:p>
                  </a:txBody>
                  <a:tcPr marL="101650" marR="101650" marT="50825" marB="50825" anchor="ctr"/>
                </a:tc>
                <a:tc>
                  <a:txBody>
                    <a:bodyPr/>
                    <a:lstStyle/>
                    <a:p>
                      <a:r>
                        <a:rPr lang="en-US" sz="2000" dirty="0"/>
                        <a:t>0004</a:t>
                      </a:r>
                    </a:p>
                  </a:txBody>
                  <a:tcPr marL="101650" marR="101650" marT="50825" marB="50825" anchor="ctr"/>
                </a:tc>
                <a:tc>
                  <a:txBody>
                    <a:bodyPr/>
                    <a:lstStyle/>
                    <a:p>
                      <a:r>
                        <a:rPr lang="en-US" sz="2000" dirty="0"/>
                        <a:t>0002</a:t>
                      </a:r>
                    </a:p>
                  </a:txBody>
                  <a:tcPr marL="101650" marR="101650" marT="50825" marB="50825" anchor="ctr"/>
                </a:tc>
                <a:tc>
                  <a:txBody>
                    <a:bodyPr/>
                    <a:lstStyle/>
                    <a:p>
                      <a:r>
                        <a:rPr lang="en-US" sz="2000" dirty="0"/>
                        <a:t>0005</a:t>
                      </a:r>
                    </a:p>
                  </a:txBody>
                  <a:tcPr marL="101650" marR="101650" marT="50825" marB="50825" anchor="ctr"/>
                </a:tc>
                <a:extLst>
                  <a:ext uri="{0D108BD9-81ED-4DB2-BD59-A6C34878D82A}">
                    <a16:rowId xmlns:a16="http://schemas.microsoft.com/office/drawing/2014/main" val="3863184546"/>
                  </a:ext>
                </a:extLst>
              </a:tr>
              <a:tr h="760589">
                <a:tc>
                  <a:txBody>
                    <a:bodyPr/>
                    <a:lstStyle/>
                    <a:p>
                      <a:r>
                        <a:rPr lang="en-US" sz="2000" dirty="0"/>
                        <a:t>0005</a:t>
                      </a:r>
                    </a:p>
                  </a:txBody>
                  <a:tcPr marL="101650" marR="101650" marT="50825" marB="508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2021-03-04</a:t>
                      </a:r>
                    </a:p>
                  </a:txBody>
                  <a:tcPr marL="101650" marR="101650" marT="50825" marB="50825" anchor="ctr"/>
                </a:tc>
                <a:tc>
                  <a:txBody>
                    <a:bodyPr/>
                    <a:lstStyle/>
                    <a:p>
                      <a:r>
                        <a:rPr lang="en-US" sz="2000" dirty="0"/>
                        <a:t>2021-12-04</a:t>
                      </a:r>
                    </a:p>
                  </a:txBody>
                  <a:tcPr marL="101650" marR="101650" marT="50825" marB="50825" anchor="ctr"/>
                </a:tc>
                <a:tc>
                  <a:txBody>
                    <a:bodyPr/>
                    <a:lstStyle/>
                    <a:p>
                      <a:r>
                        <a:rPr lang="en-US" sz="2000" dirty="0"/>
                        <a:t>5000.00</a:t>
                      </a:r>
                    </a:p>
                  </a:txBody>
                  <a:tcPr marL="101650" marR="101650" marT="50825" marB="50825" anchor="ctr"/>
                </a:tc>
                <a:tc>
                  <a:txBody>
                    <a:bodyPr/>
                    <a:lstStyle/>
                    <a:p>
                      <a:r>
                        <a:rPr lang="en-US" sz="2000" dirty="0"/>
                        <a:t>0005</a:t>
                      </a:r>
                    </a:p>
                  </a:txBody>
                  <a:tcPr marL="101650" marR="101650" marT="50825" marB="50825" anchor="ctr"/>
                </a:tc>
                <a:tc>
                  <a:txBody>
                    <a:bodyPr/>
                    <a:lstStyle/>
                    <a:p>
                      <a:r>
                        <a:rPr lang="en-US" sz="2000" dirty="0"/>
                        <a:t>0001</a:t>
                      </a:r>
                    </a:p>
                  </a:txBody>
                  <a:tcPr marL="101650" marR="101650" marT="50825" marB="50825" anchor="ctr"/>
                </a:tc>
                <a:tc>
                  <a:txBody>
                    <a:bodyPr/>
                    <a:lstStyle/>
                    <a:p>
                      <a:r>
                        <a:rPr lang="en-US" sz="2000" dirty="0"/>
                        <a:t>0004</a:t>
                      </a:r>
                    </a:p>
                  </a:txBody>
                  <a:tcPr marL="101650" marR="101650" marT="50825" marB="50825" anchor="ctr"/>
                </a:tc>
                <a:extLst>
                  <a:ext uri="{0D108BD9-81ED-4DB2-BD59-A6C34878D82A}">
                    <a16:rowId xmlns:a16="http://schemas.microsoft.com/office/drawing/2014/main" val="975911377"/>
                  </a:ext>
                </a:extLst>
              </a:tr>
            </a:tbl>
          </a:graphicData>
        </a:graphic>
      </p:graphicFrame>
    </p:spTree>
    <p:extLst>
      <p:ext uri="{BB962C8B-B14F-4D97-AF65-F5344CB8AC3E}">
        <p14:creationId xmlns:p14="http://schemas.microsoft.com/office/powerpoint/2010/main" val="157289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1802" y="288962"/>
            <a:ext cx="10058400" cy="1024855"/>
          </a:xfrm>
        </p:spPr>
        <p:txBody>
          <a:bodyPr/>
          <a:lstStyle/>
          <a:p>
            <a:r>
              <a:rPr lang="en-ZA" dirty="0"/>
              <a:t>Student Table</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ZA" smtClean="0"/>
              <a:pPr/>
              <a:t>9</a:t>
            </a:fld>
            <a:endParaRPr lang="en-ZA" dirty="0"/>
          </a:p>
        </p:txBody>
      </p:sp>
      <p:graphicFrame>
        <p:nvGraphicFramePr>
          <p:cNvPr id="8" name="Table 8">
            <a:extLst>
              <a:ext uri="{FF2B5EF4-FFF2-40B4-BE49-F238E27FC236}">
                <a16:creationId xmlns:a16="http://schemas.microsoft.com/office/drawing/2014/main" id="{3A2F364B-03AF-425E-8311-60434E54FACB}"/>
              </a:ext>
            </a:extLst>
          </p:cNvPr>
          <p:cNvGraphicFramePr>
            <a:graphicFrameLocks noGrp="1"/>
          </p:cNvGraphicFramePr>
          <p:nvPr>
            <p:extLst>
              <p:ext uri="{D42A27DB-BD31-4B8C-83A1-F6EECF244321}">
                <p14:modId xmlns:p14="http://schemas.microsoft.com/office/powerpoint/2010/main" val="2492736820"/>
              </p:ext>
            </p:extLst>
          </p:nvPr>
        </p:nvGraphicFramePr>
        <p:xfrm>
          <a:off x="431802" y="1313816"/>
          <a:ext cx="11194141" cy="4724130"/>
        </p:xfrm>
        <a:graphic>
          <a:graphicData uri="http://schemas.openxmlformats.org/drawingml/2006/table">
            <a:tbl>
              <a:tblPr firstRow="1" bandRow="1">
                <a:tableStyleId>{5C22544A-7EE6-4342-B048-85BDC9FD1C3A}</a:tableStyleId>
              </a:tblPr>
              <a:tblGrid>
                <a:gridCol w="1599163">
                  <a:extLst>
                    <a:ext uri="{9D8B030D-6E8A-4147-A177-3AD203B41FA5}">
                      <a16:colId xmlns:a16="http://schemas.microsoft.com/office/drawing/2014/main" val="2643359540"/>
                    </a:ext>
                  </a:extLst>
                </a:gridCol>
                <a:gridCol w="1599163">
                  <a:extLst>
                    <a:ext uri="{9D8B030D-6E8A-4147-A177-3AD203B41FA5}">
                      <a16:colId xmlns:a16="http://schemas.microsoft.com/office/drawing/2014/main" val="2028338822"/>
                    </a:ext>
                  </a:extLst>
                </a:gridCol>
                <a:gridCol w="1599163">
                  <a:extLst>
                    <a:ext uri="{9D8B030D-6E8A-4147-A177-3AD203B41FA5}">
                      <a16:colId xmlns:a16="http://schemas.microsoft.com/office/drawing/2014/main" val="1485179026"/>
                    </a:ext>
                  </a:extLst>
                </a:gridCol>
                <a:gridCol w="1599163">
                  <a:extLst>
                    <a:ext uri="{9D8B030D-6E8A-4147-A177-3AD203B41FA5}">
                      <a16:colId xmlns:a16="http://schemas.microsoft.com/office/drawing/2014/main" val="567144867"/>
                    </a:ext>
                  </a:extLst>
                </a:gridCol>
                <a:gridCol w="1599163">
                  <a:extLst>
                    <a:ext uri="{9D8B030D-6E8A-4147-A177-3AD203B41FA5}">
                      <a16:colId xmlns:a16="http://schemas.microsoft.com/office/drawing/2014/main" val="3716271978"/>
                    </a:ext>
                  </a:extLst>
                </a:gridCol>
                <a:gridCol w="1599163">
                  <a:extLst>
                    <a:ext uri="{9D8B030D-6E8A-4147-A177-3AD203B41FA5}">
                      <a16:colId xmlns:a16="http://schemas.microsoft.com/office/drawing/2014/main" val="1556482179"/>
                    </a:ext>
                  </a:extLst>
                </a:gridCol>
                <a:gridCol w="1599163">
                  <a:extLst>
                    <a:ext uri="{9D8B030D-6E8A-4147-A177-3AD203B41FA5}">
                      <a16:colId xmlns:a16="http://schemas.microsoft.com/office/drawing/2014/main" val="1121435247"/>
                    </a:ext>
                  </a:extLst>
                </a:gridCol>
              </a:tblGrid>
              <a:tr h="787355">
                <a:tc>
                  <a:txBody>
                    <a:bodyPr/>
                    <a:lstStyle/>
                    <a:p>
                      <a:r>
                        <a:rPr lang="en-US" dirty="0" err="1"/>
                        <a:t>StudentID</a:t>
                      </a:r>
                      <a:endParaRPr lang="en-US" dirty="0"/>
                    </a:p>
                  </a:txBody>
                  <a:tcPr anchor="ctr"/>
                </a:tc>
                <a:tc>
                  <a:txBody>
                    <a:bodyPr/>
                    <a:lstStyle/>
                    <a:p>
                      <a:r>
                        <a:rPr lang="en-US" dirty="0"/>
                        <a:t>Name</a:t>
                      </a:r>
                    </a:p>
                  </a:txBody>
                  <a:tcPr anchor="ctr"/>
                </a:tc>
                <a:tc>
                  <a:txBody>
                    <a:bodyPr/>
                    <a:lstStyle/>
                    <a:p>
                      <a:r>
                        <a:rPr lang="en-US" dirty="0"/>
                        <a:t>Type</a:t>
                      </a:r>
                    </a:p>
                  </a:txBody>
                  <a:tcPr anchor="ctr"/>
                </a:tc>
                <a:tc>
                  <a:txBody>
                    <a:bodyPr/>
                    <a:lstStyle/>
                    <a:p>
                      <a:r>
                        <a:rPr lang="en-US" dirty="0"/>
                        <a:t>DOB </a:t>
                      </a:r>
                    </a:p>
                  </a:txBody>
                  <a:tcPr anchor="ctr"/>
                </a:tc>
                <a:tc>
                  <a:txBody>
                    <a:bodyPr/>
                    <a:lstStyle/>
                    <a:p>
                      <a:r>
                        <a:rPr lang="en-US" dirty="0" err="1"/>
                        <a:t>Register_Date</a:t>
                      </a:r>
                      <a:endParaRPr lang="en-US" dirty="0"/>
                    </a:p>
                  </a:txBody>
                  <a:tcPr anchor="ctr"/>
                </a:tc>
                <a:tc>
                  <a:txBody>
                    <a:bodyPr/>
                    <a:lstStyle/>
                    <a:p>
                      <a:r>
                        <a:rPr lang="en-US" dirty="0" err="1"/>
                        <a:t>Contact_NO</a:t>
                      </a:r>
                      <a:endParaRPr lang="en-US" dirty="0"/>
                    </a:p>
                  </a:txBody>
                  <a:tcPr anchor="ctr"/>
                </a:tc>
                <a:tc>
                  <a:txBody>
                    <a:bodyPr/>
                    <a:lstStyle/>
                    <a:p>
                      <a:r>
                        <a:rPr lang="en-US" dirty="0" err="1"/>
                        <a:t>ClassID</a:t>
                      </a:r>
                      <a:endParaRPr lang="en-US" dirty="0"/>
                    </a:p>
                  </a:txBody>
                  <a:tcPr anchor="ctr"/>
                </a:tc>
                <a:extLst>
                  <a:ext uri="{0D108BD9-81ED-4DB2-BD59-A6C34878D82A}">
                    <a16:rowId xmlns:a16="http://schemas.microsoft.com/office/drawing/2014/main" val="4024657462"/>
                  </a:ext>
                </a:extLst>
              </a:tr>
              <a:tr h="787355">
                <a:tc>
                  <a:txBody>
                    <a:bodyPr/>
                    <a:lstStyle/>
                    <a:p>
                      <a:r>
                        <a:rPr lang="en-US" dirty="0"/>
                        <a:t>0001</a:t>
                      </a:r>
                    </a:p>
                  </a:txBody>
                  <a:tcPr anchor="ctr"/>
                </a:tc>
                <a:tc>
                  <a:txBody>
                    <a:bodyPr/>
                    <a:lstStyle/>
                    <a:p>
                      <a:r>
                        <a:rPr lang="en-US" dirty="0"/>
                        <a:t>Ajith</a:t>
                      </a:r>
                    </a:p>
                  </a:txBody>
                  <a:tcPr anchor="ctr"/>
                </a:tc>
                <a:tc>
                  <a:txBody>
                    <a:bodyPr/>
                    <a:lstStyle/>
                    <a:p>
                      <a:r>
                        <a:rPr lang="en-US" dirty="0"/>
                        <a:t>Full Time</a:t>
                      </a:r>
                    </a:p>
                  </a:txBody>
                  <a:tcPr anchor="ctr"/>
                </a:tc>
                <a:tc>
                  <a:txBody>
                    <a:bodyPr/>
                    <a:lstStyle/>
                    <a:p>
                      <a:r>
                        <a:rPr lang="en-US" dirty="0"/>
                        <a:t>1999-08-05</a:t>
                      </a:r>
                    </a:p>
                  </a:txBody>
                  <a:tcPr anchor="ctr"/>
                </a:tc>
                <a:tc>
                  <a:txBody>
                    <a:bodyPr/>
                    <a:lstStyle/>
                    <a:p>
                      <a:r>
                        <a:rPr lang="en-US" dirty="0"/>
                        <a:t>2021-04-04</a:t>
                      </a:r>
                    </a:p>
                  </a:txBody>
                  <a:tcPr anchor="ctr"/>
                </a:tc>
                <a:tc>
                  <a:txBody>
                    <a:bodyPr/>
                    <a:lstStyle/>
                    <a:p>
                      <a:r>
                        <a:rPr lang="en-US" dirty="0"/>
                        <a:t>777535753</a:t>
                      </a:r>
                    </a:p>
                  </a:txBody>
                  <a:tcPr anchor="ctr"/>
                </a:tc>
                <a:tc>
                  <a:txBody>
                    <a:bodyPr/>
                    <a:lstStyle/>
                    <a:p>
                      <a:r>
                        <a:rPr lang="en-US" dirty="0"/>
                        <a:t>0001</a:t>
                      </a:r>
                    </a:p>
                  </a:txBody>
                  <a:tcPr anchor="ctr"/>
                </a:tc>
                <a:extLst>
                  <a:ext uri="{0D108BD9-81ED-4DB2-BD59-A6C34878D82A}">
                    <a16:rowId xmlns:a16="http://schemas.microsoft.com/office/drawing/2014/main" val="3501596963"/>
                  </a:ext>
                </a:extLst>
              </a:tr>
              <a:tr h="787355">
                <a:tc>
                  <a:txBody>
                    <a:bodyPr/>
                    <a:lstStyle/>
                    <a:p>
                      <a:r>
                        <a:rPr lang="en-US" dirty="0"/>
                        <a:t>0002</a:t>
                      </a:r>
                    </a:p>
                  </a:txBody>
                  <a:tcPr anchor="ctr"/>
                </a:tc>
                <a:tc>
                  <a:txBody>
                    <a:bodyPr/>
                    <a:lstStyle/>
                    <a:p>
                      <a:r>
                        <a:rPr lang="en-US" dirty="0" err="1"/>
                        <a:t>Karthi</a:t>
                      </a:r>
                      <a:endParaRPr lang="en-US" dirty="0"/>
                    </a:p>
                  </a:txBody>
                  <a:tcPr anchor="ctr"/>
                </a:tc>
                <a:tc>
                  <a:txBody>
                    <a:bodyPr/>
                    <a:lstStyle/>
                    <a:p>
                      <a:r>
                        <a:rPr lang="en-US" dirty="0"/>
                        <a:t>Part Time</a:t>
                      </a:r>
                    </a:p>
                  </a:txBody>
                  <a:tcPr anchor="ctr"/>
                </a:tc>
                <a:tc>
                  <a:txBody>
                    <a:bodyPr/>
                    <a:lstStyle/>
                    <a:p>
                      <a:r>
                        <a:rPr lang="en-US" dirty="0"/>
                        <a:t>1996-08-07</a:t>
                      </a:r>
                    </a:p>
                  </a:txBody>
                  <a:tcPr anchor="ctr"/>
                </a:tc>
                <a:tc>
                  <a:txBody>
                    <a:bodyPr/>
                    <a:lstStyle/>
                    <a:p>
                      <a:r>
                        <a:rPr lang="en-US" dirty="0"/>
                        <a:t>2021-04-04</a:t>
                      </a:r>
                    </a:p>
                  </a:txBody>
                  <a:tcPr anchor="ctr"/>
                </a:tc>
                <a:tc>
                  <a:txBody>
                    <a:bodyPr/>
                    <a:lstStyle/>
                    <a:p>
                      <a:r>
                        <a:rPr lang="en-US" dirty="0"/>
                        <a:t>757414741</a:t>
                      </a:r>
                    </a:p>
                  </a:txBody>
                  <a:tcPr anchor="ctr"/>
                </a:tc>
                <a:tc>
                  <a:txBody>
                    <a:bodyPr/>
                    <a:lstStyle/>
                    <a:p>
                      <a:r>
                        <a:rPr lang="en-US" dirty="0"/>
                        <a:t>0002</a:t>
                      </a:r>
                    </a:p>
                  </a:txBody>
                  <a:tcPr anchor="ctr"/>
                </a:tc>
                <a:extLst>
                  <a:ext uri="{0D108BD9-81ED-4DB2-BD59-A6C34878D82A}">
                    <a16:rowId xmlns:a16="http://schemas.microsoft.com/office/drawing/2014/main" val="4174751779"/>
                  </a:ext>
                </a:extLst>
              </a:tr>
              <a:tr h="787355">
                <a:tc>
                  <a:txBody>
                    <a:bodyPr/>
                    <a:lstStyle/>
                    <a:p>
                      <a:r>
                        <a:rPr lang="en-US" dirty="0"/>
                        <a:t>0003</a:t>
                      </a:r>
                    </a:p>
                  </a:txBody>
                  <a:tcPr anchor="ctr"/>
                </a:tc>
                <a:tc>
                  <a:txBody>
                    <a:bodyPr/>
                    <a:lstStyle/>
                    <a:p>
                      <a:r>
                        <a:rPr lang="en-US" dirty="0"/>
                        <a:t>Vijay</a:t>
                      </a:r>
                    </a:p>
                  </a:txBody>
                  <a:tcPr anchor="ctr"/>
                </a:tc>
                <a:tc>
                  <a:txBody>
                    <a:bodyPr/>
                    <a:lstStyle/>
                    <a:p>
                      <a:r>
                        <a:rPr lang="en-US" dirty="0"/>
                        <a:t>Part Time</a:t>
                      </a:r>
                    </a:p>
                  </a:txBody>
                  <a:tcPr anchor="ctr"/>
                </a:tc>
                <a:tc>
                  <a:txBody>
                    <a:bodyPr/>
                    <a:lstStyle/>
                    <a:p>
                      <a:r>
                        <a:rPr lang="en-US" dirty="0"/>
                        <a:t>1999-12-05</a:t>
                      </a:r>
                    </a:p>
                  </a:txBody>
                  <a:tcPr anchor="ctr"/>
                </a:tc>
                <a:tc>
                  <a:txBody>
                    <a:bodyPr/>
                    <a:lstStyle/>
                    <a:p>
                      <a:r>
                        <a:rPr lang="en-US" dirty="0"/>
                        <a:t>2021-05-04</a:t>
                      </a:r>
                    </a:p>
                  </a:txBody>
                  <a:tcPr anchor="ctr"/>
                </a:tc>
                <a:tc>
                  <a:txBody>
                    <a:bodyPr/>
                    <a:lstStyle/>
                    <a:p>
                      <a:r>
                        <a:rPr lang="en-US" dirty="0"/>
                        <a:t>728525852</a:t>
                      </a:r>
                    </a:p>
                  </a:txBody>
                  <a:tcPr anchor="ctr"/>
                </a:tc>
                <a:tc>
                  <a:txBody>
                    <a:bodyPr/>
                    <a:lstStyle/>
                    <a:p>
                      <a:r>
                        <a:rPr lang="en-US" dirty="0"/>
                        <a:t>0003</a:t>
                      </a:r>
                    </a:p>
                  </a:txBody>
                  <a:tcPr anchor="ctr"/>
                </a:tc>
                <a:extLst>
                  <a:ext uri="{0D108BD9-81ED-4DB2-BD59-A6C34878D82A}">
                    <a16:rowId xmlns:a16="http://schemas.microsoft.com/office/drawing/2014/main" val="2757730207"/>
                  </a:ext>
                </a:extLst>
              </a:tr>
              <a:tr h="787355">
                <a:tc>
                  <a:txBody>
                    <a:bodyPr/>
                    <a:lstStyle/>
                    <a:p>
                      <a:r>
                        <a:rPr lang="en-US" dirty="0"/>
                        <a:t>0004</a:t>
                      </a:r>
                    </a:p>
                  </a:txBody>
                  <a:tcPr anchor="ctr"/>
                </a:tc>
                <a:tc>
                  <a:txBody>
                    <a:bodyPr/>
                    <a:lstStyle/>
                    <a:p>
                      <a:r>
                        <a:rPr lang="en-US" dirty="0" err="1"/>
                        <a:t>Kavin</a:t>
                      </a:r>
                      <a:endParaRPr lang="en-US" dirty="0"/>
                    </a:p>
                  </a:txBody>
                  <a:tcPr anchor="ctr"/>
                </a:tc>
                <a:tc>
                  <a:txBody>
                    <a:bodyPr/>
                    <a:lstStyle/>
                    <a:p>
                      <a:r>
                        <a:rPr lang="en-US" dirty="0"/>
                        <a:t>Full Time</a:t>
                      </a:r>
                    </a:p>
                  </a:txBody>
                  <a:tcPr anchor="ctr"/>
                </a:tc>
                <a:tc>
                  <a:txBody>
                    <a:bodyPr/>
                    <a:lstStyle/>
                    <a:p>
                      <a:r>
                        <a:rPr lang="en-US" dirty="0"/>
                        <a:t>1998-04-05</a:t>
                      </a:r>
                    </a:p>
                  </a:txBody>
                  <a:tcPr anchor="ctr"/>
                </a:tc>
                <a:tc>
                  <a:txBody>
                    <a:bodyPr/>
                    <a:lstStyle/>
                    <a:p>
                      <a:r>
                        <a:rPr lang="en-US" dirty="0"/>
                        <a:t>2021-04-04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714565456</a:t>
                      </a:r>
                    </a:p>
                  </a:txBody>
                  <a:tcPr anchor="ctr"/>
                </a:tc>
                <a:tc>
                  <a:txBody>
                    <a:bodyPr/>
                    <a:lstStyle/>
                    <a:p>
                      <a:r>
                        <a:rPr lang="en-US" dirty="0"/>
                        <a:t>0004</a:t>
                      </a:r>
                    </a:p>
                  </a:txBody>
                  <a:tcPr anchor="ctr"/>
                </a:tc>
                <a:extLst>
                  <a:ext uri="{0D108BD9-81ED-4DB2-BD59-A6C34878D82A}">
                    <a16:rowId xmlns:a16="http://schemas.microsoft.com/office/drawing/2014/main" val="4071946736"/>
                  </a:ext>
                </a:extLst>
              </a:tr>
              <a:tr h="787355">
                <a:tc>
                  <a:txBody>
                    <a:bodyPr/>
                    <a:lstStyle/>
                    <a:p>
                      <a:r>
                        <a:rPr lang="en-US" dirty="0"/>
                        <a:t>0005</a:t>
                      </a:r>
                    </a:p>
                  </a:txBody>
                  <a:tcPr anchor="ctr"/>
                </a:tc>
                <a:tc>
                  <a:txBody>
                    <a:bodyPr/>
                    <a:lstStyle/>
                    <a:p>
                      <a:r>
                        <a:rPr lang="en-US" dirty="0" err="1"/>
                        <a:t>Sarath</a:t>
                      </a:r>
                      <a:endParaRPr lang="en-US" dirty="0"/>
                    </a:p>
                  </a:txBody>
                  <a:tcPr anchor="ctr"/>
                </a:tc>
                <a:tc>
                  <a:txBody>
                    <a:bodyPr/>
                    <a:lstStyle/>
                    <a:p>
                      <a:r>
                        <a:rPr lang="en-US" dirty="0"/>
                        <a:t>Part Time</a:t>
                      </a:r>
                    </a:p>
                  </a:txBody>
                  <a:tcPr anchor="ctr"/>
                </a:tc>
                <a:tc>
                  <a:txBody>
                    <a:bodyPr/>
                    <a:lstStyle/>
                    <a:p>
                      <a:r>
                        <a:rPr lang="en-US" dirty="0"/>
                        <a:t>1989-08-03</a:t>
                      </a:r>
                    </a:p>
                  </a:txBody>
                  <a:tcPr anchor="ctr"/>
                </a:tc>
                <a:tc>
                  <a:txBody>
                    <a:bodyPr/>
                    <a:lstStyle/>
                    <a:p>
                      <a:r>
                        <a:rPr lang="en-US" dirty="0"/>
                        <a:t>2021-03-04</a:t>
                      </a:r>
                    </a:p>
                  </a:txBody>
                  <a:tcPr anchor="ctr"/>
                </a:tc>
                <a:tc>
                  <a:txBody>
                    <a:bodyPr/>
                    <a:lstStyle/>
                    <a:p>
                      <a:r>
                        <a:rPr lang="en-US" dirty="0"/>
                        <a:t>787896541</a:t>
                      </a:r>
                    </a:p>
                  </a:txBody>
                  <a:tcPr anchor="ctr"/>
                </a:tc>
                <a:tc>
                  <a:txBody>
                    <a:bodyPr/>
                    <a:lstStyle/>
                    <a:p>
                      <a:r>
                        <a:rPr lang="en-US" dirty="0"/>
                        <a:t>0005</a:t>
                      </a:r>
                    </a:p>
                  </a:txBody>
                  <a:tcPr anchor="ctr"/>
                </a:tc>
                <a:extLst>
                  <a:ext uri="{0D108BD9-81ED-4DB2-BD59-A6C34878D82A}">
                    <a16:rowId xmlns:a16="http://schemas.microsoft.com/office/drawing/2014/main" val="560018236"/>
                  </a:ext>
                </a:extLst>
              </a:tr>
            </a:tbl>
          </a:graphicData>
        </a:graphic>
      </p:graphicFrame>
    </p:spTree>
    <p:extLst>
      <p:ext uri="{BB962C8B-B14F-4D97-AF65-F5344CB8AC3E}">
        <p14:creationId xmlns:p14="http://schemas.microsoft.com/office/powerpoint/2010/main" val="1582135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209</TotalTime>
  <Words>1819</Words>
  <Application>Microsoft Office PowerPoint</Application>
  <PresentationFormat>Widescreen</PresentationFormat>
  <Paragraphs>326</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Consolas</vt:lpstr>
      <vt:lpstr>Rockwell</vt:lpstr>
      <vt:lpstr>Rockwell Condensed</vt:lpstr>
      <vt:lpstr>Times New Roman</vt:lpstr>
      <vt:lpstr>Wingdings</vt:lpstr>
      <vt:lpstr>Wood Type</vt:lpstr>
      <vt:lpstr>Effectiveness of the database</vt:lpstr>
      <vt:lpstr>Table of contents</vt:lpstr>
      <vt:lpstr>User requirements</vt:lpstr>
      <vt:lpstr>System requirements</vt:lpstr>
      <vt:lpstr>Primary system requirements</vt:lpstr>
      <vt:lpstr>Secondary system requirements</vt:lpstr>
      <vt:lpstr>Tertiary system requirements</vt:lpstr>
      <vt:lpstr>Class Table</vt:lpstr>
      <vt:lpstr>Student Table</vt:lpstr>
      <vt:lpstr>Teacher Table</vt:lpstr>
      <vt:lpstr>Instrument Table</vt:lpstr>
      <vt:lpstr>Supplier Table</vt:lpstr>
      <vt:lpstr>ER DIAGRAM</vt:lpstr>
      <vt:lpstr>Why evidence to prove effectiveness? </vt:lpstr>
      <vt:lpstr>Encrypt Data while performing CRUD.</vt:lpstr>
      <vt:lpstr>Use Reporting services to visualize data</vt:lpstr>
      <vt:lpstr>Host the database separate from the application and use a REST API to query data</vt:lpstr>
      <vt:lpstr>Navigate from SQL to NoSQL</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Motivational Theories</dc:title>
  <dc:creator>RIHAM AHAMED ABDUL RAHEEM</dc:creator>
  <cp:lastModifiedBy>RIHAM AHAMED ABDUL RAHEEM</cp:lastModifiedBy>
  <cp:revision>18</cp:revision>
  <dcterms:created xsi:type="dcterms:W3CDTF">2020-12-26T17:13:03Z</dcterms:created>
  <dcterms:modified xsi:type="dcterms:W3CDTF">2021-04-12T15:49:46Z</dcterms:modified>
</cp:coreProperties>
</file>