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7884" autoAdjust="0"/>
  </p:normalViewPr>
  <p:slideViewPr>
    <p:cSldViewPr snapToGrid="0">
      <p:cViewPr varScale="1">
        <p:scale>
          <a:sx n="61" d="100"/>
          <a:sy n="61" d="100"/>
        </p:scale>
        <p:origin x="10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year, new limited liability companies emerge online. Some of them are successful and many fail within five years. For this reason, there is a high level of competition in online stores. Competing as an online business is increasingly difficult. As a business owner who wants to establish an online presence for your brand, you need to build a site properly. Only then can you beat your millions of competitors who are already online. </a:t>
            </a:r>
          </a:p>
        </p:txBody>
      </p:sp>
      <p:sp>
        <p:nvSpPr>
          <p:cNvPr id="4" name="Slide Number Placeholder 3"/>
          <p:cNvSpPr>
            <a:spLocks noGrp="1"/>
          </p:cNvSpPr>
          <p:nvPr>
            <p:ph type="sldNum" sz="quarter" idx="5"/>
          </p:nvPr>
        </p:nvSpPr>
        <p:spPr/>
        <p:txBody>
          <a:bodyPr/>
          <a:lstStyle/>
          <a:p>
            <a:fld id="{8D4F3E27-D300-4796-841A-98EFEB197DF3}" type="slidenum">
              <a:rPr lang="en-US" smtClean="0"/>
              <a:t>3</a:t>
            </a:fld>
            <a:endParaRPr lang="en-US"/>
          </a:p>
        </p:txBody>
      </p:sp>
    </p:spTree>
    <p:extLst>
      <p:ext uri="{BB962C8B-B14F-4D97-AF65-F5344CB8AC3E}">
        <p14:creationId xmlns:p14="http://schemas.microsoft.com/office/powerpoint/2010/main" val="218965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your business to be online soon, you need to take your time choosing a domain name. Typically, business owners choose to use their business names for domain names. However, in some cases, the names have already been taken. Other times, the names are too long for the name of the website.</a:t>
            </a:r>
          </a:p>
          <a:p>
            <a:endParaRPr lang="en-US" dirty="0"/>
          </a:p>
          <a:p>
            <a:r>
              <a:rPr lang="en-US" dirty="0"/>
              <a:t>If you register a domain name that takes up most of the search bar, consumers will have a hard time remembering it. Also, you cannot register a domain name that is already in use. If you find yourself in one of these situations, you need to take your time and explore new opportunities. For example, you can use abbreviations if your name is too long. Keep your options open when registering a domain name for your e-commerce website.</a:t>
            </a:r>
          </a:p>
        </p:txBody>
      </p:sp>
      <p:sp>
        <p:nvSpPr>
          <p:cNvPr id="4" name="Slide Number Placeholder 3"/>
          <p:cNvSpPr>
            <a:spLocks noGrp="1"/>
          </p:cNvSpPr>
          <p:nvPr>
            <p:ph type="sldNum" sz="quarter" idx="5"/>
          </p:nvPr>
        </p:nvSpPr>
        <p:spPr/>
        <p:txBody>
          <a:bodyPr/>
          <a:lstStyle/>
          <a:p>
            <a:fld id="{8D4F3E27-D300-4796-841A-98EFEB197DF3}" type="slidenum">
              <a:rPr lang="en-US" smtClean="0"/>
              <a:t>4</a:t>
            </a:fld>
            <a:endParaRPr lang="en-US"/>
          </a:p>
        </p:txBody>
      </p:sp>
    </p:spTree>
    <p:extLst>
      <p:ext uri="{BB962C8B-B14F-4D97-AF65-F5344CB8AC3E}">
        <p14:creationId xmlns:p14="http://schemas.microsoft.com/office/powerpoint/2010/main" val="55141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Quality web hosting is another essential step in creating an ecommerce website. The web host of a site directly affects its success. That being said, you need to make sure that the service you choose provides you with a few essentials. So, you will succeed in creating an e-commerce website that generates traffic.</a:t>
            </a:r>
          </a:p>
        </p:txBody>
      </p:sp>
      <p:sp>
        <p:nvSpPr>
          <p:cNvPr id="4" name="Slide Number Placeholder 3"/>
          <p:cNvSpPr>
            <a:spLocks noGrp="1"/>
          </p:cNvSpPr>
          <p:nvPr>
            <p:ph type="sldNum" sz="quarter" idx="5"/>
          </p:nvPr>
        </p:nvSpPr>
        <p:spPr/>
        <p:txBody>
          <a:bodyPr/>
          <a:lstStyle/>
          <a:p>
            <a:fld id="{8D4F3E27-D300-4796-841A-98EFEB197DF3}" type="slidenum">
              <a:rPr lang="en-US" smtClean="0"/>
              <a:t>5</a:t>
            </a:fld>
            <a:endParaRPr lang="en-US"/>
          </a:p>
        </p:txBody>
      </p:sp>
    </p:spTree>
    <p:extLst>
      <p:ext uri="{BB962C8B-B14F-4D97-AF65-F5344CB8AC3E}">
        <p14:creationId xmlns:p14="http://schemas.microsoft.com/office/powerpoint/2010/main" val="58616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your website meets industry standards by visiting your competitors' sites. Identify your themes by looking at their color schemes and formats. You want your site to have a similar feel to profitable sites in the same industry. To achieve this, you must complete the requirement of choosing a relevant topic.</a:t>
            </a:r>
          </a:p>
        </p:txBody>
      </p:sp>
      <p:sp>
        <p:nvSpPr>
          <p:cNvPr id="4" name="Slide Number Placeholder 3"/>
          <p:cNvSpPr>
            <a:spLocks noGrp="1"/>
          </p:cNvSpPr>
          <p:nvPr>
            <p:ph type="sldNum" sz="quarter" idx="5"/>
          </p:nvPr>
        </p:nvSpPr>
        <p:spPr/>
        <p:txBody>
          <a:bodyPr/>
          <a:lstStyle/>
          <a:p>
            <a:fld id="{8D4F3E27-D300-4796-841A-98EFEB197DF3}" type="slidenum">
              <a:rPr lang="en-US" smtClean="0"/>
              <a:t>6</a:t>
            </a:fld>
            <a:endParaRPr lang="en-US"/>
          </a:p>
        </p:txBody>
      </p:sp>
    </p:spTree>
    <p:extLst>
      <p:ext uri="{BB962C8B-B14F-4D97-AF65-F5344CB8AC3E}">
        <p14:creationId xmlns:p14="http://schemas.microsoft.com/office/powerpoint/2010/main" val="1226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e-commerce website needs a shopping cart, so it needs one more to grow. You need to design a secure shopping cart so that your customers can buy your products safely. Consider using an advanced shopping cart design. Updates on upgraded cars include cross-sales. This strategy makes businesses more profitable because it hopes consumers will add more products to their carts before completing the upgrade process. Implement useful tricks like this to build a successful eCommerce website.</a:t>
            </a:r>
          </a:p>
        </p:txBody>
      </p:sp>
      <p:sp>
        <p:nvSpPr>
          <p:cNvPr id="4" name="Slide Number Placeholder 3"/>
          <p:cNvSpPr>
            <a:spLocks noGrp="1"/>
          </p:cNvSpPr>
          <p:nvPr>
            <p:ph type="sldNum" sz="quarter" idx="5"/>
          </p:nvPr>
        </p:nvSpPr>
        <p:spPr/>
        <p:txBody>
          <a:bodyPr/>
          <a:lstStyle/>
          <a:p>
            <a:fld id="{8D4F3E27-D300-4796-841A-98EFEB197DF3}" type="slidenum">
              <a:rPr lang="en-US" smtClean="0"/>
              <a:t>7</a:t>
            </a:fld>
            <a:endParaRPr lang="en-US"/>
          </a:p>
        </p:txBody>
      </p:sp>
    </p:spTree>
    <p:extLst>
      <p:ext uri="{BB962C8B-B14F-4D97-AF65-F5344CB8AC3E}">
        <p14:creationId xmlns:p14="http://schemas.microsoft.com/office/powerpoint/2010/main" val="246139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above requirements for creating an e-commerce website, you need a responsive design. While this is not an essential element for all eCommerce sites, it is a must-have feature if you want to build a positive online presence. After all, you can’t buy it if traveling consumers don’t respond to your product. They can visit your site on their mobile devices and easily navigate through it. By using a responsive design for your eCommerce site, you will reach more consumers and sell more products. That is why it is considered an important requirement for any online store.</a:t>
            </a:r>
          </a:p>
        </p:txBody>
      </p:sp>
      <p:sp>
        <p:nvSpPr>
          <p:cNvPr id="4" name="Slide Number Placeholder 3"/>
          <p:cNvSpPr>
            <a:spLocks noGrp="1"/>
          </p:cNvSpPr>
          <p:nvPr>
            <p:ph type="sldNum" sz="quarter" idx="5"/>
          </p:nvPr>
        </p:nvSpPr>
        <p:spPr/>
        <p:txBody>
          <a:bodyPr/>
          <a:lstStyle/>
          <a:p>
            <a:fld id="{8D4F3E27-D300-4796-841A-98EFEB197DF3}" type="slidenum">
              <a:rPr lang="en-US" smtClean="0"/>
              <a:t>8</a:t>
            </a:fld>
            <a:endParaRPr lang="en-US"/>
          </a:p>
        </p:txBody>
      </p:sp>
    </p:spTree>
    <p:extLst>
      <p:ext uri="{BB962C8B-B14F-4D97-AF65-F5344CB8AC3E}">
        <p14:creationId xmlns:p14="http://schemas.microsoft.com/office/powerpoint/2010/main" val="18547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9</a:t>
            </a:fld>
            <a:endParaRPr lang="en-US"/>
          </a:p>
        </p:txBody>
      </p:sp>
    </p:spTree>
    <p:extLst>
      <p:ext uri="{BB962C8B-B14F-4D97-AF65-F5344CB8AC3E}">
        <p14:creationId xmlns:p14="http://schemas.microsoft.com/office/powerpoint/2010/main" val="175272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 This way bank credit card use to pay.</a:t>
            </a:r>
          </a:p>
          <a:p>
            <a:r>
              <a:rPr lang="en-US" dirty="0"/>
              <a:t>Debit Card: This way also bank debit card use to pay.</a:t>
            </a:r>
          </a:p>
          <a:p>
            <a:r>
              <a:rPr lang="en-US" dirty="0"/>
              <a:t>Cash on Delivery: This way use to pay the cash on delivery the product seller</a:t>
            </a:r>
          </a:p>
        </p:txBody>
      </p:sp>
      <p:sp>
        <p:nvSpPr>
          <p:cNvPr id="4" name="Slide Number Placeholder 3"/>
          <p:cNvSpPr>
            <a:spLocks noGrp="1"/>
          </p:cNvSpPr>
          <p:nvPr>
            <p:ph type="sldNum" sz="quarter" idx="5"/>
          </p:nvPr>
        </p:nvSpPr>
        <p:spPr/>
        <p:txBody>
          <a:bodyPr/>
          <a:lstStyle/>
          <a:p>
            <a:fld id="{8D4F3E27-D300-4796-841A-98EFEB197DF3}" type="slidenum">
              <a:rPr lang="en-US" smtClean="0"/>
              <a:t>10</a:t>
            </a:fld>
            <a:endParaRPr lang="en-US"/>
          </a:p>
        </p:txBody>
      </p:sp>
    </p:spTree>
    <p:extLst>
      <p:ext uri="{BB962C8B-B14F-4D97-AF65-F5344CB8AC3E}">
        <p14:creationId xmlns:p14="http://schemas.microsoft.com/office/powerpoint/2010/main" val="12484736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F223F-1E31-4D82-B6D5-9FEBA9A60652}"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E5740-B6D4-472F-8750-86C70E4DA443}"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B730-A6E7-4926-84A6-FAC9E35E76D8}"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341812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2F4AD-5B99-4148-9E55-D1A7AB38AB4F}"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86F3794-1675-4A73-B122-61FEB9C79C41}" type="datetime1">
              <a:rPr lang="en-US" smtClean="0"/>
              <a:t>4/16/2021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34AB3-D0BA-4A5F-A9DB-FBDB5E93BD69}"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344F-44EE-4174-983E-46A2AF68EABC}" type="datetime1">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5576-B309-4ED5-BB7B-CDA866AEC539}" type="datetime1">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6975-32F5-4911-BF29-813ED90F1B13}" type="datetime1">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B3393-901D-4EC0-8411-4813EEF1A659}"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18211-FD48-4C20-A220-CE70E484FBEA}" type="datetime1">
              <a:rPr lang="en-US" smtClean="0"/>
              <a:t>4/16/2021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CF0690-DE60-4004-81BC-9AA9E7F25AF2}" type="datetime1">
              <a:rPr lang="en-US" smtClean="0"/>
              <a:t>4/16/2021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sz="6600" dirty="0"/>
              <a:t>ROYAL Furnishers (Pvt) Ltd.</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C146-0F8E-4C59-A8B8-574CDF501D89}"/>
              </a:ext>
            </a:extLst>
          </p:cNvPr>
          <p:cNvSpPr>
            <a:spLocks noGrp="1"/>
          </p:cNvSpPr>
          <p:nvPr>
            <p:ph type="title"/>
          </p:nvPr>
        </p:nvSpPr>
        <p:spPr/>
        <p:txBody>
          <a:bodyPr/>
          <a:lstStyle/>
          <a:p>
            <a:r>
              <a:rPr lang="en-US" dirty="0"/>
              <a:t>Payment System</a:t>
            </a:r>
          </a:p>
        </p:txBody>
      </p:sp>
      <p:sp>
        <p:nvSpPr>
          <p:cNvPr id="3" name="Content Placeholder 2">
            <a:extLst>
              <a:ext uri="{FF2B5EF4-FFF2-40B4-BE49-F238E27FC236}">
                <a16:creationId xmlns:a16="http://schemas.microsoft.com/office/drawing/2014/main" id="{C8EA244F-0117-4D74-899C-A55AC029405A}"/>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Credit Card </a:t>
            </a:r>
          </a:p>
          <a:p>
            <a:r>
              <a:rPr lang="en-US" sz="2400" b="0" i="0" u="none" strike="noStrike" baseline="0" dirty="0">
                <a:latin typeface="Times New Roman" panose="02020603050405020304" pitchFamily="18" charset="0"/>
              </a:rPr>
              <a:t>Debit Card </a:t>
            </a:r>
          </a:p>
          <a:p>
            <a:r>
              <a:rPr lang="en-US" sz="2400" b="0" i="0" u="none" strike="noStrike" baseline="0" dirty="0">
                <a:latin typeface="Times New Roman" panose="02020603050405020304" pitchFamily="18" charset="0"/>
              </a:rPr>
              <a:t>Smart Card </a:t>
            </a:r>
          </a:p>
          <a:p>
            <a:r>
              <a:rPr lang="en-US" sz="2400" b="0" i="0" u="none" strike="noStrike" baseline="0" dirty="0">
                <a:latin typeface="Times New Roman" panose="02020603050405020304" pitchFamily="18" charset="0"/>
              </a:rPr>
              <a:t>E-Money </a:t>
            </a:r>
          </a:p>
          <a:p>
            <a:r>
              <a:rPr lang="en-US" sz="2400" dirty="0">
                <a:latin typeface="Times New Roman" panose="02020603050405020304" pitchFamily="18" charset="0"/>
              </a:rPr>
              <a:t>Cash on Delivery</a:t>
            </a:r>
            <a:endParaRPr lang="en-US" sz="2400" b="0" i="0" u="none" strike="noStrike" baseline="0"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4F987C6E-B174-45AD-BDBC-C63A6F5F75B0}"/>
              </a:ext>
            </a:extLst>
          </p:cNvPr>
          <p:cNvSpPr>
            <a:spLocks noGrp="1"/>
          </p:cNvSpPr>
          <p:nvPr>
            <p:ph type="sldNum" sz="quarter" idx="12"/>
          </p:nvPr>
        </p:nvSpPr>
        <p:spPr/>
        <p:txBody>
          <a:bodyPr/>
          <a:lstStyle/>
          <a:p>
            <a:fld id="{B2BC2DC5-54CB-401E-AC09-F7FD70C3A784}" type="slidenum">
              <a:rPr lang="en-US" smtClean="0"/>
              <a:t>10</a:t>
            </a:fld>
            <a:endParaRPr lang="en-US"/>
          </a:p>
        </p:txBody>
      </p:sp>
      <p:pic>
        <p:nvPicPr>
          <p:cNvPr id="6" name="Picture 5">
            <a:extLst>
              <a:ext uri="{FF2B5EF4-FFF2-40B4-BE49-F238E27FC236}">
                <a16:creationId xmlns:a16="http://schemas.microsoft.com/office/drawing/2014/main" id="{E92E0431-5870-4537-89F9-AA6068DB024B}"/>
              </a:ext>
            </a:extLst>
          </p:cNvPr>
          <p:cNvPicPr>
            <a:picLocks noChangeAspect="1"/>
          </p:cNvPicPr>
          <p:nvPr/>
        </p:nvPicPr>
        <p:blipFill rotWithShape="1">
          <a:blip r:embed="rId3">
            <a:extLst>
              <a:ext uri="{28A0092B-C50C-407E-A947-70E740481C1C}">
                <a14:useLocalDpi xmlns:a14="http://schemas.microsoft.com/office/drawing/2010/main" val="0"/>
              </a:ext>
            </a:extLst>
          </a:blip>
          <a:srcRect t="21066" b="22038"/>
          <a:stretch/>
        </p:blipFill>
        <p:spPr>
          <a:xfrm>
            <a:off x="4256715" y="2093976"/>
            <a:ext cx="6795779" cy="3723500"/>
          </a:xfrm>
          <a:prstGeom prst="rect">
            <a:avLst/>
          </a:prstGeom>
        </p:spPr>
      </p:pic>
    </p:spTree>
    <p:extLst>
      <p:ext uri="{BB962C8B-B14F-4D97-AF65-F5344CB8AC3E}">
        <p14:creationId xmlns:p14="http://schemas.microsoft.com/office/powerpoint/2010/main" val="88688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9F48-9542-4F64-9619-770843B99E5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9298134-2B10-4331-89D5-1ABB0EB56052}"/>
              </a:ext>
            </a:extLst>
          </p:cNvPr>
          <p:cNvSpPr>
            <a:spLocks noGrp="1"/>
          </p:cNvSpPr>
          <p:nvPr>
            <p:ph idx="1"/>
          </p:nvPr>
        </p:nvSpPr>
        <p:spPr/>
        <p:txBody>
          <a:bodyPr/>
          <a:lstStyle/>
          <a:p>
            <a:r>
              <a:rPr lang="en-US" dirty="0"/>
              <a:t>As mentioned above, having a basic e-commerce website will greatly increase its growth. This is because with the proper domain name the consumer can easily enter our eCommerce website and subsequently its designs will attract customers which will not only increase the customer attendance on our website but also make more profit.</a:t>
            </a:r>
          </a:p>
          <a:p>
            <a:r>
              <a:rPr lang="en-US" dirty="0"/>
              <a:t>Not only this, with the help of an easy payment system it can be easy for the consumers.</a:t>
            </a:r>
          </a:p>
          <a:p>
            <a:endParaRPr lang="en-US" dirty="0"/>
          </a:p>
        </p:txBody>
      </p:sp>
      <p:sp>
        <p:nvSpPr>
          <p:cNvPr id="4" name="Slide Number Placeholder 3">
            <a:extLst>
              <a:ext uri="{FF2B5EF4-FFF2-40B4-BE49-F238E27FC236}">
                <a16:creationId xmlns:a16="http://schemas.microsoft.com/office/drawing/2014/main" id="{3ED306DA-705A-4E2E-8E2E-F57997E57A9E}"/>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406236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AA45-03F7-4AF3-B3E6-5F9695E3E12A}"/>
              </a:ext>
            </a:extLst>
          </p:cNvPr>
          <p:cNvSpPr>
            <a:spLocks noGrp="1"/>
          </p:cNvSpPr>
          <p:nvPr>
            <p:ph type="title"/>
          </p:nvPr>
        </p:nvSpPr>
        <p:spPr/>
        <p:txBody>
          <a:bodyPr/>
          <a:lstStyle/>
          <a:p>
            <a:r>
              <a:rPr lang="en-US" sz="5400" dirty="0"/>
              <a:t>References </a:t>
            </a:r>
            <a:endParaRPr lang="en-US" dirty="0"/>
          </a:p>
        </p:txBody>
      </p:sp>
      <p:sp>
        <p:nvSpPr>
          <p:cNvPr id="3" name="Content Placeholder 2">
            <a:extLst>
              <a:ext uri="{FF2B5EF4-FFF2-40B4-BE49-F238E27FC236}">
                <a16:creationId xmlns:a16="http://schemas.microsoft.com/office/drawing/2014/main" id="{36632184-B2E2-4F0C-B788-9E34EFA5B337}"/>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WEB DESK (2019) </a:t>
            </a:r>
            <a:r>
              <a:rPr lang="en-US" b="0" i="1" dirty="0">
                <a:solidFill>
                  <a:srgbClr val="000000"/>
                </a:solidFill>
                <a:effectLst/>
                <a:latin typeface="Times New Roman" panose="02020603050405020304" pitchFamily="18" charset="0"/>
              </a:rPr>
              <a:t>5 Requirements to Develop An eCommerce Website, </a:t>
            </a:r>
            <a:r>
              <a:rPr lang="en-US" b="0" i="0" dirty="0">
                <a:solidFill>
                  <a:srgbClr val="000000"/>
                </a:solidFill>
                <a:effectLst/>
                <a:latin typeface="Times New Roman" panose="02020603050405020304" pitchFamily="18" charset="0"/>
              </a:rPr>
              <a:t>Available at: </a:t>
            </a:r>
            <a:r>
              <a:rPr lang="en-US" b="0" i="1" u="sng" dirty="0">
                <a:solidFill>
                  <a:srgbClr val="000000"/>
                </a:solidFill>
                <a:effectLst/>
                <a:latin typeface="Times New Roman" panose="02020603050405020304" pitchFamily="18" charset="0"/>
              </a:rPr>
              <a:t>https://www.digitalinformationworld.com/2019/12/5-requirements-to-develop-an-ecommerce-website.html</a:t>
            </a:r>
            <a:r>
              <a:rPr lang="en-US" b="0" i="0" dirty="0">
                <a:solidFill>
                  <a:srgbClr val="000000"/>
                </a:solidFill>
                <a:effectLst/>
                <a:latin typeface="Times New Roman" panose="02020603050405020304" pitchFamily="18" charset="0"/>
              </a:rPr>
              <a:t> (Accessed: 16th April 2021).</a:t>
            </a:r>
            <a:endParaRPr lang="en-US" dirty="0"/>
          </a:p>
        </p:txBody>
      </p:sp>
      <p:sp>
        <p:nvSpPr>
          <p:cNvPr id="4" name="Slide Number Placeholder 3">
            <a:extLst>
              <a:ext uri="{FF2B5EF4-FFF2-40B4-BE49-F238E27FC236}">
                <a16:creationId xmlns:a16="http://schemas.microsoft.com/office/drawing/2014/main" id="{4750CB07-C4A4-44ED-A08A-12DE2593E87F}"/>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17885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986459"/>
            <a:ext cx="10058400" cy="4485290"/>
          </a:xfrm>
        </p:spPr>
        <p:txBody>
          <a:bodyPr>
            <a:normAutofit/>
          </a:bodyPr>
          <a:lstStyle/>
          <a:p>
            <a:r>
              <a:rPr lang="en-US" sz="2400" dirty="0"/>
              <a:t>Requirements of ecommerce website</a:t>
            </a:r>
          </a:p>
          <a:p>
            <a:r>
              <a:rPr lang="en-US" sz="2400" dirty="0"/>
              <a:t>Short and unique DOMAIN NAME</a:t>
            </a:r>
          </a:p>
          <a:p>
            <a:r>
              <a:rPr lang="en-US" sz="2400" dirty="0"/>
              <a:t>Web Hosting</a:t>
            </a:r>
          </a:p>
          <a:p>
            <a:r>
              <a:rPr lang="en-US" sz="2400" dirty="0"/>
              <a:t>Organization Relevant theme</a:t>
            </a:r>
          </a:p>
          <a:p>
            <a:r>
              <a:rPr lang="en-US" sz="2400" dirty="0"/>
              <a:t>Shopping cart</a:t>
            </a:r>
          </a:p>
          <a:p>
            <a:r>
              <a:rPr lang="en-US" sz="2400" dirty="0"/>
              <a:t>Quickly responsive design</a:t>
            </a:r>
          </a:p>
          <a:p>
            <a:r>
              <a:rPr lang="en-US" sz="2400" dirty="0"/>
              <a:t>Ecommerce Strategies  </a:t>
            </a:r>
          </a:p>
          <a:p>
            <a:r>
              <a:rPr lang="en-US" sz="2400" dirty="0"/>
              <a:t>Payment System</a:t>
            </a:r>
          </a:p>
          <a:p>
            <a:r>
              <a:rPr lang="en-US" sz="2400" dirty="0"/>
              <a:t>References </a:t>
            </a:r>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0691-97B3-4E02-BBDB-77B53868E913}"/>
              </a:ext>
            </a:extLst>
          </p:cNvPr>
          <p:cNvSpPr>
            <a:spLocks noGrp="1"/>
          </p:cNvSpPr>
          <p:nvPr>
            <p:ph type="title"/>
          </p:nvPr>
        </p:nvSpPr>
        <p:spPr/>
        <p:txBody>
          <a:bodyPr/>
          <a:lstStyle/>
          <a:p>
            <a:r>
              <a:rPr lang="en-US" dirty="0"/>
              <a:t>Requirements of ecommerce website</a:t>
            </a:r>
          </a:p>
        </p:txBody>
      </p:sp>
      <p:sp>
        <p:nvSpPr>
          <p:cNvPr id="3" name="Content Placeholder 2">
            <a:extLst>
              <a:ext uri="{FF2B5EF4-FFF2-40B4-BE49-F238E27FC236}">
                <a16:creationId xmlns:a16="http://schemas.microsoft.com/office/drawing/2014/main" id="{69A3F382-45AB-4D0B-B1F6-845ECF9126F6}"/>
              </a:ext>
            </a:extLst>
          </p:cNvPr>
          <p:cNvSpPr>
            <a:spLocks noGrp="1"/>
          </p:cNvSpPr>
          <p:nvPr>
            <p:ph idx="1"/>
          </p:nvPr>
        </p:nvSpPr>
        <p:spPr/>
        <p:txBody>
          <a:bodyPr>
            <a:normAutofit/>
          </a:bodyPr>
          <a:lstStyle/>
          <a:p>
            <a:r>
              <a:rPr lang="en-US" sz="3200" dirty="0"/>
              <a:t>Learn how to make your small business dreams come true by meeting the following requirements to create an e-commerce website:</a:t>
            </a:r>
          </a:p>
          <a:p>
            <a:pPr marL="617220" lvl="1" indent="-342900">
              <a:buFont typeface="+mj-lt"/>
              <a:buAutoNum type="arabicPeriod"/>
            </a:pPr>
            <a:r>
              <a:rPr lang="en-US" sz="2800" b="1" dirty="0"/>
              <a:t>Short and unique DOMAIN NAME</a:t>
            </a:r>
          </a:p>
          <a:p>
            <a:pPr marL="617220" lvl="1" indent="-342900">
              <a:buFont typeface="+mj-lt"/>
              <a:buAutoNum type="arabicPeriod"/>
            </a:pPr>
            <a:r>
              <a:rPr lang="en-US" sz="2800" b="1" dirty="0"/>
              <a:t>Web Hosting</a:t>
            </a:r>
          </a:p>
          <a:p>
            <a:pPr marL="617220" lvl="1" indent="-342900">
              <a:buFont typeface="+mj-lt"/>
              <a:buAutoNum type="arabicPeriod"/>
            </a:pPr>
            <a:r>
              <a:rPr lang="en-US" sz="2800" b="1" dirty="0"/>
              <a:t>Organization Relevant theme</a:t>
            </a:r>
          </a:p>
          <a:p>
            <a:pPr marL="617220" lvl="1" indent="-342900">
              <a:buFont typeface="+mj-lt"/>
              <a:buAutoNum type="arabicPeriod"/>
            </a:pPr>
            <a:r>
              <a:rPr lang="en-US" sz="2800" b="1" dirty="0"/>
              <a:t>Shopping cart</a:t>
            </a:r>
          </a:p>
          <a:p>
            <a:pPr marL="617220" lvl="1" indent="-342900">
              <a:buFont typeface="+mj-lt"/>
              <a:buAutoNum type="arabicPeriod"/>
            </a:pPr>
            <a:r>
              <a:rPr lang="en-US" sz="2800" b="1" dirty="0"/>
              <a:t>Quickly responsive design</a:t>
            </a:r>
          </a:p>
        </p:txBody>
      </p:sp>
      <p:sp>
        <p:nvSpPr>
          <p:cNvPr id="4" name="Slide Number Placeholder 3">
            <a:extLst>
              <a:ext uri="{FF2B5EF4-FFF2-40B4-BE49-F238E27FC236}">
                <a16:creationId xmlns:a16="http://schemas.microsoft.com/office/drawing/2014/main" id="{C836DCF7-A81C-4EF6-82D2-FA8ED995BFE7}"/>
              </a:ext>
            </a:extLst>
          </p:cNvPr>
          <p:cNvSpPr>
            <a:spLocks noGrp="1"/>
          </p:cNvSpPr>
          <p:nvPr>
            <p:ph type="sldNum" sz="quarter" idx="12"/>
          </p:nvPr>
        </p:nvSpPr>
        <p:spPr/>
        <p:txBody>
          <a:bodyPr/>
          <a:lstStyle/>
          <a:p>
            <a:fld id="{B2BC2DC5-54CB-401E-AC09-F7FD70C3A784}" type="slidenum">
              <a:rPr lang="en-US" smtClean="0"/>
              <a:t>3</a:t>
            </a:fld>
            <a:endParaRPr lang="en-US"/>
          </a:p>
        </p:txBody>
      </p:sp>
    </p:spTree>
    <p:extLst>
      <p:ext uri="{BB962C8B-B14F-4D97-AF65-F5344CB8AC3E}">
        <p14:creationId xmlns:p14="http://schemas.microsoft.com/office/powerpoint/2010/main" val="319110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D02A-BFF9-4045-A3B2-4E28B3B394CA}"/>
              </a:ext>
            </a:extLst>
          </p:cNvPr>
          <p:cNvSpPr>
            <a:spLocks noGrp="1"/>
          </p:cNvSpPr>
          <p:nvPr>
            <p:ph type="title"/>
          </p:nvPr>
        </p:nvSpPr>
        <p:spPr/>
        <p:txBody>
          <a:bodyPr/>
          <a:lstStyle/>
          <a:p>
            <a:r>
              <a:rPr lang="en-US" dirty="0"/>
              <a:t>Short and unique DOMAIN NAME</a:t>
            </a:r>
          </a:p>
        </p:txBody>
      </p:sp>
      <p:sp>
        <p:nvSpPr>
          <p:cNvPr id="3" name="Content Placeholder 2">
            <a:extLst>
              <a:ext uri="{FF2B5EF4-FFF2-40B4-BE49-F238E27FC236}">
                <a16:creationId xmlns:a16="http://schemas.microsoft.com/office/drawing/2014/main" id="{60A6DE7A-62E4-4870-9B1F-28F68377CDEF}"/>
              </a:ext>
            </a:extLst>
          </p:cNvPr>
          <p:cNvSpPr>
            <a:spLocks noGrp="1"/>
          </p:cNvSpPr>
          <p:nvPr>
            <p:ph idx="1"/>
          </p:nvPr>
        </p:nvSpPr>
        <p:spPr>
          <a:xfrm>
            <a:off x="1069848" y="2121408"/>
            <a:ext cx="10058400" cy="4151376"/>
          </a:xfrm>
        </p:spPr>
        <p:txBody>
          <a:bodyPr/>
          <a:lstStyle/>
          <a:p>
            <a:r>
              <a:rPr lang="en-US" sz="2400" dirty="0"/>
              <a:t>The main requirement for creating an e-commerce site is a domain name.</a:t>
            </a:r>
          </a:p>
          <a:p>
            <a:r>
              <a:rPr lang="en-US" sz="2400" dirty="0"/>
              <a:t>I recommend the domain name </a:t>
            </a:r>
            <a:r>
              <a:rPr lang="en-US" sz="2400" b="1" dirty="0"/>
              <a:t>royalfurniture.com </a:t>
            </a:r>
            <a:r>
              <a:rPr lang="en-US" sz="2400" dirty="0"/>
              <a:t>for your company.</a:t>
            </a:r>
          </a:p>
          <a:p>
            <a:r>
              <a:rPr lang="en-US" sz="2400" dirty="0"/>
              <a:t>The reason for choosing this domain name.</a:t>
            </a:r>
          </a:p>
          <a:p>
            <a:pPr marL="617220" lvl="1" indent="-342900">
              <a:buFont typeface="+mj-lt"/>
              <a:buAutoNum type="arabicPeriod"/>
            </a:pPr>
            <a:r>
              <a:rPr lang="en-US" sz="2000" dirty="0"/>
              <a:t>Your shop name </a:t>
            </a:r>
          </a:p>
          <a:p>
            <a:pPr marL="617220" lvl="1" indent="-342900">
              <a:buFont typeface="+mj-lt"/>
              <a:buAutoNum type="arabicPeriod"/>
            </a:pPr>
            <a:r>
              <a:rPr lang="en-US" sz="2000" dirty="0"/>
              <a:t>Unique</a:t>
            </a:r>
          </a:p>
          <a:p>
            <a:pPr marL="617220" lvl="1" indent="-342900">
              <a:buFont typeface="+mj-lt"/>
              <a:buAutoNum type="arabicPeriod"/>
            </a:pPr>
            <a:r>
              <a:rPr lang="en-US" sz="2000" dirty="0"/>
              <a:t>Small length</a:t>
            </a:r>
          </a:p>
          <a:p>
            <a:endParaRPr lang="en-US" dirty="0"/>
          </a:p>
        </p:txBody>
      </p:sp>
      <p:sp>
        <p:nvSpPr>
          <p:cNvPr id="4" name="Slide Number Placeholder 3">
            <a:extLst>
              <a:ext uri="{FF2B5EF4-FFF2-40B4-BE49-F238E27FC236}">
                <a16:creationId xmlns:a16="http://schemas.microsoft.com/office/drawing/2014/main" id="{037386AF-E9D9-4413-824E-9DDE7BF036AB}"/>
              </a:ext>
            </a:extLst>
          </p:cNvPr>
          <p:cNvSpPr>
            <a:spLocks noGrp="1"/>
          </p:cNvSpPr>
          <p:nvPr>
            <p:ph type="sldNum" sz="quarter" idx="12"/>
          </p:nvPr>
        </p:nvSpPr>
        <p:spPr/>
        <p:txBody>
          <a:bodyPr/>
          <a:lstStyle/>
          <a:p>
            <a:fld id="{B2BC2DC5-54CB-401E-AC09-F7FD70C3A784}" type="slidenum">
              <a:rPr lang="en-US" smtClean="0"/>
              <a:t>4</a:t>
            </a:fld>
            <a:endParaRPr lang="en-US"/>
          </a:p>
        </p:txBody>
      </p:sp>
    </p:spTree>
    <p:extLst>
      <p:ext uri="{BB962C8B-B14F-4D97-AF65-F5344CB8AC3E}">
        <p14:creationId xmlns:p14="http://schemas.microsoft.com/office/powerpoint/2010/main" val="299687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8ACE-E760-477F-981D-3ABEF6F29AA6}"/>
              </a:ext>
            </a:extLst>
          </p:cNvPr>
          <p:cNvSpPr>
            <a:spLocks noGrp="1"/>
          </p:cNvSpPr>
          <p:nvPr>
            <p:ph type="title"/>
          </p:nvPr>
        </p:nvSpPr>
        <p:spPr/>
        <p:txBody>
          <a:bodyPr/>
          <a:lstStyle/>
          <a:p>
            <a:r>
              <a:rPr lang="en-US" dirty="0"/>
              <a:t>Web hosting</a:t>
            </a:r>
          </a:p>
        </p:txBody>
      </p:sp>
      <p:sp>
        <p:nvSpPr>
          <p:cNvPr id="3" name="Content Placeholder 2">
            <a:extLst>
              <a:ext uri="{FF2B5EF4-FFF2-40B4-BE49-F238E27FC236}">
                <a16:creationId xmlns:a16="http://schemas.microsoft.com/office/drawing/2014/main" id="{A93712AA-0ED1-493D-8D1B-EB918DDED154}"/>
              </a:ext>
            </a:extLst>
          </p:cNvPr>
          <p:cNvSpPr>
            <a:spLocks noGrp="1"/>
          </p:cNvSpPr>
          <p:nvPr>
            <p:ph idx="1"/>
          </p:nvPr>
        </p:nvSpPr>
        <p:spPr>
          <a:xfrm>
            <a:off x="1069848" y="2121407"/>
            <a:ext cx="10058400" cy="4058675"/>
          </a:xfrm>
        </p:spPr>
        <p:txBody>
          <a:bodyPr>
            <a:normAutofit lnSpcReduction="10000"/>
          </a:bodyPr>
          <a:lstStyle/>
          <a:p>
            <a:r>
              <a:rPr lang="en-US" sz="2400" dirty="0"/>
              <a:t>These essential components of web hosting should include </a:t>
            </a:r>
          </a:p>
          <a:p>
            <a:pPr marL="617220" lvl="1" indent="-342900">
              <a:buFont typeface="+mj-lt"/>
              <a:buAutoNum type="arabicPeriod"/>
            </a:pPr>
            <a:r>
              <a:rPr lang="en-US" sz="2000" dirty="0"/>
              <a:t>good timing</a:t>
            </a:r>
          </a:p>
          <a:p>
            <a:pPr marL="617220" lvl="1" indent="-342900">
              <a:buFont typeface="+mj-lt"/>
              <a:buAutoNum type="arabicPeriod"/>
            </a:pPr>
            <a:r>
              <a:rPr lang="en-US" sz="2000" dirty="0"/>
              <a:t>fast speed</a:t>
            </a:r>
          </a:p>
          <a:p>
            <a:pPr marL="617220" lvl="1" indent="-342900">
              <a:buFont typeface="+mj-lt"/>
              <a:buAutoNum type="arabicPeriod"/>
            </a:pPr>
            <a:r>
              <a:rPr lang="en-US" sz="2000" dirty="0"/>
              <a:t>quality customer </a:t>
            </a:r>
          </a:p>
          <a:p>
            <a:pPr marL="617220" lvl="1" indent="-342900">
              <a:buFont typeface="+mj-lt"/>
              <a:buAutoNum type="arabicPeriod"/>
            </a:pPr>
            <a:r>
              <a:rPr lang="en-US" sz="2000" dirty="0"/>
              <a:t>support</a:t>
            </a:r>
          </a:p>
          <a:p>
            <a:pPr marL="617220" lvl="1" indent="-342900">
              <a:buFont typeface="+mj-lt"/>
              <a:buAutoNum type="arabicPeriod"/>
            </a:pPr>
            <a:r>
              <a:rPr lang="en-US" sz="2000" dirty="0"/>
              <a:t>scaling.</a:t>
            </a:r>
          </a:p>
          <a:p>
            <a:r>
              <a:rPr lang="en-US" sz="2400" dirty="0"/>
              <a:t> With your hosting needs in mind, choose a web host that can provide you with these features and more.</a:t>
            </a:r>
          </a:p>
          <a:p>
            <a:r>
              <a:rPr lang="en-US" sz="2400" dirty="0"/>
              <a:t>I recommend the hosting site </a:t>
            </a:r>
            <a:r>
              <a:rPr lang="en-US" sz="2400" b="1" dirty="0"/>
              <a:t>https://www.hostgator.com/  </a:t>
            </a:r>
            <a:r>
              <a:rPr lang="en-US" sz="2400" dirty="0"/>
              <a:t>for your company.</a:t>
            </a:r>
          </a:p>
          <a:p>
            <a:pPr lvl="1"/>
            <a:r>
              <a:rPr lang="en-US" sz="2000" dirty="0"/>
              <a:t>This site is trusted, cheap price, and provide many customer friendly plans.</a:t>
            </a:r>
          </a:p>
        </p:txBody>
      </p:sp>
      <p:sp>
        <p:nvSpPr>
          <p:cNvPr id="4" name="Slide Number Placeholder 3">
            <a:extLst>
              <a:ext uri="{FF2B5EF4-FFF2-40B4-BE49-F238E27FC236}">
                <a16:creationId xmlns:a16="http://schemas.microsoft.com/office/drawing/2014/main" id="{C1029618-B66B-4C37-AB23-D95142B6A4C4}"/>
              </a:ext>
            </a:extLst>
          </p:cNvPr>
          <p:cNvSpPr>
            <a:spLocks noGrp="1"/>
          </p:cNvSpPr>
          <p:nvPr>
            <p:ph type="sldNum" sz="quarter" idx="12"/>
          </p:nvPr>
        </p:nvSpPr>
        <p:spPr/>
        <p:txBody>
          <a:bodyPr/>
          <a:lstStyle/>
          <a:p>
            <a:fld id="{B2BC2DC5-54CB-401E-AC09-F7FD70C3A784}" type="slidenum">
              <a:rPr lang="en-US" smtClean="0"/>
              <a:t>5</a:t>
            </a:fld>
            <a:endParaRPr lang="en-US"/>
          </a:p>
        </p:txBody>
      </p:sp>
    </p:spTree>
    <p:extLst>
      <p:ext uri="{BB962C8B-B14F-4D97-AF65-F5344CB8AC3E}">
        <p14:creationId xmlns:p14="http://schemas.microsoft.com/office/powerpoint/2010/main" val="80834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499F-12FF-4A47-8B18-D1A82D5A32A3}"/>
              </a:ext>
            </a:extLst>
          </p:cNvPr>
          <p:cNvSpPr>
            <a:spLocks noGrp="1"/>
          </p:cNvSpPr>
          <p:nvPr>
            <p:ph type="title"/>
          </p:nvPr>
        </p:nvSpPr>
        <p:spPr/>
        <p:txBody>
          <a:bodyPr/>
          <a:lstStyle/>
          <a:p>
            <a:r>
              <a:rPr lang="en-US" sz="5400" b="1" dirty="0"/>
              <a:t>Organization Relevant theme</a:t>
            </a:r>
            <a:endParaRPr lang="en-US" dirty="0"/>
          </a:p>
        </p:txBody>
      </p:sp>
      <p:sp>
        <p:nvSpPr>
          <p:cNvPr id="3" name="Content Placeholder 2">
            <a:extLst>
              <a:ext uri="{FF2B5EF4-FFF2-40B4-BE49-F238E27FC236}">
                <a16:creationId xmlns:a16="http://schemas.microsoft.com/office/drawing/2014/main" id="{08FB16A8-137A-45B0-9567-ED9290E3E98D}"/>
              </a:ext>
            </a:extLst>
          </p:cNvPr>
          <p:cNvSpPr>
            <a:spLocks noGrp="1"/>
          </p:cNvSpPr>
          <p:nvPr>
            <p:ph idx="1"/>
          </p:nvPr>
        </p:nvSpPr>
        <p:spPr>
          <a:xfrm>
            <a:off x="1069848" y="2121408"/>
            <a:ext cx="5625777" cy="4050792"/>
          </a:xfrm>
        </p:spPr>
        <p:txBody>
          <a:bodyPr>
            <a:normAutofit lnSpcReduction="10000"/>
          </a:bodyPr>
          <a:lstStyle/>
          <a:p>
            <a:r>
              <a:rPr lang="en-US" sz="2400" dirty="0"/>
              <a:t>Basically, You need to effectively design your webpage with a theme related to your business</a:t>
            </a:r>
          </a:p>
          <a:p>
            <a:r>
              <a:rPr lang="en-US" sz="2400" dirty="0"/>
              <a:t>If this is not the company related design then maybe your problem is:</a:t>
            </a:r>
          </a:p>
          <a:p>
            <a:pPr lvl="1"/>
            <a:r>
              <a:rPr lang="en-US" sz="2000" dirty="0"/>
              <a:t>Consumers will get the feeling that they have gone to a different zone site.</a:t>
            </a:r>
          </a:p>
          <a:p>
            <a:pPr lvl="1"/>
            <a:r>
              <a:rPr lang="en-US" sz="2000" dirty="0"/>
              <a:t>This will reduce consumer attendance</a:t>
            </a:r>
          </a:p>
          <a:p>
            <a:pPr lvl="1"/>
            <a:r>
              <a:rPr lang="en-US" sz="2000" dirty="0"/>
              <a:t>Eventually, there will be a loss in business</a:t>
            </a:r>
          </a:p>
          <a:p>
            <a:pPr marL="274320" lvl="1" indent="0">
              <a:buNone/>
            </a:pPr>
            <a:endParaRPr lang="en-US" sz="2000" dirty="0"/>
          </a:p>
          <a:p>
            <a:pPr marL="274320" lvl="1" indent="0">
              <a:buNone/>
            </a:pPr>
            <a:r>
              <a:rPr lang="en-US" sz="2000" dirty="0"/>
              <a:t>Note: The figure is related furniture company eCommerce website design.</a:t>
            </a:r>
          </a:p>
        </p:txBody>
      </p:sp>
      <p:sp>
        <p:nvSpPr>
          <p:cNvPr id="4" name="Slide Number Placeholder 3">
            <a:extLst>
              <a:ext uri="{FF2B5EF4-FFF2-40B4-BE49-F238E27FC236}">
                <a16:creationId xmlns:a16="http://schemas.microsoft.com/office/drawing/2014/main" id="{A76FB6BB-63B1-4E5F-865C-A9FDDF970E96}"/>
              </a:ext>
            </a:extLst>
          </p:cNvPr>
          <p:cNvSpPr>
            <a:spLocks noGrp="1"/>
          </p:cNvSpPr>
          <p:nvPr>
            <p:ph type="sldNum" sz="quarter" idx="12"/>
          </p:nvPr>
        </p:nvSpPr>
        <p:spPr/>
        <p:txBody>
          <a:bodyPr/>
          <a:lstStyle/>
          <a:p>
            <a:fld id="{B2BC2DC5-54CB-401E-AC09-F7FD70C3A784}" type="slidenum">
              <a:rPr lang="en-US" smtClean="0"/>
              <a:t>6</a:t>
            </a:fld>
            <a:endParaRPr lang="en-US"/>
          </a:p>
        </p:txBody>
      </p:sp>
      <p:pic>
        <p:nvPicPr>
          <p:cNvPr id="6" name="Picture 5">
            <a:extLst>
              <a:ext uri="{FF2B5EF4-FFF2-40B4-BE49-F238E27FC236}">
                <a16:creationId xmlns:a16="http://schemas.microsoft.com/office/drawing/2014/main" id="{87EAEEF6-B93D-4955-9174-379D0A065C7C}"/>
              </a:ext>
            </a:extLst>
          </p:cNvPr>
          <p:cNvPicPr>
            <a:picLocks noChangeAspect="1"/>
          </p:cNvPicPr>
          <p:nvPr/>
        </p:nvPicPr>
        <p:blipFill rotWithShape="1">
          <a:blip r:embed="rId3">
            <a:extLst>
              <a:ext uri="{28A0092B-C50C-407E-A947-70E740481C1C}">
                <a14:useLocalDpi xmlns:a14="http://schemas.microsoft.com/office/drawing/2010/main" val="0"/>
              </a:ext>
            </a:extLst>
          </a:blip>
          <a:srcRect t="9562" b="5064"/>
          <a:stretch/>
        </p:blipFill>
        <p:spPr>
          <a:xfrm>
            <a:off x="6695625" y="2093976"/>
            <a:ext cx="4615503" cy="4543933"/>
          </a:xfrm>
          <a:prstGeom prst="rect">
            <a:avLst/>
          </a:prstGeom>
        </p:spPr>
      </p:pic>
    </p:spTree>
    <p:extLst>
      <p:ext uri="{BB962C8B-B14F-4D97-AF65-F5344CB8AC3E}">
        <p14:creationId xmlns:p14="http://schemas.microsoft.com/office/powerpoint/2010/main" val="395757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7B19-4067-417D-856F-DC008D3A8219}"/>
              </a:ext>
            </a:extLst>
          </p:cNvPr>
          <p:cNvSpPr>
            <a:spLocks noGrp="1"/>
          </p:cNvSpPr>
          <p:nvPr>
            <p:ph type="title"/>
          </p:nvPr>
        </p:nvSpPr>
        <p:spPr/>
        <p:txBody>
          <a:bodyPr/>
          <a:lstStyle/>
          <a:p>
            <a:r>
              <a:rPr lang="en-US" sz="5400" b="1" dirty="0"/>
              <a:t>Shopping cart</a:t>
            </a:r>
            <a:endParaRPr lang="en-US" dirty="0"/>
          </a:p>
        </p:txBody>
      </p:sp>
      <p:sp>
        <p:nvSpPr>
          <p:cNvPr id="3" name="Content Placeholder 2">
            <a:extLst>
              <a:ext uri="{FF2B5EF4-FFF2-40B4-BE49-F238E27FC236}">
                <a16:creationId xmlns:a16="http://schemas.microsoft.com/office/drawing/2014/main" id="{9766B5F9-D979-4D1F-A372-BF126B24D804}"/>
              </a:ext>
            </a:extLst>
          </p:cNvPr>
          <p:cNvSpPr>
            <a:spLocks noGrp="1"/>
          </p:cNvSpPr>
          <p:nvPr>
            <p:ph idx="1"/>
          </p:nvPr>
        </p:nvSpPr>
        <p:spPr/>
        <p:txBody>
          <a:bodyPr>
            <a:normAutofit/>
          </a:bodyPr>
          <a:lstStyle/>
          <a:p>
            <a:r>
              <a:rPr lang="en-US" sz="2400" dirty="0"/>
              <a:t>Every eCommerce website needs a shopping cart</a:t>
            </a:r>
          </a:p>
          <a:p>
            <a:r>
              <a:rPr lang="en-US" sz="2400" dirty="0"/>
              <a:t>The uses of the shopping cart</a:t>
            </a:r>
          </a:p>
          <a:p>
            <a:pPr lvl="1"/>
            <a:r>
              <a:rPr lang="en-US" sz="2000" dirty="0"/>
              <a:t>Customers safely To purchase the product item.</a:t>
            </a:r>
          </a:p>
          <a:p>
            <a:pPr lvl="1"/>
            <a:r>
              <a:rPr lang="en-US" sz="2000" dirty="0"/>
              <a:t>This way it is more profitable</a:t>
            </a:r>
          </a:p>
        </p:txBody>
      </p:sp>
      <p:sp>
        <p:nvSpPr>
          <p:cNvPr id="4" name="Slide Number Placeholder 3">
            <a:extLst>
              <a:ext uri="{FF2B5EF4-FFF2-40B4-BE49-F238E27FC236}">
                <a16:creationId xmlns:a16="http://schemas.microsoft.com/office/drawing/2014/main" id="{B334402D-761D-4FDD-99AA-80DD0C4A53B6}"/>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186727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CE2F-F8CB-4E3F-BF8A-E451729D4A04}"/>
              </a:ext>
            </a:extLst>
          </p:cNvPr>
          <p:cNvSpPr>
            <a:spLocks noGrp="1"/>
          </p:cNvSpPr>
          <p:nvPr>
            <p:ph type="title"/>
          </p:nvPr>
        </p:nvSpPr>
        <p:spPr/>
        <p:txBody>
          <a:bodyPr/>
          <a:lstStyle/>
          <a:p>
            <a:r>
              <a:rPr lang="en-US" sz="5400" b="1" dirty="0"/>
              <a:t>Quickly responsive design</a:t>
            </a:r>
            <a:endParaRPr lang="en-US" dirty="0"/>
          </a:p>
        </p:txBody>
      </p:sp>
      <p:sp>
        <p:nvSpPr>
          <p:cNvPr id="3" name="Content Placeholder 2">
            <a:extLst>
              <a:ext uri="{FF2B5EF4-FFF2-40B4-BE49-F238E27FC236}">
                <a16:creationId xmlns:a16="http://schemas.microsoft.com/office/drawing/2014/main" id="{41693DE2-B4AB-4A71-8946-9D67BA26A7B6}"/>
              </a:ext>
            </a:extLst>
          </p:cNvPr>
          <p:cNvSpPr>
            <a:spLocks noGrp="1"/>
          </p:cNvSpPr>
          <p:nvPr>
            <p:ph idx="1"/>
          </p:nvPr>
        </p:nvSpPr>
        <p:spPr/>
        <p:txBody>
          <a:bodyPr>
            <a:normAutofit/>
          </a:bodyPr>
          <a:lstStyle/>
          <a:p>
            <a:r>
              <a:rPr lang="en-US" sz="2400" dirty="0"/>
              <a:t>This is an added service. This will allow a consumer to clear up any doubts about a product and thus increase your eCommerce reputation among consumers, thereby increasing the consumer revenue of your web page.</a:t>
            </a:r>
          </a:p>
        </p:txBody>
      </p:sp>
      <p:sp>
        <p:nvSpPr>
          <p:cNvPr id="4" name="Slide Number Placeholder 3">
            <a:extLst>
              <a:ext uri="{FF2B5EF4-FFF2-40B4-BE49-F238E27FC236}">
                <a16:creationId xmlns:a16="http://schemas.microsoft.com/office/drawing/2014/main" id="{8E574560-5569-4AAB-9276-2778D8ED5EFE}"/>
              </a:ext>
            </a:extLst>
          </p:cNvPr>
          <p:cNvSpPr>
            <a:spLocks noGrp="1"/>
          </p:cNvSpPr>
          <p:nvPr>
            <p:ph type="sldNum" sz="quarter" idx="12"/>
          </p:nvPr>
        </p:nvSpPr>
        <p:spPr/>
        <p:txBody>
          <a:bodyPr/>
          <a:lstStyle/>
          <a:p>
            <a:fld id="{B2BC2DC5-54CB-401E-AC09-F7FD70C3A784}" type="slidenum">
              <a:rPr lang="en-US" smtClean="0"/>
              <a:t>8</a:t>
            </a:fld>
            <a:endParaRPr lang="en-US"/>
          </a:p>
        </p:txBody>
      </p:sp>
    </p:spTree>
    <p:extLst>
      <p:ext uri="{BB962C8B-B14F-4D97-AF65-F5344CB8AC3E}">
        <p14:creationId xmlns:p14="http://schemas.microsoft.com/office/powerpoint/2010/main" val="349737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7-2F94-40D2-A70E-0C98396D96E6}"/>
              </a:ext>
            </a:extLst>
          </p:cNvPr>
          <p:cNvSpPr>
            <a:spLocks noGrp="1"/>
          </p:cNvSpPr>
          <p:nvPr>
            <p:ph type="title"/>
          </p:nvPr>
        </p:nvSpPr>
        <p:spPr/>
        <p:txBody>
          <a:bodyPr/>
          <a:lstStyle/>
          <a:p>
            <a:r>
              <a:rPr lang="en-US" dirty="0"/>
              <a:t>Ecommerce Strategies  </a:t>
            </a:r>
          </a:p>
        </p:txBody>
      </p:sp>
      <p:sp>
        <p:nvSpPr>
          <p:cNvPr id="3" name="Content Placeholder 2">
            <a:extLst>
              <a:ext uri="{FF2B5EF4-FFF2-40B4-BE49-F238E27FC236}">
                <a16:creationId xmlns:a16="http://schemas.microsoft.com/office/drawing/2014/main" id="{593FD739-919B-40C3-BF72-430D009B0E5E}"/>
              </a:ext>
            </a:extLst>
          </p:cNvPr>
          <p:cNvSpPr>
            <a:spLocks noGrp="1"/>
          </p:cNvSpPr>
          <p:nvPr>
            <p:ph idx="1"/>
          </p:nvPr>
        </p:nvSpPr>
        <p:spPr/>
        <p:txBody>
          <a:bodyPr>
            <a:normAutofit lnSpcReduction="10000"/>
          </a:bodyPr>
          <a:lstStyle/>
          <a:p>
            <a:r>
              <a:rPr lang="en-US" sz="2400" b="1" i="0" u="none" strike="noStrike" baseline="0" dirty="0">
                <a:solidFill>
                  <a:srgbClr val="000000"/>
                </a:solidFill>
                <a:latin typeface="Times New Roman" panose="02020603050405020304" pitchFamily="18" charset="0"/>
              </a:rPr>
              <a:t>Based on ROYAL FURNISHERS (Pvt) Ltd.</a:t>
            </a:r>
          </a:p>
          <a:p>
            <a:r>
              <a:rPr lang="en-US" sz="2400" b="1" i="0" u="none" strike="noStrike" baseline="0" dirty="0">
                <a:solidFill>
                  <a:srgbClr val="000000"/>
                </a:solidFill>
                <a:latin typeface="Times New Roman" panose="02020603050405020304" pitchFamily="18" charset="0"/>
              </a:rPr>
              <a:t>Four positional factors </a:t>
            </a:r>
            <a:endParaRPr lang="en-US" sz="2400" b="0" i="0" u="none" strike="noStrike" baseline="0" dirty="0">
              <a:solidFill>
                <a:srgbClr val="000000"/>
              </a:solidFill>
              <a:latin typeface="Times New Roman" panose="02020603050405020304" pitchFamily="18" charset="0"/>
            </a:endParaRPr>
          </a:p>
          <a:p>
            <a:pPr lvl="1"/>
            <a:r>
              <a:rPr lang="en-US" sz="2000" b="0" i="0" u="none" strike="noStrike" baseline="0" dirty="0">
                <a:solidFill>
                  <a:srgbClr val="000000"/>
                </a:solidFill>
                <a:latin typeface="Times New Roman" panose="02020603050405020304" pitchFamily="18" charset="0"/>
              </a:rPr>
              <a:t>Technology  : Reducing the moisture content to below 15% where by minimizing natural cracking. As they maintain extremely high quality standards</a:t>
            </a:r>
          </a:p>
          <a:p>
            <a:pPr lvl="1"/>
            <a:r>
              <a:rPr lang="en-US" sz="2000" b="0" i="0" u="none" strike="noStrike" baseline="0" dirty="0">
                <a:solidFill>
                  <a:srgbClr val="000000"/>
                </a:solidFill>
                <a:latin typeface="Times New Roman" panose="02020603050405020304" pitchFamily="18" charset="0"/>
              </a:rPr>
              <a:t>Service : Good Service</a:t>
            </a:r>
          </a:p>
          <a:p>
            <a:pPr lvl="1"/>
            <a:r>
              <a:rPr lang="en-US" sz="2000" b="0" i="0" u="none" strike="noStrike" baseline="0" dirty="0">
                <a:solidFill>
                  <a:srgbClr val="000000"/>
                </a:solidFill>
                <a:latin typeface="Times New Roman" panose="02020603050405020304" pitchFamily="18" charset="0"/>
              </a:rPr>
              <a:t>Market : Quality controller and Dedicated Sales Team</a:t>
            </a:r>
          </a:p>
          <a:p>
            <a:pPr lvl="1"/>
            <a:r>
              <a:rPr lang="en-US" sz="2000" b="0" i="0" u="none" strike="noStrike" baseline="0" dirty="0">
                <a:solidFill>
                  <a:srgbClr val="000000"/>
                </a:solidFill>
                <a:latin typeface="Times New Roman" panose="02020603050405020304" pitchFamily="18" charset="0"/>
              </a:rPr>
              <a:t>Brand : Most popular brand in Sri Lanka</a:t>
            </a:r>
          </a:p>
          <a:p>
            <a:r>
              <a:rPr lang="en-US" sz="2400" b="1" i="0" u="none" strike="noStrike" baseline="0" dirty="0">
                <a:solidFill>
                  <a:srgbClr val="000000"/>
                </a:solidFill>
                <a:latin typeface="Times New Roman" panose="02020603050405020304" pitchFamily="18" charset="0"/>
              </a:rPr>
              <a:t>Three bonding factors </a:t>
            </a:r>
            <a:endParaRPr lang="en-US" sz="2400" b="0" i="0" u="none" strike="noStrike" baseline="0" dirty="0">
              <a:solidFill>
                <a:srgbClr val="000000"/>
              </a:solidFill>
              <a:latin typeface="Times New Roman" panose="02020603050405020304" pitchFamily="18" charset="0"/>
            </a:endParaRPr>
          </a:p>
          <a:p>
            <a:pPr lvl="1"/>
            <a:r>
              <a:rPr lang="en-US" sz="2000" b="0" i="0" u="none" strike="noStrike" baseline="0" dirty="0">
                <a:solidFill>
                  <a:srgbClr val="000000"/>
                </a:solidFill>
                <a:latin typeface="Times New Roman" panose="02020603050405020304" pitchFamily="18" charset="0"/>
              </a:rPr>
              <a:t>Leadership </a:t>
            </a:r>
          </a:p>
          <a:p>
            <a:pPr lvl="1"/>
            <a:r>
              <a:rPr lang="en-US" sz="2000" b="0" i="0" u="none" strike="noStrike" baseline="0" dirty="0">
                <a:solidFill>
                  <a:srgbClr val="000000"/>
                </a:solidFill>
                <a:latin typeface="Times New Roman" panose="02020603050405020304" pitchFamily="18" charset="0"/>
              </a:rPr>
              <a:t>Infrastructure </a:t>
            </a:r>
          </a:p>
          <a:p>
            <a:pPr lvl="1"/>
            <a:r>
              <a:rPr lang="en-US" sz="2000" b="0" i="0" u="none" strike="noStrike" baseline="0" dirty="0">
                <a:solidFill>
                  <a:srgbClr val="000000"/>
                </a:solidFill>
                <a:latin typeface="Times New Roman" panose="02020603050405020304" pitchFamily="18" charset="0"/>
              </a:rPr>
              <a:t>Organizational learning </a:t>
            </a:r>
          </a:p>
        </p:txBody>
      </p:sp>
      <p:sp>
        <p:nvSpPr>
          <p:cNvPr id="4" name="Slide Number Placeholder 3">
            <a:extLst>
              <a:ext uri="{FF2B5EF4-FFF2-40B4-BE49-F238E27FC236}">
                <a16:creationId xmlns:a16="http://schemas.microsoft.com/office/drawing/2014/main" id="{4B1A494B-9A7E-45C4-9BEB-C2C2C400D4FB}"/>
              </a:ext>
            </a:extLst>
          </p:cNvPr>
          <p:cNvSpPr>
            <a:spLocks noGrp="1"/>
          </p:cNvSpPr>
          <p:nvPr>
            <p:ph type="sldNum" sz="quarter" idx="12"/>
          </p:nvPr>
        </p:nvSpPr>
        <p:spPr/>
        <p:txBody>
          <a:bodyPr/>
          <a:lstStyle/>
          <a:p>
            <a:fld id="{B2BC2DC5-54CB-401E-AC09-F7FD70C3A784}" type="slidenum">
              <a:rPr lang="en-US" smtClean="0"/>
              <a:t>9</a:t>
            </a:fld>
            <a:endParaRPr lang="en-US"/>
          </a:p>
        </p:txBody>
      </p:sp>
    </p:spTree>
    <p:extLst>
      <p:ext uri="{BB962C8B-B14F-4D97-AF65-F5344CB8AC3E}">
        <p14:creationId xmlns:p14="http://schemas.microsoft.com/office/powerpoint/2010/main" val="191508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447</TotalTime>
  <Words>1137</Words>
  <Application>Microsoft Office PowerPoint</Application>
  <PresentationFormat>Widescreen</PresentationFormat>
  <Paragraphs>107</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Times New Roman</vt:lpstr>
      <vt:lpstr>Wingdings</vt:lpstr>
      <vt:lpstr>Wood Type</vt:lpstr>
      <vt:lpstr>ROYAL Furnishers (Pvt) Ltd.</vt:lpstr>
      <vt:lpstr>Table of contents</vt:lpstr>
      <vt:lpstr>Requirements of ecommerce website</vt:lpstr>
      <vt:lpstr>Short and unique DOMAIN NAME</vt:lpstr>
      <vt:lpstr>Web hosting</vt:lpstr>
      <vt:lpstr>Organization Relevant theme</vt:lpstr>
      <vt:lpstr>Shopping cart</vt:lpstr>
      <vt:lpstr>Quickly responsive design</vt:lpstr>
      <vt:lpstr>Ecommerce Strategies  </vt:lpstr>
      <vt:lpstr>Payment System</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Stratagies</dc:title>
  <dc:creator>RIHAM AHAMED ABDUL RAHEEM</dc:creator>
  <cp:lastModifiedBy>RIHAM AHAMED ABDUL RAHEEM</cp:lastModifiedBy>
  <cp:revision>38</cp:revision>
  <dcterms:created xsi:type="dcterms:W3CDTF">2020-12-26T17:13:03Z</dcterms:created>
  <dcterms:modified xsi:type="dcterms:W3CDTF">2021-04-16T11:11:38Z</dcterms:modified>
</cp:coreProperties>
</file>