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4" r:id="rId8"/>
    <p:sldId id="262" r:id="rId9"/>
    <p:sldId id="263"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HAM AHAMED ABDUL RAHEEM" initials="RAAR" lastIdx="1" clrIdx="0">
    <p:extLst>
      <p:ext uri="{19B8F6BF-5375-455C-9EA6-DF929625EA0E}">
        <p15:presenceInfo xmlns:p15="http://schemas.microsoft.com/office/powerpoint/2012/main" userId="06e8df2158d9e1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729F4-2DD0-4AD2-9382-3E64951DE9BF}"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A7FA5-91D9-4BBD-BDDE-F00E05BF7A33}" type="slidenum">
              <a:rPr lang="en-US" smtClean="0"/>
              <a:t>‹#›</a:t>
            </a:fld>
            <a:endParaRPr lang="en-US"/>
          </a:p>
        </p:txBody>
      </p:sp>
    </p:spTree>
    <p:extLst>
      <p:ext uri="{BB962C8B-B14F-4D97-AF65-F5344CB8AC3E}">
        <p14:creationId xmlns:p14="http://schemas.microsoft.com/office/powerpoint/2010/main" val="60695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4E26F-0DA1-43FF-AA51-8397467588BA}"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82FA1E0-0C91-4BA4-8600-3FBE40A34161}" type="slidenum">
              <a:rPr lang="en-US" smtClean="0"/>
              <a:t>‹#›</a:t>
            </a:fld>
            <a:endParaRPr lang="en-US"/>
          </a:p>
        </p:txBody>
      </p:sp>
    </p:spTree>
    <p:extLst>
      <p:ext uri="{BB962C8B-B14F-4D97-AF65-F5344CB8AC3E}">
        <p14:creationId xmlns:p14="http://schemas.microsoft.com/office/powerpoint/2010/main" val="376472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FD8A5-FB4E-4B43-8B11-C6932D2373DC}"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21072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53F65-9CBB-4CDC-91C8-CD707223BDD0}"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27879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D10A-99D3-421A-AB25-ADEE005733D4}"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37997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A9024470-F3E0-4C92-BC15-2F49601B28B1}" type="datetime1">
              <a:rPr lang="en-US" smtClean="0"/>
              <a:t>4/4/2021</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82FA1E0-0C91-4BA4-8600-3FBE40A34161}" type="slidenum">
              <a:rPr lang="en-US" smtClean="0"/>
              <a:t>‹#›</a:t>
            </a:fld>
            <a:endParaRPr lang="en-US"/>
          </a:p>
        </p:txBody>
      </p:sp>
    </p:spTree>
    <p:extLst>
      <p:ext uri="{BB962C8B-B14F-4D97-AF65-F5344CB8AC3E}">
        <p14:creationId xmlns:p14="http://schemas.microsoft.com/office/powerpoint/2010/main" val="316762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2645F5-A5F1-4746-B2FE-643426F8DE06}" type="datetime1">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7676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8F657-581C-4422-88EC-E1D2B1BDBC68}" type="datetime1">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0814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2B395-EB2B-4B16-A9D3-AD216CCCF6AD}" type="datetime1">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227882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04D05-1CC2-418B-B8BD-EA75EA5EEA4C}" type="datetime1">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306905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923F6-A0D0-4882-B720-5B79E245872B}" type="datetime1">
              <a:rPr lang="en-US" smtClean="0"/>
              <a:t>4/4/2021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145616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876840D-48CA-41BC-9349-389DCB31482A}" type="datetime1">
              <a:rPr lang="en-US" smtClean="0"/>
              <a:t>4/4/2021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65529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14315177-209A-4D86-8282-1A2F26B612F7}" type="datetime1">
              <a:rPr lang="en-US" smtClean="0"/>
              <a:t>4/4/2021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FA1E0-0C91-4BA4-8600-3FBE40A34161}" type="slidenum">
              <a:rPr lang="en-US" smtClean="0"/>
              <a:t>‹#›</a:t>
            </a:fld>
            <a:endParaRPr lang="en-US"/>
          </a:p>
        </p:txBody>
      </p:sp>
    </p:spTree>
    <p:extLst>
      <p:ext uri="{BB962C8B-B14F-4D97-AF65-F5344CB8AC3E}">
        <p14:creationId xmlns:p14="http://schemas.microsoft.com/office/powerpoint/2010/main" val="3668966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598E-EBF3-4196-AA2B-338D1F3091B2}"/>
              </a:ext>
            </a:extLst>
          </p:cNvPr>
          <p:cNvSpPr>
            <a:spLocks noGrp="1"/>
          </p:cNvSpPr>
          <p:nvPr>
            <p:ph type="ctrTitle"/>
          </p:nvPr>
        </p:nvSpPr>
        <p:spPr/>
        <p:txBody>
          <a:bodyPr/>
          <a:lstStyle/>
          <a:p>
            <a:r>
              <a:rPr lang="en-US" dirty="0"/>
              <a:t>ALGORITHMS &amp; CODE</a:t>
            </a:r>
          </a:p>
        </p:txBody>
      </p:sp>
      <p:sp>
        <p:nvSpPr>
          <p:cNvPr id="3" name="Subtitle 2">
            <a:extLst>
              <a:ext uri="{FF2B5EF4-FFF2-40B4-BE49-F238E27FC236}">
                <a16:creationId xmlns:a16="http://schemas.microsoft.com/office/drawing/2014/main" id="{5518A958-A7CB-46E5-B221-6B677B70B2B6}"/>
              </a:ext>
            </a:extLst>
          </p:cNvPr>
          <p:cNvSpPr>
            <a:spLocks noGrp="1"/>
          </p:cNvSpPr>
          <p:nvPr>
            <p:ph type="subTitle" idx="1"/>
          </p:nvPr>
        </p:nvSpPr>
        <p:spPr/>
        <p:txBody>
          <a:bodyPr/>
          <a:lstStyle/>
          <a:p>
            <a:r>
              <a:rPr lang="en-US" dirty="0"/>
              <a:t>Presented by: ABDUL RAHEEM RIHAM AHAMED</a:t>
            </a:r>
          </a:p>
          <a:p>
            <a:endParaRPr lang="en-US" dirty="0"/>
          </a:p>
        </p:txBody>
      </p:sp>
      <p:sp>
        <p:nvSpPr>
          <p:cNvPr id="4" name="Slide Number Placeholder 3">
            <a:extLst>
              <a:ext uri="{FF2B5EF4-FFF2-40B4-BE49-F238E27FC236}">
                <a16:creationId xmlns:a16="http://schemas.microsoft.com/office/drawing/2014/main" id="{E3D9435A-B523-43BC-9FA7-33FC656A50BF}"/>
              </a:ext>
            </a:extLst>
          </p:cNvPr>
          <p:cNvSpPr>
            <a:spLocks noGrp="1"/>
          </p:cNvSpPr>
          <p:nvPr>
            <p:ph type="sldNum" sz="quarter" idx="12"/>
          </p:nvPr>
        </p:nvSpPr>
        <p:spPr/>
        <p:txBody>
          <a:bodyPr/>
          <a:lstStyle/>
          <a:p>
            <a:fld id="{982FA1E0-0C91-4BA4-8600-3FBE40A34161}" type="slidenum">
              <a:rPr lang="en-US" smtClean="0"/>
              <a:t>1</a:t>
            </a:fld>
            <a:endParaRPr lang="en-US"/>
          </a:p>
        </p:txBody>
      </p:sp>
    </p:spTree>
    <p:extLst>
      <p:ext uri="{BB962C8B-B14F-4D97-AF65-F5344CB8AC3E}">
        <p14:creationId xmlns:p14="http://schemas.microsoft.com/office/powerpoint/2010/main" val="279523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DB082-C469-4FA2-A29B-3AB05A4BFC53}"/>
              </a:ext>
            </a:extLst>
          </p:cNvPr>
          <p:cNvSpPr>
            <a:spLocks noGrp="1"/>
          </p:cNvSpPr>
          <p:nvPr>
            <p:ph idx="1"/>
          </p:nvPr>
        </p:nvSpPr>
        <p:spPr>
          <a:xfrm>
            <a:off x="1069848" y="638629"/>
            <a:ext cx="10058400" cy="5533571"/>
          </a:xfrm>
        </p:spPr>
        <p:txBody>
          <a:bodyPr>
            <a:normAutofit lnSpcReduction="10000"/>
          </a:bodyPr>
          <a:lstStyle/>
          <a:p>
            <a:pPr>
              <a:lnSpc>
                <a:spcPct val="150000"/>
              </a:lnSpc>
            </a:pPr>
            <a:r>
              <a:rPr lang="en-US" dirty="0"/>
              <a:t>Preprocessing - Processing where and what files are required, conditional blocks(if/else), macros etc.</a:t>
            </a:r>
          </a:p>
          <a:p>
            <a:pPr>
              <a:lnSpc>
                <a:spcPct val="150000"/>
              </a:lnSpc>
            </a:pPr>
            <a:r>
              <a:rPr lang="en-US" dirty="0"/>
              <a:t>Compiling – An object file is generated with the help of a compiler, this object file can not be understood by humans, assembly language is used by programmers to troubleshoot errors exist at this stage</a:t>
            </a:r>
          </a:p>
          <a:p>
            <a:pPr>
              <a:lnSpc>
                <a:spcPct val="150000"/>
              </a:lnSpc>
            </a:pPr>
            <a:r>
              <a:rPr lang="en-US" dirty="0"/>
              <a:t>Linking - A linker is used to bind any involved object files and/or libraries that have been used during the coding stages in order to produce a fully functioning executable that can be accessed/run. </a:t>
            </a:r>
          </a:p>
          <a:p>
            <a:pPr>
              <a:lnSpc>
                <a:spcPct val="150000"/>
              </a:lnSpc>
            </a:pPr>
            <a:r>
              <a:rPr lang="en-US" dirty="0"/>
              <a:t>Loading - When the executable is run (double-clicked), the executable is copied from hard disk to memory and then provided to the user.</a:t>
            </a:r>
            <a:br>
              <a:rPr lang="en-US" dirty="0"/>
            </a:b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7E425AC9-5A0E-494B-8C5B-5ED78EB42152}"/>
              </a:ext>
            </a:extLst>
          </p:cNvPr>
          <p:cNvSpPr>
            <a:spLocks noGrp="1"/>
          </p:cNvSpPr>
          <p:nvPr>
            <p:ph type="sldNum" sz="quarter" idx="12"/>
          </p:nvPr>
        </p:nvSpPr>
        <p:spPr/>
        <p:txBody>
          <a:bodyPr/>
          <a:lstStyle/>
          <a:p>
            <a:fld id="{982FA1E0-0C91-4BA4-8600-3FBE40A34161}" type="slidenum">
              <a:rPr lang="en-US" smtClean="0"/>
              <a:t>10</a:t>
            </a:fld>
            <a:endParaRPr lang="en-US"/>
          </a:p>
        </p:txBody>
      </p:sp>
    </p:spTree>
    <p:extLst>
      <p:ext uri="{BB962C8B-B14F-4D97-AF65-F5344CB8AC3E}">
        <p14:creationId xmlns:p14="http://schemas.microsoft.com/office/powerpoint/2010/main" val="392801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C73C-9F53-4E6D-960E-DD38BBA0A244}"/>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B033D876-E8EF-4343-8430-3AD145DAED76}"/>
              </a:ext>
            </a:extLst>
          </p:cNvPr>
          <p:cNvSpPr>
            <a:spLocks noGrp="1"/>
          </p:cNvSpPr>
          <p:nvPr>
            <p:ph idx="1"/>
          </p:nvPr>
        </p:nvSpPr>
        <p:spPr/>
        <p:txBody>
          <a:bodyPr/>
          <a:lstStyle/>
          <a:p>
            <a:r>
              <a:rPr lang="en-US" b="0" i="0" dirty="0">
                <a:solidFill>
                  <a:srgbClr val="000000"/>
                </a:solidFill>
                <a:effectLst/>
                <a:latin typeface="Arial" panose="020B0604020202020204" pitchFamily="34" charset="0"/>
              </a:rPr>
              <a:t>Jen Wei (2021) </a:t>
            </a:r>
            <a:r>
              <a:rPr lang="en-US" b="0" i="1" dirty="0">
                <a:solidFill>
                  <a:srgbClr val="000000"/>
                </a:solidFill>
                <a:effectLst/>
                <a:latin typeface="Arial" panose="020B0604020202020204" pitchFamily="34" charset="0"/>
              </a:rPr>
              <a:t>Algorithm, </a:t>
            </a:r>
            <a:r>
              <a:rPr lang="en-US" b="0" i="0" dirty="0">
                <a:solidFill>
                  <a:srgbClr val="000000"/>
                </a:solidFill>
                <a:effectLst/>
                <a:latin typeface="Arial" panose="020B0604020202020204" pitchFamily="34" charset="0"/>
              </a:rPr>
              <a:t>Available at: </a:t>
            </a:r>
            <a:r>
              <a:rPr lang="en-US" b="0" i="1" u="sng" dirty="0">
                <a:solidFill>
                  <a:srgbClr val="000000"/>
                </a:solidFill>
                <a:effectLst/>
                <a:latin typeface="Arial" panose="020B0604020202020204" pitchFamily="34" charset="0"/>
              </a:rPr>
              <a:t>https://www.techopedia.com/definition/3739/algorithm</a:t>
            </a:r>
            <a:r>
              <a:rPr lang="en-US" b="0" i="0" dirty="0">
                <a:solidFill>
                  <a:srgbClr val="000000"/>
                </a:solidFill>
                <a:effectLst/>
                <a:latin typeface="Arial" panose="020B0604020202020204" pitchFamily="34" charset="0"/>
              </a:rPr>
              <a:t> (Accessed: 10th January 2021).</a:t>
            </a:r>
          </a:p>
          <a:p>
            <a:r>
              <a:rPr lang="en-US" b="0" i="0" dirty="0">
                <a:solidFill>
                  <a:srgbClr val="000000"/>
                </a:solidFill>
                <a:effectLst/>
                <a:latin typeface="Arial" panose="020B0604020202020204" pitchFamily="34" charset="0"/>
              </a:rPr>
              <a:t>Null (2021) </a:t>
            </a:r>
            <a:r>
              <a:rPr lang="en-US" b="0" i="1" dirty="0">
                <a:solidFill>
                  <a:srgbClr val="000000"/>
                </a:solidFill>
                <a:effectLst/>
                <a:latin typeface="Arial" panose="020B0604020202020204" pitchFamily="34" charset="0"/>
              </a:rPr>
              <a:t>What is Coding?, </a:t>
            </a:r>
            <a:r>
              <a:rPr lang="en-US" b="0" i="0" dirty="0">
                <a:solidFill>
                  <a:srgbClr val="000000"/>
                </a:solidFill>
                <a:effectLst/>
                <a:latin typeface="Arial" panose="020B0604020202020204" pitchFamily="34" charset="0"/>
              </a:rPr>
              <a:t>Available at: </a:t>
            </a:r>
            <a:r>
              <a:rPr lang="en-US" b="0" i="1" u="sng" dirty="0">
                <a:solidFill>
                  <a:srgbClr val="000000"/>
                </a:solidFill>
                <a:effectLst/>
                <a:latin typeface="Arial" panose="020B0604020202020204" pitchFamily="34" charset="0"/>
              </a:rPr>
              <a:t>https://www.computersciencedegreehub.com/faq/what-is-coding/</a:t>
            </a:r>
            <a:r>
              <a:rPr lang="en-US" b="0" i="0" dirty="0">
                <a:solidFill>
                  <a:srgbClr val="000000"/>
                </a:solidFill>
                <a:effectLst/>
                <a:latin typeface="Arial" panose="020B0604020202020204" pitchFamily="34" charset="0"/>
              </a:rPr>
              <a:t> (Accessed: 10th January 2021).</a:t>
            </a:r>
          </a:p>
          <a:p>
            <a:r>
              <a:rPr lang="en-US" b="0" i="0" dirty="0">
                <a:solidFill>
                  <a:srgbClr val="000000"/>
                </a:solidFill>
                <a:effectLst/>
                <a:latin typeface="Arial" panose="020B0604020202020204" pitchFamily="34" charset="0"/>
              </a:rPr>
              <a:t>Jhon Spacey (2016) </a:t>
            </a:r>
            <a:r>
              <a:rPr lang="en-US" b="0" i="1" dirty="0">
                <a:solidFill>
                  <a:srgbClr val="000000"/>
                </a:solidFill>
                <a:effectLst/>
                <a:latin typeface="Arial" panose="020B0604020202020204" pitchFamily="34" charset="0"/>
              </a:rPr>
              <a:t>Algorithms vs code, </a:t>
            </a:r>
            <a:r>
              <a:rPr lang="en-US" b="0" i="0" dirty="0">
                <a:solidFill>
                  <a:srgbClr val="000000"/>
                </a:solidFill>
                <a:effectLst/>
                <a:latin typeface="Arial" panose="020B0604020202020204" pitchFamily="34" charset="0"/>
              </a:rPr>
              <a:t>Available at: </a:t>
            </a:r>
            <a:r>
              <a:rPr lang="en-US" b="0" i="1" u="sng" dirty="0">
                <a:solidFill>
                  <a:srgbClr val="000000"/>
                </a:solidFill>
                <a:effectLst/>
                <a:latin typeface="Arial" panose="020B0604020202020204" pitchFamily="34" charset="0"/>
              </a:rPr>
              <a:t>https://simplicable.com/new/algorithm-vs-code#:~:text=An%20algorithm%20is%20a%20series,steps%20that%20machines%20can%20execute.</a:t>
            </a:r>
            <a:r>
              <a:rPr lang="en-US" b="0" i="0" dirty="0">
                <a:solidFill>
                  <a:srgbClr val="000000"/>
                </a:solidFill>
                <a:effectLst/>
                <a:latin typeface="Arial" panose="020B0604020202020204" pitchFamily="34" charset="0"/>
              </a:rPr>
              <a:t> (Accessed: 11th January 2021).</a:t>
            </a:r>
          </a:p>
          <a:p>
            <a:endParaRPr lang="en-US" dirty="0"/>
          </a:p>
        </p:txBody>
      </p:sp>
      <p:sp>
        <p:nvSpPr>
          <p:cNvPr id="4" name="Slide Number Placeholder 3">
            <a:extLst>
              <a:ext uri="{FF2B5EF4-FFF2-40B4-BE49-F238E27FC236}">
                <a16:creationId xmlns:a16="http://schemas.microsoft.com/office/drawing/2014/main" id="{63875851-F003-4339-B892-5179C95B9DDE}"/>
              </a:ext>
            </a:extLst>
          </p:cNvPr>
          <p:cNvSpPr>
            <a:spLocks noGrp="1"/>
          </p:cNvSpPr>
          <p:nvPr>
            <p:ph type="sldNum" sz="quarter" idx="12"/>
          </p:nvPr>
        </p:nvSpPr>
        <p:spPr/>
        <p:txBody>
          <a:bodyPr/>
          <a:lstStyle/>
          <a:p>
            <a:fld id="{982FA1E0-0C91-4BA4-8600-3FBE40A34161}" type="slidenum">
              <a:rPr lang="en-US" smtClean="0"/>
              <a:t>11</a:t>
            </a:fld>
            <a:endParaRPr lang="en-US"/>
          </a:p>
        </p:txBody>
      </p:sp>
    </p:spTree>
    <p:extLst>
      <p:ext uri="{BB962C8B-B14F-4D97-AF65-F5344CB8AC3E}">
        <p14:creationId xmlns:p14="http://schemas.microsoft.com/office/powerpoint/2010/main" val="79110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D3D15-FD3D-402C-ABDF-E3655984CE8F}"/>
              </a:ext>
            </a:extLst>
          </p:cNvPr>
          <p:cNvSpPr>
            <a:spLocks noGrp="1"/>
          </p:cNvSpPr>
          <p:nvPr>
            <p:ph type="ctrTitle"/>
          </p:nvPr>
        </p:nvSpPr>
        <p:spPr/>
        <p:txBody>
          <a:bodyPr/>
          <a:lstStyle/>
          <a:p>
            <a:pPr algn="ctr"/>
            <a:r>
              <a:rPr lang="en-US" dirty="0"/>
              <a:t>THANK YOU</a:t>
            </a:r>
          </a:p>
        </p:txBody>
      </p:sp>
      <p:sp>
        <p:nvSpPr>
          <p:cNvPr id="6" name="Slide Number Placeholder 5">
            <a:extLst>
              <a:ext uri="{FF2B5EF4-FFF2-40B4-BE49-F238E27FC236}">
                <a16:creationId xmlns:a16="http://schemas.microsoft.com/office/drawing/2014/main" id="{61B8D2A2-C298-46DB-B8A6-46340E437C6E}"/>
              </a:ext>
            </a:extLst>
          </p:cNvPr>
          <p:cNvSpPr>
            <a:spLocks noGrp="1"/>
          </p:cNvSpPr>
          <p:nvPr>
            <p:ph type="sldNum" sz="quarter" idx="12"/>
          </p:nvPr>
        </p:nvSpPr>
        <p:spPr/>
        <p:txBody>
          <a:bodyPr/>
          <a:lstStyle/>
          <a:p>
            <a:fld id="{982FA1E0-0C91-4BA4-8600-3FBE40A34161}" type="slidenum">
              <a:rPr lang="en-US" smtClean="0"/>
              <a:t>12</a:t>
            </a:fld>
            <a:endParaRPr lang="en-US"/>
          </a:p>
        </p:txBody>
      </p:sp>
    </p:spTree>
    <p:extLst>
      <p:ext uri="{BB962C8B-B14F-4D97-AF65-F5344CB8AC3E}">
        <p14:creationId xmlns:p14="http://schemas.microsoft.com/office/powerpoint/2010/main" val="147740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E566BF-5A5B-4B27-9B61-E7E78602DAD3}"/>
              </a:ext>
            </a:extLst>
          </p:cNvPr>
          <p:cNvSpPr>
            <a:spLocks noGrp="1"/>
          </p:cNvSpPr>
          <p:nvPr>
            <p:ph type="title"/>
          </p:nvPr>
        </p:nvSpPr>
        <p:spPr/>
        <p:txBody>
          <a:bodyPr/>
          <a:lstStyle/>
          <a:p>
            <a:r>
              <a:rPr lang="en-US" dirty="0"/>
              <a:t>Table of Contents</a:t>
            </a:r>
          </a:p>
        </p:txBody>
      </p:sp>
      <p:sp>
        <p:nvSpPr>
          <p:cNvPr id="5" name="Content Placeholder 4">
            <a:extLst>
              <a:ext uri="{FF2B5EF4-FFF2-40B4-BE49-F238E27FC236}">
                <a16:creationId xmlns:a16="http://schemas.microsoft.com/office/drawing/2014/main" id="{86A48CBE-7F0D-431D-AB9E-BE3F5328B90E}"/>
              </a:ext>
            </a:extLst>
          </p:cNvPr>
          <p:cNvSpPr>
            <a:spLocks noGrp="1"/>
          </p:cNvSpPr>
          <p:nvPr>
            <p:ph idx="1"/>
          </p:nvPr>
        </p:nvSpPr>
        <p:spPr/>
        <p:txBody>
          <a:bodyPr/>
          <a:lstStyle/>
          <a:p>
            <a:r>
              <a:rPr lang="en-US" dirty="0"/>
              <a:t>Introduction</a:t>
            </a:r>
          </a:p>
          <a:p>
            <a:r>
              <a:rPr lang="en-US" dirty="0"/>
              <a:t>Algorithms Purpose and Functions </a:t>
            </a:r>
          </a:p>
          <a:p>
            <a:r>
              <a:rPr lang="en-US" dirty="0"/>
              <a:t>Coding</a:t>
            </a:r>
          </a:p>
          <a:p>
            <a:r>
              <a:rPr lang="en-US" sz="2000" dirty="0"/>
              <a:t>Difference in algorithms &amp; code at a glance for Binary Search</a:t>
            </a:r>
          </a:p>
          <a:p>
            <a:r>
              <a:rPr lang="en-US" sz="2000" dirty="0"/>
              <a:t>Coding flow</a:t>
            </a:r>
          </a:p>
          <a:p>
            <a:r>
              <a:rPr lang="en-US" sz="2000" dirty="0"/>
              <a:t>Code Execution</a:t>
            </a:r>
          </a:p>
          <a:p>
            <a:r>
              <a:rPr lang="en-US" sz="2000" dirty="0"/>
              <a:t>Summary</a:t>
            </a:r>
          </a:p>
          <a:p>
            <a:endParaRPr lang="en-US" dirty="0"/>
          </a:p>
          <a:p>
            <a:endParaRPr lang="en-US" dirty="0"/>
          </a:p>
        </p:txBody>
      </p:sp>
      <p:sp>
        <p:nvSpPr>
          <p:cNvPr id="6" name="Slide Number Placeholder 5">
            <a:extLst>
              <a:ext uri="{FF2B5EF4-FFF2-40B4-BE49-F238E27FC236}">
                <a16:creationId xmlns:a16="http://schemas.microsoft.com/office/drawing/2014/main" id="{09D3A2FF-8CF6-4B52-8EF7-0AAE24E6C23C}"/>
              </a:ext>
            </a:extLst>
          </p:cNvPr>
          <p:cNvSpPr>
            <a:spLocks noGrp="1"/>
          </p:cNvSpPr>
          <p:nvPr>
            <p:ph type="sldNum" sz="quarter" idx="12"/>
          </p:nvPr>
        </p:nvSpPr>
        <p:spPr/>
        <p:txBody>
          <a:bodyPr/>
          <a:lstStyle/>
          <a:p>
            <a:fld id="{982FA1E0-0C91-4BA4-8600-3FBE40A34161}" type="slidenum">
              <a:rPr lang="en-US" smtClean="0"/>
              <a:t>2</a:t>
            </a:fld>
            <a:endParaRPr lang="en-US"/>
          </a:p>
        </p:txBody>
      </p:sp>
    </p:spTree>
    <p:extLst>
      <p:ext uri="{BB962C8B-B14F-4D97-AF65-F5344CB8AC3E}">
        <p14:creationId xmlns:p14="http://schemas.microsoft.com/office/powerpoint/2010/main" val="197327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3AE-4BDC-4D70-B924-D15DFCD2BA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DF0A9B5-452E-4EAE-B7B5-AC3D24F0E4FC}"/>
              </a:ext>
            </a:extLst>
          </p:cNvPr>
          <p:cNvSpPr>
            <a:spLocks noGrp="1"/>
          </p:cNvSpPr>
          <p:nvPr>
            <p:ph idx="1"/>
          </p:nvPr>
        </p:nvSpPr>
        <p:spPr/>
        <p:txBody>
          <a:bodyPr>
            <a:normAutofit/>
          </a:bodyPr>
          <a:lstStyle/>
          <a:p>
            <a:pPr>
              <a:lnSpc>
                <a:spcPct val="160000"/>
              </a:lnSpc>
            </a:pPr>
            <a:r>
              <a:rPr lang="en-US" sz="1200" dirty="0"/>
              <a:t>By standard, programmers follow a life cycle during a development of a program called the Software Development Life Cycle(SDLC), during which there are 2 particular stages called Designing and Coding.</a:t>
            </a:r>
          </a:p>
          <a:p>
            <a:pPr>
              <a:lnSpc>
                <a:spcPct val="160000"/>
              </a:lnSpc>
            </a:pPr>
            <a:r>
              <a:rPr lang="en-US" sz="1200" dirty="0"/>
              <a:t>Algorithms, pseudo code, flow charts, ERDs, Class diagrams etc. are ways of designing the program.</a:t>
            </a:r>
          </a:p>
          <a:p>
            <a:pPr>
              <a:lnSpc>
                <a:spcPct val="160000"/>
              </a:lnSpc>
            </a:pPr>
            <a:r>
              <a:rPr lang="en-US" sz="1200" dirty="0"/>
              <a:t>Designing a program is that the process by which the logic of the program is satisfactorily captured in such how that a programmer can understand. intrinsically designing methods don't require a programing language , anything that's not logic of the program, shouldn't be captured at this stage.</a:t>
            </a:r>
          </a:p>
          <a:p>
            <a:pPr>
              <a:lnSpc>
                <a:spcPct val="160000"/>
              </a:lnSpc>
            </a:pPr>
            <a:r>
              <a:rPr lang="en-US" sz="1200" dirty="0"/>
              <a:t>Coding a program is that the process of manufacturing substance of the logic that was written within the previous step, so as to get the intended output of the program. At this stage, usage of code standards, work flow models, programming languages, IDEs, linting etc. are crucial.</a:t>
            </a:r>
          </a:p>
        </p:txBody>
      </p:sp>
      <p:sp>
        <p:nvSpPr>
          <p:cNvPr id="4" name="Slide Number Placeholder 3">
            <a:extLst>
              <a:ext uri="{FF2B5EF4-FFF2-40B4-BE49-F238E27FC236}">
                <a16:creationId xmlns:a16="http://schemas.microsoft.com/office/drawing/2014/main" id="{FD2FBC1A-5FF7-4C14-AF06-EC409BF7F19D}"/>
              </a:ext>
            </a:extLst>
          </p:cNvPr>
          <p:cNvSpPr>
            <a:spLocks noGrp="1"/>
          </p:cNvSpPr>
          <p:nvPr>
            <p:ph type="sldNum" sz="quarter" idx="12"/>
          </p:nvPr>
        </p:nvSpPr>
        <p:spPr/>
        <p:txBody>
          <a:bodyPr/>
          <a:lstStyle/>
          <a:p>
            <a:fld id="{982FA1E0-0C91-4BA4-8600-3FBE40A34161}" type="slidenum">
              <a:rPr lang="en-US" smtClean="0"/>
              <a:t>3</a:t>
            </a:fld>
            <a:endParaRPr lang="en-US"/>
          </a:p>
        </p:txBody>
      </p:sp>
    </p:spTree>
    <p:extLst>
      <p:ext uri="{BB962C8B-B14F-4D97-AF65-F5344CB8AC3E}">
        <p14:creationId xmlns:p14="http://schemas.microsoft.com/office/powerpoint/2010/main" val="229408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4A19-8A84-42AE-84B4-56B7F77C28E9}"/>
              </a:ext>
            </a:extLst>
          </p:cNvPr>
          <p:cNvSpPr>
            <a:spLocks noGrp="1"/>
          </p:cNvSpPr>
          <p:nvPr>
            <p:ph type="title"/>
          </p:nvPr>
        </p:nvSpPr>
        <p:spPr/>
        <p:txBody>
          <a:bodyPr/>
          <a:lstStyle/>
          <a:p>
            <a:r>
              <a:rPr lang="en-US" dirty="0"/>
              <a:t>Algorithms Purpose and Functions</a:t>
            </a:r>
          </a:p>
        </p:txBody>
      </p:sp>
      <p:sp>
        <p:nvSpPr>
          <p:cNvPr id="3" name="Content Placeholder 2">
            <a:extLst>
              <a:ext uri="{FF2B5EF4-FFF2-40B4-BE49-F238E27FC236}">
                <a16:creationId xmlns:a16="http://schemas.microsoft.com/office/drawing/2014/main" id="{19104EA7-7C3A-47D2-BB6B-B890291FA05A}"/>
              </a:ext>
            </a:extLst>
          </p:cNvPr>
          <p:cNvSpPr>
            <a:spLocks noGrp="1"/>
          </p:cNvSpPr>
          <p:nvPr>
            <p:ph idx="1"/>
          </p:nvPr>
        </p:nvSpPr>
        <p:spPr/>
        <p:txBody>
          <a:bodyPr>
            <a:normAutofit/>
          </a:bodyPr>
          <a:lstStyle/>
          <a:p>
            <a:pPr>
              <a:lnSpc>
                <a:spcPct val="150000"/>
              </a:lnSpc>
            </a:pPr>
            <a:r>
              <a:rPr lang="en-US" sz="1200" dirty="0"/>
              <a:t>An algorithm may be a series of steps or a group of rules that logically describes the intended flow of a program so as to realize an expected output.</a:t>
            </a:r>
          </a:p>
          <a:p>
            <a:pPr>
              <a:lnSpc>
                <a:spcPct val="150000"/>
              </a:lnSpc>
            </a:pPr>
            <a:r>
              <a:rPr lang="en-US" sz="1200" dirty="0"/>
              <a:t>Algorithms are often written in any tongue , as long as there's a clear flow which will cause a particular output. Therefore nearly anyone could write an algorithm.</a:t>
            </a:r>
          </a:p>
          <a:p>
            <a:pPr>
              <a:lnSpc>
                <a:spcPct val="150000"/>
              </a:lnSpc>
            </a:pPr>
            <a:r>
              <a:rPr lang="en-US" sz="1200" dirty="0"/>
              <a:t>However this doesn't mean that an algorithm may be a fit all situations and is that the perfect method for capturing logic.</a:t>
            </a:r>
          </a:p>
          <a:p>
            <a:pPr>
              <a:lnSpc>
                <a:spcPct val="150000"/>
              </a:lnSpc>
            </a:pPr>
            <a:r>
              <a:rPr lang="en-US" sz="1200" dirty="0"/>
              <a:t>In programming, before coding it's well advised to write down an algorithm in order that the subsequent qualities are maintained;</a:t>
            </a:r>
          </a:p>
          <a:p>
            <a:pPr marL="617220" lvl="1" indent="-342900">
              <a:lnSpc>
                <a:spcPct val="150000"/>
              </a:lnSpc>
              <a:buFont typeface="+mj-lt"/>
              <a:buAutoNum type="arabicPeriod"/>
            </a:pPr>
            <a:r>
              <a:rPr lang="en-US" sz="1200" dirty="0"/>
              <a:t>Precision- What must be done is clearly stated</a:t>
            </a:r>
          </a:p>
          <a:p>
            <a:pPr marL="617220" lvl="1" indent="-342900">
              <a:lnSpc>
                <a:spcPct val="150000"/>
              </a:lnSpc>
              <a:buFont typeface="+mj-lt"/>
              <a:buAutoNum type="arabicPeriod"/>
            </a:pPr>
            <a:r>
              <a:rPr lang="en-US" sz="1200" dirty="0"/>
              <a:t>Finite-The algorithm ensures that a limited number of instructions are executed</a:t>
            </a:r>
          </a:p>
          <a:p>
            <a:pPr marL="617220" lvl="1" indent="-342900">
              <a:lnSpc>
                <a:spcPct val="150000"/>
              </a:lnSpc>
              <a:buFont typeface="+mj-lt"/>
              <a:buAutoNum type="arabicPeriod"/>
            </a:pPr>
            <a:r>
              <a:rPr lang="en-US" sz="1200" dirty="0"/>
              <a:t>Generalization- The series defined within the algorithm applies to a multiple situations</a:t>
            </a:r>
          </a:p>
          <a:p>
            <a:pPr marL="617220" lvl="1" indent="-342900">
              <a:lnSpc>
                <a:spcPct val="150000"/>
              </a:lnSpc>
              <a:buFont typeface="+mj-lt"/>
              <a:buAutoNum type="arabicPeriod"/>
            </a:pPr>
            <a:r>
              <a:rPr lang="en-US" sz="1200" dirty="0"/>
              <a:t>Input &amp; Output- It ensures an input is given and an output is obtained</a:t>
            </a:r>
          </a:p>
          <a:p>
            <a:pPr>
              <a:lnSpc>
                <a:spcPct val="150000"/>
              </a:lnSpc>
            </a:pPr>
            <a:endParaRPr lang="en-US" sz="1200" dirty="0"/>
          </a:p>
        </p:txBody>
      </p:sp>
      <p:sp>
        <p:nvSpPr>
          <p:cNvPr id="4" name="Slide Number Placeholder 3">
            <a:extLst>
              <a:ext uri="{FF2B5EF4-FFF2-40B4-BE49-F238E27FC236}">
                <a16:creationId xmlns:a16="http://schemas.microsoft.com/office/drawing/2014/main" id="{74CF684D-F490-4C92-9F42-76887749BDF4}"/>
              </a:ext>
            </a:extLst>
          </p:cNvPr>
          <p:cNvSpPr>
            <a:spLocks noGrp="1"/>
          </p:cNvSpPr>
          <p:nvPr>
            <p:ph type="sldNum" sz="quarter" idx="12"/>
          </p:nvPr>
        </p:nvSpPr>
        <p:spPr/>
        <p:txBody>
          <a:bodyPr/>
          <a:lstStyle/>
          <a:p>
            <a:fld id="{982FA1E0-0C91-4BA4-8600-3FBE40A34161}" type="slidenum">
              <a:rPr lang="en-US" smtClean="0"/>
              <a:t>4</a:t>
            </a:fld>
            <a:endParaRPr lang="en-US"/>
          </a:p>
        </p:txBody>
      </p:sp>
    </p:spTree>
    <p:extLst>
      <p:ext uri="{BB962C8B-B14F-4D97-AF65-F5344CB8AC3E}">
        <p14:creationId xmlns:p14="http://schemas.microsoft.com/office/powerpoint/2010/main" val="371684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4A76-47BE-4D0A-A981-2B18C3523227}"/>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367BD2EB-F4FA-4514-B322-83875C7E7C33}"/>
              </a:ext>
            </a:extLst>
          </p:cNvPr>
          <p:cNvSpPr>
            <a:spLocks noGrp="1"/>
          </p:cNvSpPr>
          <p:nvPr>
            <p:ph idx="1"/>
          </p:nvPr>
        </p:nvSpPr>
        <p:spPr/>
        <p:txBody>
          <a:bodyPr>
            <a:normAutofit/>
          </a:bodyPr>
          <a:lstStyle/>
          <a:p>
            <a:pPr>
              <a:lnSpc>
                <a:spcPct val="150000"/>
              </a:lnSpc>
            </a:pPr>
            <a:r>
              <a:rPr lang="en-US" sz="1200" dirty="0"/>
              <a:t>Coding is that the major a part of development, during this stage equally of data grasped during the previous steps are manipulated so as to supply a considerable product.</a:t>
            </a:r>
          </a:p>
          <a:p>
            <a:pPr>
              <a:lnSpc>
                <a:spcPct val="150000"/>
              </a:lnSpc>
            </a:pPr>
            <a:r>
              <a:rPr lang="en-US" sz="1200" dirty="0"/>
              <a:t>This stage must be done employing a programing language , and may only be achieved through the knowledge of a programmer.</a:t>
            </a:r>
          </a:p>
          <a:p>
            <a:pPr>
              <a:lnSpc>
                <a:spcPct val="150000"/>
              </a:lnSpc>
            </a:pPr>
            <a:r>
              <a:rPr lang="en-US" sz="1200" dirty="0"/>
              <a:t>There are largely notable differences between code and an algorithm. An algorithm is usually followed by coding but coding doesn't necessarily need to be preceded by the writing of an algorithm.</a:t>
            </a:r>
          </a:p>
          <a:p>
            <a:pPr>
              <a:lnSpc>
                <a:spcPct val="150000"/>
              </a:lnSpc>
            </a:pPr>
            <a:r>
              <a:rPr lang="en-US" sz="1200" dirty="0"/>
              <a:t>However if an algorithm has been written, and if it's did not capture everything of the logic that the code should employ, then the coding also will inherit the problems(lack of instruction) the algorithm had.</a:t>
            </a:r>
          </a:p>
          <a:p>
            <a:pPr>
              <a:lnSpc>
                <a:spcPct val="150000"/>
              </a:lnSpc>
            </a:pPr>
            <a:r>
              <a:rPr lang="en-US" sz="1200" dirty="0"/>
              <a:t>Coding, although not noticeable, generally may be a results of tons of algorithms.</a:t>
            </a:r>
          </a:p>
        </p:txBody>
      </p:sp>
      <p:sp>
        <p:nvSpPr>
          <p:cNvPr id="4" name="Slide Number Placeholder 3">
            <a:extLst>
              <a:ext uri="{FF2B5EF4-FFF2-40B4-BE49-F238E27FC236}">
                <a16:creationId xmlns:a16="http://schemas.microsoft.com/office/drawing/2014/main" id="{C5C334EA-1F2B-4E41-881C-EBD16939EB64}"/>
              </a:ext>
            </a:extLst>
          </p:cNvPr>
          <p:cNvSpPr>
            <a:spLocks noGrp="1"/>
          </p:cNvSpPr>
          <p:nvPr>
            <p:ph type="sldNum" sz="quarter" idx="12"/>
          </p:nvPr>
        </p:nvSpPr>
        <p:spPr/>
        <p:txBody>
          <a:bodyPr/>
          <a:lstStyle/>
          <a:p>
            <a:fld id="{982FA1E0-0C91-4BA4-8600-3FBE40A34161}" type="slidenum">
              <a:rPr lang="en-US" smtClean="0"/>
              <a:t>5</a:t>
            </a:fld>
            <a:endParaRPr lang="en-US"/>
          </a:p>
        </p:txBody>
      </p:sp>
    </p:spTree>
    <p:extLst>
      <p:ext uri="{BB962C8B-B14F-4D97-AF65-F5344CB8AC3E}">
        <p14:creationId xmlns:p14="http://schemas.microsoft.com/office/powerpoint/2010/main" val="29720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DD8E-5A96-44F5-BA85-D511BF1F07CA}"/>
              </a:ext>
            </a:extLst>
          </p:cNvPr>
          <p:cNvSpPr>
            <a:spLocks noGrp="1"/>
          </p:cNvSpPr>
          <p:nvPr>
            <p:ph type="title"/>
          </p:nvPr>
        </p:nvSpPr>
        <p:spPr/>
        <p:txBody>
          <a:bodyPr/>
          <a:lstStyle/>
          <a:p>
            <a:r>
              <a:rPr lang="en-US" sz="4800" dirty="0"/>
              <a:t>Difference in algorithms &amp; code at a glance for Binary Search</a:t>
            </a:r>
            <a:endParaRPr lang="en-US" dirty="0"/>
          </a:p>
        </p:txBody>
      </p:sp>
      <p:pic>
        <p:nvPicPr>
          <p:cNvPr id="4" name="Picture 2" descr="C:\Users\ProminentRay\Desktop\oo.jpg">
            <a:extLst>
              <a:ext uri="{FF2B5EF4-FFF2-40B4-BE49-F238E27FC236}">
                <a16:creationId xmlns:a16="http://schemas.microsoft.com/office/drawing/2014/main" id="{610345A6-7E98-466E-A8AD-DA6112ED05D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96" t="10624" r="7287" b="3602"/>
          <a:stretch/>
        </p:blipFill>
        <p:spPr bwMode="auto">
          <a:xfrm>
            <a:off x="3253621" y="2120900"/>
            <a:ext cx="5440436" cy="388801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224D51A-9590-4943-AA2F-53F0589E9D65}"/>
              </a:ext>
            </a:extLst>
          </p:cNvPr>
          <p:cNvSpPr>
            <a:spLocks noGrp="1"/>
          </p:cNvSpPr>
          <p:nvPr>
            <p:ph type="sldNum" sz="quarter" idx="12"/>
          </p:nvPr>
        </p:nvSpPr>
        <p:spPr/>
        <p:txBody>
          <a:bodyPr/>
          <a:lstStyle/>
          <a:p>
            <a:fld id="{982FA1E0-0C91-4BA4-8600-3FBE40A34161}" type="slidenum">
              <a:rPr lang="en-US" smtClean="0"/>
              <a:t>6</a:t>
            </a:fld>
            <a:endParaRPr lang="en-US"/>
          </a:p>
        </p:txBody>
      </p:sp>
      <p:sp>
        <p:nvSpPr>
          <p:cNvPr id="3" name="Rectangle 2">
            <a:extLst>
              <a:ext uri="{FF2B5EF4-FFF2-40B4-BE49-F238E27FC236}">
                <a16:creationId xmlns:a16="http://schemas.microsoft.com/office/drawing/2014/main" id="{3409DF04-7DA5-4DCB-9959-25ADD03E727A}"/>
              </a:ext>
            </a:extLst>
          </p:cNvPr>
          <p:cNvSpPr/>
          <p:nvPr/>
        </p:nvSpPr>
        <p:spPr>
          <a:xfrm>
            <a:off x="8287657" y="5704114"/>
            <a:ext cx="522514" cy="406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099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9635B-37B4-4A38-84FE-A62A67CF26C9}"/>
              </a:ext>
            </a:extLst>
          </p:cNvPr>
          <p:cNvSpPr>
            <a:spLocks noGrp="1"/>
          </p:cNvSpPr>
          <p:nvPr>
            <p:ph idx="1"/>
          </p:nvPr>
        </p:nvSpPr>
        <p:spPr>
          <a:xfrm>
            <a:off x="1069848" y="711200"/>
            <a:ext cx="10058400" cy="5461000"/>
          </a:xfrm>
        </p:spPr>
        <p:txBody>
          <a:bodyPr>
            <a:normAutofit/>
          </a:bodyPr>
          <a:lstStyle/>
          <a:p>
            <a:pPr>
              <a:lnSpc>
                <a:spcPct val="150000"/>
              </a:lnSpc>
            </a:pPr>
            <a:r>
              <a:rPr lang="en-US" sz="1200" dirty="0"/>
              <a:t>In the figure, an algorithm has been written for a searching method called Binary Search using the programing language C++.</a:t>
            </a:r>
          </a:p>
          <a:p>
            <a:pPr>
              <a:lnSpc>
                <a:spcPct val="150000"/>
              </a:lnSpc>
            </a:pPr>
            <a:r>
              <a:rPr lang="en-US" sz="1200" dirty="0"/>
              <a:t>A simple check out the two identifies a transparent difference, the algorithm part are often understood by anyone thanks to the usage of a tongue but the code variant can only be understood by a programmer that knows C++.</a:t>
            </a:r>
          </a:p>
          <a:p>
            <a:pPr>
              <a:lnSpc>
                <a:spcPct val="150000"/>
              </a:lnSpc>
            </a:pPr>
            <a:r>
              <a:rPr lang="en-US" sz="1200" dirty="0"/>
              <a:t>As such, algorithms are often effectively wont to visualize logic to clients of latest Lanka Hospital that don't have programming experience. an easy explanation are often provided additionally in order that complex bits of the algorithm like loops are often understood.</a:t>
            </a:r>
          </a:p>
          <a:p>
            <a:pPr>
              <a:lnSpc>
                <a:spcPct val="150000"/>
              </a:lnSpc>
            </a:pPr>
            <a:r>
              <a:rPr lang="en-US" sz="1200" dirty="0"/>
              <a:t>The reason on why algorithms are getting used even within the modern age, is to determine efficient communication between clients and therefore the designers. </a:t>
            </a:r>
          </a:p>
          <a:p>
            <a:pPr>
              <a:lnSpc>
                <a:spcPct val="150000"/>
              </a:lnSpc>
            </a:pPr>
            <a:r>
              <a:rPr lang="en-US" sz="1200" dirty="0"/>
              <a:t>One thing to also note is that the incontrovertible fact that the code variant are often run, and understood by a machine but not an algorithm.</a:t>
            </a:r>
          </a:p>
          <a:p>
            <a:pPr>
              <a:lnSpc>
                <a:spcPct val="150000"/>
              </a:lnSpc>
            </a:pPr>
            <a:r>
              <a:rPr lang="en-US" sz="1200" dirty="0"/>
              <a:t>There are several steps to be followed even before code will provide any significant output.</a:t>
            </a:r>
          </a:p>
          <a:p>
            <a:pPr>
              <a:lnSpc>
                <a:spcPct val="150000"/>
              </a:lnSpc>
            </a:pPr>
            <a:endParaRPr lang="en-US" sz="1200" dirty="0"/>
          </a:p>
        </p:txBody>
      </p:sp>
      <p:sp>
        <p:nvSpPr>
          <p:cNvPr id="4" name="Slide Number Placeholder 3">
            <a:extLst>
              <a:ext uri="{FF2B5EF4-FFF2-40B4-BE49-F238E27FC236}">
                <a16:creationId xmlns:a16="http://schemas.microsoft.com/office/drawing/2014/main" id="{FF46AE2C-BF0F-47D0-9292-C39B3C3516D8}"/>
              </a:ext>
            </a:extLst>
          </p:cNvPr>
          <p:cNvSpPr>
            <a:spLocks noGrp="1"/>
          </p:cNvSpPr>
          <p:nvPr>
            <p:ph type="sldNum" sz="quarter" idx="12"/>
          </p:nvPr>
        </p:nvSpPr>
        <p:spPr/>
        <p:txBody>
          <a:bodyPr/>
          <a:lstStyle/>
          <a:p>
            <a:fld id="{982FA1E0-0C91-4BA4-8600-3FBE40A34161}" type="slidenum">
              <a:rPr lang="en-US" smtClean="0"/>
              <a:t>7</a:t>
            </a:fld>
            <a:endParaRPr lang="en-US"/>
          </a:p>
        </p:txBody>
      </p:sp>
    </p:spTree>
    <p:extLst>
      <p:ext uri="{BB962C8B-B14F-4D97-AF65-F5344CB8AC3E}">
        <p14:creationId xmlns:p14="http://schemas.microsoft.com/office/powerpoint/2010/main" val="151184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372C-2476-41F7-A8EC-E7B4640AF0BF}"/>
              </a:ext>
            </a:extLst>
          </p:cNvPr>
          <p:cNvSpPr>
            <a:spLocks noGrp="1"/>
          </p:cNvSpPr>
          <p:nvPr>
            <p:ph type="title"/>
          </p:nvPr>
        </p:nvSpPr>
        <p:spPr>
          <a:xfrm>
            <a:off x="1069848" y="-81424"/>
            <a:ext cx="10058400" cy="1609344"/>
          </a:xfrm>
        </p:spPr>
        <p:txBody>
          <a:bodyPr/>
          <a:lstStyle/>
          <a:p>
            <a:r>
              <a:rPr lang="en-US" sz="4800" dirty="0"/>
              <a:t>Coding flow</a:t>
            </a:r>
            <a:endParaRPr lang="en-US" dirty="0"/>
          </a:p>
        </p:txBody>
      </p:sp>
      <p:sp>
        <p:nvSpPr>
          <p:cNvPr id="3" name="Content Placeholder 2">
            <a:extLst>
              <a:ext uri="{FF2B5EF4-FFF2-40B4-BE49-F238E27FC236}">
                <a16:creationId xmlns:a16="http://schemas.microsoft.com/office/drawing/2014/main" id="{453513AD-06DD-476F-8C81-C76CF628280A}"/>
              </a:ext>
            </a:extLst>
          </p:cNvPr>
          <p:cNvSpPr>
            <a:spLocks noGrp="1"/>
          </p:cNvSpPr>
          <p:nvPr>
            <p:ph idx="1"/>
          </p:nvPr>
        </p:nvSpPr>
        <p:spPr>
          <a:xfrm>
            <a:off x="1069848" y="1190173"/>
            <a:ext cx="10058400" cy="5457370"/>
          </a:xfrm>
        </p:spPr>
        <p:txBody>
          <a:bodyPr>
            <a:noAutofit/>
          </a:bodyPr>
          <a:lstStyle/>
          <a:p>
            <a:pPr>
              <a:lnSpc>
                <a:spcPct val="160000"/>
              </a:lnSpc>
            </a:pPr>
            <a:r>
              <a:rPr lang="en-US" sz="1200" dirty="0"/>
              <a:t>In order for a seasoned programmer to succeed in the standards thrown at him, he would follow a group of defined steps. I, personally suggest the following;</a:t>
            </a:r>
          </a:p>
          <a:p>
            <a:pPr marL="617220" lvl="1" indent="-342900">
              <a:lnSpc>
                <a:spcPct val="160000"/>
              </a:lnSpc>
              <a:buFont typeface="+mj-lt"/>
              <a:buAutoNum type="arabicPeriod"/>
            </a:pPr>
            <a:r>
              <a:rPr lang="en-US" sz="1200" dirty="0"/>
              <a:t>Comprehending the problem- When a drag is to be solved, reading whatever information provided is important until a general understanding has been reached</a:t>
            </a:r>
          </a:p>
          <a:p>
            <a:pPr marL="617220" lvl="1" indent="-342900">
              <a:lnSpc>
                <a:spcPct val="160000"/>
              </a:lnSpc>
              <a:buFont typeface="+mj-lt"/>
              <a:buAutoNum type="arabicPeriod"/>
            </a:pPr>
            <a:r>
              <a:rPr lang="en-US" sz="1200" dirty="0"/>
              <a:t>Dry Run- Produce a sample set of knowledge that you simply expect as output from the program</a:t>
            </a:r>
          </a:p>
          <a:p>
            <a:pPr marL="617220" lvl="1" indent="-342900">
              <a:lnSpc>
                <a:spcPct val="160000"/>
              </a:lnSpc>
              <a:buFont typeface="+mj-lt"/>
              <a:buAutoNum type="arabicPeriod"/>
            </a:pPr>
            <a:r>
              <a:rPr lang="en-US" sz="1200" dirty="0"/>
              <a:t>Writing algorithms, pseudo code etc.- this may offer you a rough foundation to figure with, and therefore the entirety of the logic will are scoped fully. </a:t>
            </a:r>
          </a:p>
          <a:p>
            <a:pPr marL="617220" lvl="1" indent="-342900">
              <a:lnSpc>
                <a:spcPct val="160000"/>
              </a:lnSpc>
              <a:buFont typeface="+mj-lt"/>
              <a:buAutoNum type="arabicPeriod"/>
            </a:pPr>
            <a:r>
              <a:rPr lang="en-US" sz="1200" dirty="0"/>
              <a:t>Translate algorithms, pseudo code etc. to code &amp; debug-Use a programing language to convert the logic into a functioning program to get data almost like what has been obtained in step 2.</a:t>
            </a:r>
          </a:p>
          <a:p>
            <a:pPr marL="617220" lvl="1" indent="-342900">
              <a:lnSpc>
                <a:spcPct val="160000"/>
              </a:lnSpc>
              <a:buFont typeface="+mj-lt"/>
              <a:buAutoNum type="arabicPeriod"/>
            </a:pPr>
            <a:r>
              <a:rPr lang="en-US" sz="1200" dirty="0"/>
              <a:t>Optimize- Repetitive code are often put in functions, data structures are often employed, security-ensured features are often used etc. at this stage, refactoring is also done</a:t>
            </a:r>
          </a:p>
          <a:p>
            <a:pPr marL="617220" lvl="1" indent="-342900">
              <a:lnSpc>
                <a:spcPct val="160000"/>
              </a:lnSpc>
              <a:buFont typeface="+mj-lt"/>
              <a:buAutoNum type="arabicPeriod"/>
            </a:pPr>
            <a:r>
              <a:rPr lang="en-US" sz="1200" dirty="0"/>
              <a:t>Debug- If the code doesn't produce the expected set of from the rehearsal , rewrite and obtain obviate any code that stands within the way of proper functionality.</a:t>
            </a:r>
          </a:p>
          <a:p>
            <a:pPr marL="617220" lvl="1" indent="-342900">
              <a:lnSpc>
                <a:spcPct val="160000"/>
              </a:lnSpc>
              <a:buFont typeface="+mj-lt"/>
              <a:buAutoNum type="arabicPeriod"/>
            </a:pPr>
            <a:r>
              <a:rPr lang="en-US" sz="1200" dirty="0"/>
              <a:t>Write useful comments-In order to make sure that the codebase is straightforward to urge conversant in , comments must be written.</a:t>
            </a:r>
          </a:p>
          <a:p>
            <a:pPr marL="617220" lvl="1" indent="-342900">
              <a:lnSpc>
                <a:spcPct val="160000"/>
              </a:lnSpc>
              <a:buFont typeface="+mj-lt"/>
              <a:buAutoNum type="arabicPeriod"/>
            </a:pPr>
            <a:r>
              <a:rPr lang="en-US" sz="1200" dirty="0"/>
              <a:t>Code review &amp; execute- Execute code and review it using multiple tools available.</a:t>
            </a:r>
          </a:p>
        </p:txBody>
      </p:sp>
      <p:sp>
        <p:nvSpPr>
          <p:cNvPr id="4" name="Slide Number Placeholder 3">
            <a:extLst>
              <a:ext uri="{FF2B5EF4-FFF2-40B4-BE49-F238E27FC236}">
                <a16:creationId xmlns:a16="http://schemas.microsoft.com/office/drawing/2014/main" id="{8D48B5A7-DCF3-404B-B715-C9F7BF03624B}"/>
              </a:ext>
            </a:extLst>
          </p:cNvPr>
          <p:cNvSpPr>
            <a:spLocks noGrp="1"/>
          </p:cNvSpPr>
          <p:nvPr>
            <p:ph type="sldNum" sz="quarter" idx="12"/>
          </p:nvPr>
        </p:nvSpPr>
        <p:spPr/>
        <p:txBody>
          <a:bodyPr/>
          <a:lstStyle/>
          <a:p>
            <a:fld id="{982FA1E0-0C91-4BA4-8600-3FBE40A34161}" type="slidenum">
              <a:rPr lang="en-US" smtClean="0"/>
              <a:t>8</a:t>
            </a:fld>
            <a:endParaRPr lang="en-US"/>
          </a:p>
        </p:txBody>
      </p:sp>
    </p:spTree>
    <p:extLst>
      <p:ext uri="{BB962C8B-B14F-4D97-AF65-F5344CB8AC3E}">
        <p14:creationId xmlns:p14="http://schemas.microsoft.com/office/powerpoint/2010/main" val="34188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20BE-D71C-4535-8B3D-00AF414DE3F7}"/>
              </a:ext>
            </a:extLst>
          </p:cNvPr>
          <p:cNvSpPr>
            <a:spLocks noGrp="1"/>
          </p:cNvSpPr>
          <p:nvPr>
            <p:ph type="title"/>
          </p:nvPr>
        </p:nvSpPr>
        <p:spPr/>
        <p:txBody>
          <a:bodyPr/>
          <a:lstStyle/>
          <a:p>
            <a:r>
              <a:rPr lang="en-US" sz="4800" dirty="0"/>
              <a:t>Code Execution</a:t>
            </a:r>
            <a:endParaRPr lang="en-US" dirty="0"/>
          </a:p>
        </p:txBody>
      </p:sp>
      <p:pic>
        <p:nvPicPr>
          <p:cNvPr id="4" name="Picture 2" descr="C:\Users\ProminentRay\Desktop\httpatomoreillycomsourceoreillyimages70224.png">
            <a:extLst>
              <a:ext uri="{FF2B5EF4-FFF2-40B4-BE49-F238E27FC236}">
                <a16:creationId xmlns:a16="http://schemas.microsoft.com/office/drawing/2014/main" id="{827DC31E-0576-4110-8D9A-A0A9F9D886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7636" y="1782018"/>
            <a:ext cx="6749164" cy="45913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498E903-F410-48B9-9D97-FDED1CBE532C}"/>
              </a:ext>
            </a:extLst>
          </p:cNvPr>
          <p:cNvSpPr>
            <a:spLocks noGrp="1"/>
          </p:cNvSpPr>
          <p:nvPr>
            <p:ph type="sldNum" sz="quarter" idx="12"/>
          </p:nvPr>
        </p:nvSpPr>
        <p:spPr/>
        <p:txBody>
          <a:bodyPr/>
          <a:lstStyle/>
          <a:p>
            <a:fld id="{982FA1E0-0C91-4BA4-8600-3FBE40A34161}" type="slidenum">
              <a:rPr lang="en-US" smtClean="0"/>
              <a:t>9</a:t>
            </a:fld>
            <a:endParaRPr lang="en-US"/>
          </a:p>
        </p:txBody>
      </p:sp>
    </p:spTree>
    <p:extLst>
      <p:ext uri="{BB962C8B-B14F-4D97-AF65-F5344CB8AC3E}">
        <p14:creationId xmlns:p14="http://schemas.microsoft.com/office/powerpoint/2010/main" val="263896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51</TotalTime>
  <Words>1169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Century Gothic</vt:lpstr>
      <vt:lpstr>Wingdings</vt:lpstr>
      <vt:lpstr>Wood Type</vt:lpstr>
      <vt:lpstr>ALGORITHMS &amp; CODE</vt:lpstr>
      <vt:lpstr>Table of Contents</vt:lpstr>
      <vt:lpstr>Introduction</vt:lpstr>
      <vt:lpstr>Algorithms Purpose and Functions</vt:lpstr>
      <vt:lpstr>Coding</vt:lpstr>
      <vt:lpstr>Difference in algorithms &amp; code at a glance for Binary Search</vt:lpstr>
      <vt:lpstr>PowerPoint Presentation</vt:lpstr>
      <vt:lpstr>Coding flow</vt:lpstr>
      <vt:lpstr>Code Execution</vt:lpstr>
      <vt:lpstr>PowerPoint Presentation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CODE</dc:title>
  <dc:creator>RIHAM AHAMED ABDUL RAHEEM</dc:creator>
  <cp:lastModifiedBy>RIHAM AHAMED ABDUL RAHEEM</cp:lastModifiedBy>
  <cp:revision>7</cp:revision>
  <dcterms:created xsi:type="dcterms:W3CDTF">2020-12-20T16:16:02Z</dcterms:created>
  <dcterms:modified xsi:type="dcterms:W3CDTF">2021-04-04T14:56:03Z</dcterms:modified>
</cp:coreProperties>
</file>