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HAM AHAMED ABDUL RAHEEM" initials="RAAR" lastIdx="1" clrIdx="0">
    <p:extLst>
      <p:ext uri="{19B8F6BF-5375-455C-9EA6-DF929625EA0E}">
        <p15:presenceInfo xmlns:p15="http://schemas.microsoft.com/office/powerpoint/2012/main" userId="06e8df2158d9e1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729F4-2DD0-4AD2-9382-3E64951DE9BF}"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A7FA5-91D9-4BBD-BDDE-F00E05BF7A33}" type="slidenum">
              <a:rPr lang="en-US" smtClean="0"/>
              <a:t>‹#›</a:t>
            </a:fld>
            <a:endParaRPr lang="en-US"/>
          </a:p>
        </p:txBody>
      </p:sp>
    </p:spTree>
    <p:extLst>
      <p:ext uri="{BB962C8B-B14F-4D97-AF65-F5344CB8AC3E}">
        <p14:creationId xmlns:p14="http://schemas.microsoft.com/office/powerpoint/2010/main" val="60695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4E26F-0DA1-43FF-AA51-8397467588BA}"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82FA1E0-0C91-4BA4-8600-3FBE40A34161}" type="slidenum">
              <a:rPr lang="en-US" smtClean="0"/>
              <a:t>‹#›</a:t>
            </a:fld>
            <a:endParaRPr lang="en-US"/>
          </a:p>
        </p:txBody>
      </p:sp>
    </p:spTree>
    <p:extLst>
      <p:ext uri="{BB962C8B-B14F-4D97-AF65-F5344CB8AC3E}">
        <p14:creationId xmlns:p14="http://schemas.microsoft.com/office/powerpoint/2010/main" val="376472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FD8A5-FB4E-4B43-8B11-C6932D2373DC}"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21072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53F65-9CBB-4CDC-91C8-CD707223BDD0}"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27879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D10A-99D3-421A-AB25-ADEE005733D4}" type="datetime1">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37997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A9024470-F3E0-4C92-BC15-2F49601B28B1}" type="datetime1">
              <a:rPr lang="en-US" smtClean="0"/>
              <a:t>4/4/2021</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82FA1E0-0C91-4BA4-8600-3FBE40A34161}" type="slidenum">
              <a:rPr lang="en-US" smtClean="0"/>
              <a:t>‹#›</a:t>
            </a:fld>
            <a:endParaRPr lang="en-US"/>
          </a:p>
        </p:txBody>
      </p:sp>
    </p:spTree>
    <p:extLst>
      <p:ext uri="{BB962C8B-B14F-4D97-AF65-F5344CB8AC3E}">
        <p14:creationId xmlns:p14="http://schemas.microsoft.com/office/powerpoint/2010/main" val="316762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2645F5-A5F1-4746-B2FE-643426F8DE06}" type="datetime1">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7676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8F657-581C-4422-88EC-E1D2B1BDBC68}" type="datetime1">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40814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2B395-EB2B-4B16-A9D3-AD216CCCF6AD}" type="datetime1">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227882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04D05-1CC2-418B-B8BD-EA75EA5EEA4C}" type="datetime1">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306905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923F6-A0D0-4882-B720-5B79E245872B}" type="datetime1">
              <a:rPr lang="en-US" smtClean="0"/>
              <a:t>4/4/2021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145616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876840D-48CA-41BC-9349-389DCB31482A}" type="datetime1">
              <a:rPr lang="en-US" smtClean="0"/>
              <a:t>4/4/2021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2FA1E0-0C91-4BA4-8600-3FBE40A34161}" type="slidenum">
              <a:rPr lang="en-US" smtClean="0"/>
              <a:t>‹#›</a:t>
            </a:fld>
            <a:endParaRPr lang="en-US"/>
          </a:p>
        </p:txBody>
      </p:sp>
    </p:spTree>
    <p:extLst>
      <p:ext uri="{BB962C8B-B14F-4D97-AF65-F5344CB8AC3E}">
        <p14:creationId xmlns:p14="http://schemas.microsoft.com/office/powerpoint/2010/main" val="65529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14315177-209A-4D86-8282-1A2F26B612F7}" type="datetime1">
              <a:rPr lang="en-US" smtClean="0"/>
              <a:t>4/4/2021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FA1E0-0C91-4BA4-8600-3FBE40A34161}" type="slidenum">
              <a:rPr lang="en-US" smtClean="0"/>
              <a:t>‹#›</a:t>
            </a:fld>
            <a:endParaRPr lang="en-US"/>
          </a:p>
        </p:txBody>
      </p:sp>
    </p:spTree>
    <p:extLst>
      <p:ext uri="{BB962C8B-B14F-4D97-AF65-F5344CB8AC3E}">
        <p14:creationId xmlns:p14="http://schemas.microsoft.com/office/powerpoint/2010/main" val="3668966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598E-EBF3-4196-AA2B-338D1F3091B2}"/>
              </a:ext>
            </a:extLst>
          </p:cNvPr>
          <p:cNvSpPr>
            <a:spLocks noGrp="1"/>
          </p:cNvSpPr>
          <p:nvPr>
            <p:ph type="ctrTitle"/>
          </p:nvPr>
        </p:nvSpPr>
        <p:spPr/>
        <p:txBody>
          <a:bodyPr/>
          <a:lstStyle/>
          <a:p>
            <a:pPr algn="ctr"/>
            <a:r>
              <a:rPr lang="en-US" dirty="0"/>
              <a:t>Development while using no IDE vs using IDE</a:t>
            </a:r>
          </a:p>
        </p:txBody>
      </p:sp>
      <p:sp>
        <p:nvSpPr>
          <p:cNvPr id="3" name="Subtitle 2">
            <a:extLst>
              <a:ext uri="{FF2B5EF4-FFF2-40B4-BE49-F238E27FC236}">
                <a16:creationId xmlns:a16="http://schemas.microsoft.com/office/drawing/2014/main" id="{5518A958-A7CB-46E5-B221-6B677B70B2B6}"/>
              </a:ext>
            </a:extLst>
          </p:cNvPr>
          <p:cNvSpPr>
            <a:spLocks noGrp="1"/>
          </p:cNvSpPr>
          <p:nvPr>
            <p:ph type="subTitle" idx="1"/>
          </p:nvPr>
        </p:nvSpPr>
        <p:spPr/>
        <p:txBody>
          <a:bodyPr/>
          <a:lstStyle/>
          <a:p>
            <a:r>
              <a:rPr lang="en-US" dirty="0"/>
              <a:t>Presented by: ABDUL RAHEEM RIHAM AHAMED</a:t>
            </a:r>
          </a:p>
          <a:p>
            <a:endParaRPr lang="en-US" dirty="0"/>
          </a:p>
        </p:txBody>
      </p:sp>
      <p:sp>
        <p:nvSpPr>
          <p:cNvPr id="4" name="Slide Number Placeholder 3">
            <a:extLst>
              <a:ext uri="{FF2B5EF4-FFF2-40B4-BE49-F238E27FC236}">
                <a16:creationId xmlns:a16="http://schemas.microsoft.com/office/drawing/2014/main" id="{E3D9435A-B523-43BC-9FA7-33FC656A50BF}"/>
              </a:ext>
            </a:extLst>
          </p:cNvPr>
          <p:cNvSpPr>
            <a:spLocks noGrp="1"/>
          </p:cNvSpPr>
          <p:nvPr>
            <p:ph type="sldNum" sz="quarter" idx="12"/>
          </p:nvPr>
        </p:nvSpPr>
        <p:spPr/>
        <p:txBody>
          <a:bodyPr/>
          <a:lstStyle/>
          <a:p>
            <a:fld id="{982FA1E0-0C91-4BA4-8600-3FBE40A34161}" type="slidenum">
              <a:rPr lang="en-US" smtClean="0"/>
              <a:t>1</a:t>
            </a:fld>
            <a:endParaRPr lang="en-US"/>
          </a:p>
        </p:txBody>
      </p:sp>
    </p:spTree>
    <p:extLst>
      <p:ext uri="{BB962C8B-B14F-4D97-AF65-F5344CB8AC3E}">
        <p14:creationId xmlns:p14="http://schemas.microsoft.com/office/powerpoint/2010/main" val="279523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t>Is it wise to use a coding standard?</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Yes, however enforcing coding standards MUST NOT in any way or form restrict a programmer unnecessarily, most modern naïve managers and senior developers enforce extremely uncomfortable coding standards that basically cause programmers to change the style they may have been used to for years and years.</a:t>
            </a:r>
          </a:p>
          <a:p>
            <a:pPr algn="just"/>
            <a:r>
              <a:rPr lang="en-US" sz="2400" dirty="0">
                <a:latin typeface="Times New Roman" panose="02020603050405020304" pitchFamily="18" charset="0"/>
                <a:cs typeface="Times New Roman" panose="02020603050405020304" pitchFamily="18" charset="0"/>
              </a:rPr>
              <a:t>This is foolish, and will only result in unmaintainable code that has a lot of mistakes, with different programmers using different standards.</a:t>
            </a:r>
          </a:p>
        </p:txBody>
      </p:sp>
    </p:spTree>
    <p:extLst>
      <p:ext uri="{BB962C8B-B14F-4D97-AF65-F5344CB8AC3E}">
        <p14:creationId xmlns:p14="http://schemas.microsoft.com/office/powerpoint/2010/main" val="259429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1971" y="627743"/>
            <a:ext cx="8948057" cy="5602513"/>
          </a:xfrm>
        </p:spPr>
        <p:txBody>
          <a:bodyPr>
            <a:normAutofit/>
          </a:bodyPr>
          <a:lstStyle/>
          <a:p>
            <a:pPr algn="just"/>
            <a:r>
              <a:rPr lang="en-US" sz="2800" dirty="0">
                <a:latin typeface="Times New Roman" panose="02020603050405020304" pitchFamily="18" charset="0"/>
                <a:cs typeface="Times New Roman" panose="02020603050405020304" pitchFamily="18" charset="0"/>
              </a:rPr>
              <a:t>In a way enforcing a universal set of coding standards brings a group of programmers together and as such improves the efficiency of the work flow.</a:t>
            </a:r>
          </a:p>
          <a:p>
            <a:pPr algn="just"/>
            <a:r>
              <a:rPr lang="en-US" sz="2800" dirty="0">
                <a:latin typeface="Times New Roman" panose="02020603050405020304" pitchFamily="18" charset="0"/>
                <a:cs typeface="Times New Roman" panose="02020603050405020304" pitchFamily="18" charset="0"/>
              </a:rPr>
              <a:t>Be it an individual or group, if you are writing code for production or deployment then definitely, enforcing multiple coding standards is necessary.</a:t>
            </a:r>
          </a:p>
          <a:p>
            <a:pPr algn="just"/>
            <a:r>
              <a:rPr lang="en-US" sz="2800" dirty="0">
                <a:latin typeface="Times New Roman" panose="02020603050405020304" pitchFamily="18" charset="0"/>
                <a:cs typeface="Times New Roman" panose="02020603050405020304" pitchFamily="18" charset="0"/>
              </a:rPr>
              <a:t>I personally say that if you do not follow or if you fear enforcing coding standards, you are not a seasoned programmer.</a:t>
            </a:r>
          </a:p>
        </p:txBody>
      </p:sp>
    </p:spTree>
    <p:extLst>
      <p:ext uri="{BB962C8B-B14F-4D97-AF65-F5344CB8AC3E}">
        <p14:creationId xmlns:p14="http://schemas.microsoft.com/office/powerpoint/2010/main" val="112401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027906"/>
          </a:xfrm>
          <a:noFill/>
          <a:ln>
            <a:noFill/>
          </a:ln>
        </p:spPr>
        <p:style>
          <a:lnRef idx="0">
            <a:scrgbClr r="0" g="0" b="0"/>
          </a:lnRef>
          <a:fillRef idx="0">
            <a:scrgbClr r="0" g="0" b="0"/>
          </a:fillRef>
          <a:effectRef idx="0">
            <a:scrgbClr r="0" g="0" b="0"/>
          </a:effectRef>
          <a:fontRef idx="minor">
            <a:schemeClr val="dk1"/>
          </a:fontRef>
        </p:style>
        <p:txBody>
          <a:bodyPr>
            <a:normAutofit fontScale="90000"/>
          </a:bodyPr>
          <a:lstStyle/>
          <a:p>
            <a:r>
              <a:rPr lang="en-US" dirty="0"/>
              <a:t>Linters – the prime of IDEs</a:t>
            </a:r>
          </a:p>
        </p:txBody>
      </p:sp>
      <p:sp>
        <p:nvSpPr>
          <p:cNvPr id="3" name="Content Placeholder 2"/>
          <p:cNvSpPr>
            <a:spLocks noGrp="1"/>
          </p:cNvSpPr>
          <p:nvPr>
            <p:ph idx="1"/>
          </p:nvPr>
        </p:nvSpPr>
        <p:spPr>
          <a:xfrm>
            <a:off x="1981200" y="1447801"/>
            <a:ext cx="8229600" cy="4678363"/>
          </a:xfrm>
        </p:spPr>
        <p:txBody>
          <a:bodyPr>
            <a:noAutofit/>
          </a:bodyPr>
          <a:lstStyle/>
          <a:p>
            <a:pPr algn="just"/>
            <a:r>
              <a:rPr lang="en-US" sz="2400" dirty="0">
                <a:latin typeface="Times New Roman" panose="02020603050405020304" pitchFamily="18" charset="0"/>
                <a:cs typeface="Times New Roman" panose="02020603050405020304" pitchFamily="18" charset="0"/>
              </a:rPr>
              <a:t>In the modern world, in order to ensure the follow through of coding standards there are plugins known as Linters. </a:t>
            </a:r>
          </a:p>
          <a:p>
            <a:pPr algn="just"/>
            <a:r>
              <a:rPr lang="en-US" sz="2400" dirty="0">
                <a:latin typeface="Times New Roman" panose="02020603050405020304" pitchFamily="18" charset="0"/>
                <a:cs typeface="Times New Roman" panose="02020603050405020304" pitchFamily="18" charset="0"/>
              </a:rPr>
              <a:t>Linters are a type of plugin that monitors your code, initially during set up a programmer must set up rules and other priorities in a separate file usually in the format of JSON  </a:t>
            </a:r>
          </a:p>
          <a:p>
            <a:pPr algn="just"/>
            <a:r>
              <a:rPr lang="en-US" sz="2400" dirty="0">
                <a:latin typeface="Times New Roman" panose="02020603050405020304" pitchFamily="18" charset="0"/>
                <a:cs typeface="Times New Roman" panose="02020603050405020304" pitchFamily="18" charset="0"/>
              </a:rPr>
              <a:t>Then this file will be used during the process of monitoring the code, and with each line the rules mentioned in the file are checked, if the code does not follow said rules usually a tool tip is used to mention this.</a:t>
            </a:r>
          </a:p>
        </p:txBody>
      </p:sp>
    </p:spTree>
    <p:extLst>
      <p:ext uri="{BB962C8B-B14F-4D97-AF65-F5344CB8AC3E}">
        <p14:creationId xmlns:p14="http://schemas.microsoft.com/office/powerpoint/2010/main" val="97338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018"/>
            <a:ext cx="8229600" cy="6049963"/>
          </a:xfrm>
        </p:spPr>
        <p:txBody>
          <a:bodyPr>
            <a:normAutofit/>
          </a:bodyPr>
          <a:lstStyle/>
          <a:p>
            <a:pPr algn="just"/>
            <a:r>
              <a:rPr lang="en-US" sz="2400" dirty="0">
                <a:latin typeface="Times New Roman" panose="02020603050405020304" pitchFamily="18" charset="0"/>
                <a:cs typeface="Times New Roman" panose="02020603050405020304" pitchFamily="18" charset="0"/>
              </a:rPr>
              <a:t>I personally recommend the usage of linters, as they will ensure the usage of coding standards and remind the programmer while making sure that they will not have any problems.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it is a company or a group of programmers, in the modern industry more to the western part of the world Linters are the Holy Grail and without being used to linters actually is a problem. </a:t>
            </a:r>
          </a:p>
          <a:p>
            <a:pPr algn="just"/>
            <a:r>
              <a:rPr lang="en-US" sz="2400" dirty="0">
                <a:latin typeface="Times New Roman" panose="02020603050405020304" pitchFamily="18" charset="0"/>
                <a:cs typeface="Times New Roman" panose="02020603050405020304" pitchFamily="18" charset="0"/>
              </a:rPr>
              <a:t>It is all the more necessary for a group of programmers than an individual because the code base is manipulated by a the hands and styles of different programmers that may have had learnt to be familiar with a very specific set of behaviors.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72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pPr algn="ctr"/>
            <a:r>
              <a:rPr lang="en-US" dirty="0"/>
              <a:t>So why not use IDEs?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is primarily personal opinion based on the style a programmer follows.</a:t>
            </a:r>
          </a:p>
          <a:p>
            <a:pPr algn="just"/>
            <a:r>
              <a:rPr lang="en-US" sz="2400" dirty="0">
                <a:latin typeface="Times New Roman" panose="02020603050405020304" pitchFamily="18" charset="0"/>
                <a:cs typeface="Times New Roman" panose="02020603050405020304" pitchFamily="18" charset="0"/>
              </a:rPr>
              <a:t>In the industry, most senior seasoned “veteran” level programmers blasphemously say that IDEs are optional and that IDEs are a way of spoon feeding a programmer.</a:t>
            </a:r>
          </a:p>
          <a:p>
            <a:pPr algn="just"/>
            <a:r>
              <a:rPr lang="en-US" sz="2400" dirty="0">
                <a:latin typeface="Times New Roman" panose="02020603050405020304" pitchFamily="18" charset="0"/>
                <a:cs typeface="Times New Roman" panose="02020603050405020304" pitchFamily="18" charset="0"/>
              </a:rPr>
              <a:t>In such cases, mostly said programmers recommend Vim or </a:t>
            </a:r>
            <a:r>
              <a:rPr lang="en-US" sz="2400" dirty="0" err="1">
                <a:latin typeface="Times New Roman" panose="02020603050405020304" pitchFamily="18" charset="0"/>
                <a:cs typeface="Times New Roman" panose="02020603050405020304" pitchFamily="18" charset="0"/>
              </a:rPr>
              <a:t>Emacs</a:t>
            </a:r>
            <a:r>
              <a:rPr lang="en-US" sz="2400" dirty="0">
                <a:latin typeface="Times New Roman" panose="02020603050405020304" pitchFamily="18" charset="0"/>
                <a:cs typeface="Times New Roman" panose="02020603050405020304" pitchFamily="18" charset="0"/>
              </a:rPr>
              <a:t> oriented approaches. </a:t>
            </a:r>
          </a:p>
          <a:p>
            <a:pPr algn="just"/>
            <a:r>
              <a:rPr lang="en-US" sz="2400" dirty="0">
                <a:latin typeface="Times New Roman" panose="02020603050405020304" pitchFamily="18" charset="0"/>
                <a:cs typeface="Times New Roman" panose="02020603050405020304" pitchFamily="18" charset="0"/>
              </a:rPr>
              <a:t>Without an IDE all the previously mentioned facilities are lost but a very </a:t>
            </a:r>
            <a:r>
              <a:rPr lang="en-US" sz="2400" dirty="0" err="1">
                <a:latin typeface="Times New Roman" panose="02020603050405020304" pitchFamily="18" charset="0"/>
                <a:cs typeface="Times New Roman" panose="02020603050405020304" pitchFamily="18" charset="0"/>
              </a:rPr>
              <a:t>very</a:t>
            </a:r>
            <a:r>
              <a:rPr lang="en-US" sz="2400" dirty="0">
                <a:latin typeface="Times New Roman" panose="02020603050405020304" pitchFamily="18" charset="0"/>
                <a:cs typeface="Times New Roman" panose="02020603050405020304" pitchFamily="18" charset="0"/>
              </a:rPr>
              <a:t> large flexibility is obtained. You will have complete control and freedom</a:t>
            </a:r>
          </a:p>
        </p:txBody>
      </p:sp>
    </p:spTree>
    <p:extLst>
      <p:ext uri="{BB962C8B-B14F-4D97-AF65-F5344CB8AC3E}">
        <p14:creationId xmlns:p14="http://schemas.microsoft.com/office/powerpoint/2010/main" val="21769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a:bodyPr>
          <a:lstStyle/>
          <a:p>
            <a:pPr algn="just"/>
            <a:r>
              <a:rPr lang="en-US" sz="2400" dirty="0">
                <a:latin typeface="Times New Roman" panose="02020603050405020304" pitchFamily="18" charset="0"/>
                <a:cs typeface="Times New Roman" panose="02020603050405020304" pitchFamily="18" charset="0"/>
              </a:rPr>
              <a:t>However my final say is that if you are beginner or if you are working in a group, it is recommended to use an IDE so that time is not wasted and work flow becomes efficient.</a:t>
            </a:r>
          </a:p>
          <a:p>
            <a:pPr algn="just"/>
            <a:r>
              <a:rPr lang="en-US" sz="2400" dirty="0">
                <a:latin typeface="Times New Roman" panose="02020603050405020304" pitchFamily="18" charset="0"/>
                <a:cs typeface="Times New Roman" panose="02020603050405020304" pitchFamily="18" charset="0"/>
              </a:rPr>
              <a:t>If you work with a seasoned set of programmers, then they will encourage you to not use an IDE as it sort of restricts you from the full flexibility of programming however you wish to.</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Regardless, given that you now know the pros and cons of an IDE, it is entirely your choice to use or not to use an IDE.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Just like any tool, the tool doesn’t make the user better, the user should know how to use the tool better.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63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7380-3DAA-43B8-8A39-528D83F4A49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AE05B0D-F3DA-464E-9D80-BA4B20B7A597}"/>
              </a:ext>
            </a:extLst>
          </p:cNvPr>
          <p:cNvSpPr>
            <a:spLocks noGrp="1"/>
          </p:cNvSpPr>
          <p:nvPr>
            <p:ph idx="1"/>
          </p:nvPr>
        </p:nvSpPr>
        <p:spPr/>
        <p:txBody>
          <a:bodyPr/>
          <a:lstStyle/>
          <a:p>
            <a:r>
              <a:rPr lang="en-US" b="0" i="0" dirty="0">
                <a:solidFill>
                  <a:srgbClr val="000000"/>
                </a:solidFill>
                <a:effectLst/>
                <a:latin typeface="Arial" panose="020B0604020202020204" pitchFamily="34" charset="0"/>
              </a:rPr>
              <a:t>NYC (2021) </a:t>
            </a:r>
            <a:r>
              <a:rPr lang="en-US" b="0" i="1" dirty="0">
                <a:solidFill>
                  <a:srgbClr val="000000"/>
                </a:solidFill>
                <a:effectLst/>
                <a:latin typeface="Arial" panose="020B0604020202020204" pitchFamily="34" charset="0"/>
              </a:rPr>
              <a:t>What Is an IDE, </a:t>
            </a:r>
            <a:r>
              <a:rPr lang="en-US" b="0" i="0" dirty="0">
                <a:solidFill>
                  <a:srgbClr val="000000"/>
                </a:solidFill>
                <a:effectLst/>
                <a:latin typeface="Arial" panose="020B0604020202020204" pitchFamily="34" charset="0"/>
              </a:rPr>
              <a:t>Available at: </a:t>
            </a:r>
            <a:r>
              <a:rPr lang="en-US" b="0" i="1" u="sng" dirty="0">
                <a:solidFill>
                  <a:srgbClr val="000000"/>
                </a:solidFill>
                <a:effectLst/>
                <a:latin typeface="Arial" panose="020B0604020202020204" pitchFamily="34" charset="0"/>
              </a:rPr>
              <a:t>https://www.codecademy.com/articles/what-is-an-ide</a:t>
            </a:r>
            <a:r>
              <a:rPr lang="en-US" b="0" i="0" dirty="0">
                <a:solidFill>
                  <a:srgbClr val="000000"/>
                </a:solidFill>
                <a:effectLst/>
                <a:latin typeface="Arial" panose="020B0604020202020204" pitchFamily="34" charset="0"/>
              </a:rPr>
              <a:t> (Accessed: 17th January 2021).</a:t>
            </a:r>
          </a:p>
          <a:p>
            <a:r>
              <a:rPr lang="en-US" b="0" i="0" dirty="0">
                <a:solidFill>
                  <a:srgbClr val="000000"/>
                </a:solidFill>
                <a:effectLst/>
                <a:latin typeface="Times New Roman" panose="02020603050405020304" pitchFamily="18" charset="0"/>
              </a:rPr>
              <a:t>Bennett, Coleman &amp; Co. Ltd (2021) </a:t>
            </a:r>
            <a:r>
              <a:rPr lang="en-US" b="0" i="1" dirty="0">
                <a:solidFill>
                  <a:srgbClr val="000000"/>
                </a:solidFill>
                <a:effectLst/>
                <a:latin typeface="Times New Roman" panose="02020603050405020304" pitchFamily="18" charset="0"/>
              </a:rPr>
              <a:t>Definition of 'Debugging', </a:t>
            </a:r>
            <a:r>
              <a:rPr lang="en-US" b="0" i="0" dirty="0">
                <a:solidFill>
                  <a:srgbClr val="000000"/>
                </a:solidFill>
                <a:effectLst/>
                <a:latin typeface="Times New Roman" panose="02020603050405020304" pitchFamily="18" charset="0"/>
              </a:rPr>
              <a:t>Available at: </a:t>
            </a:r>
            <a:r>
              <a:rPr lang="en-US" b="0" i="1" u="sng" dirty="0">
                <a:solidFill>
                  <a:srgbClr val="000000"/>
                </a:solidFill>
                <a:effectLst/>
                <a:latin typeface="Times New Roman" panose="02020603050405020304" pitchFamily="18" charset="0"/>
              </a:rPr>
              <a:t>https://economictimes.indiatimes.com/definition/debugging</a:t>
            </a:r>
            <a:r>
              <a:rPr lang="en-US" b="0" i="0" dirty="0">
                <a:solidFill>
                  <a:srgbClr val="000000"/>
                </a:solidFill>
                <a:effectLst/>
                <a:latin typeface="Times New Roman" panose="02020603050405020304" pitchFamily="18" charset="0"/>
              </a:rPr>
              <a:t> (Accessed: 17th January 2021).</a:t>
            </a:r>
          </a:p>
          <a:p>
            <a:r>
              <a:rPr lang="en-US" b="0" i="0" dirty="0">
                <a:solidFill>
                  <a:srgbClr val="000000"/>
                </a:solidFill>
                <a:effectLst/>
                <a:latin typeface="Times New Roman" panose="02020603050405020304" pitchFamily="18" charset="0"/>
              </a:rPr>
              <a:t>Prince </a:t>
            </a:r>
            <a:r>
              <a:rPr lang="en-US" b="0" i="0" dirty="0" err="1">
                <a:solidFill>
                  <a:srgbClr val="000000"/>
                </a:solidFill>
                <a:effectLst/>
                <a:latin typeface="Times New Roman" panose="02020603050405020304" pitchFamily="18" charset="0"/>
              </a:rPr>
              <a:t>Sengayire</a:t>
            </a:r>
            <a:r>
              <a:rPr lang="en-US" b="0" i="0" dirty="0">
                <a:solidFill>
                  <a:srgbClr val="000000"/>
                </a:solidFill>
                <a:effectLst/>
                <a:latin typeface="Times New Roman" panose="02020603050405020304" pitchFamily="18" charset="0"/>
              </a:rPr>
              <a:t> (2019) </a:t>
            </a:r>
            <a:r>
              <a:rPr lang="en-US" b="0" i="1" dirty="0">
                <a:solidFill>
                  <a:srgbClr val="000000"/>
                </a:solidFill>
                <a:effectLst/>
                <a:latin typeface="Times New Roman" panose="02020603050405020304" pitchFamily="18" charset="0"/>
              </a:rPr>
              <a:t>CODING STANDARDS AND CONVENTIONS IN SOFTWARE DEVELOPMENT TEAM, </a:t>
            </a:r>
            <a:r>
              <a:rPr lang="en-US" b="0" i="0" dirty="0">
                <a:solidFill>
                  <a:srgbClr val="000000"/>
                </a:solidFill>
                <a:effectLst/>
                <a:latin typeface="Times New Roman" panose="02020603050405020304" pitchFamily="18" charset="0"/>
              </a:rPr>
              <a:t>Available at: </a:t>
            </a:r>
            <a:r>
              <a:rPr lang="en-US" b="0" i="1" u="sng" dirty="0">
                <a:solidFill>
                  <a:srgbClr val="000000"/>
                </a:solidFill>
                <a:effectLst/>
                <a:latin typeface="Times New Roman" panose="02020603050405020304" pitchFamily="18" charset="0"/>
              </a:rPr>
              <a:t>https://medium.com/@psengayire/the-importance-of-coding-standards-and-conventions-in-the-software-development-team-how-they-can-5d252556a05#:~:text=Coding%20standards%20are%20collections%20of,methods%20for%20a%20programming%20language.&amp;text=Without%20the%20coding%20conventions%2C%20every,code%20in%20the%20near%20future.</a:t>
            </a:r>
            <a:r>
              <a:rPr lang="en-US" b="0" i="0" dirty="0">
                <a:solidFill>
                  <a:srgbClr val="000000"/>
                </a:solidFill>
                <a:effectLst/>
                <a:latin typeface="Times New Roman" panose="02020603050405020304" pitchFamily="18" charset="0"/>
              </a:rPr>
              <a:t> (Accessed: 17th January 2021).</a:t>
            </a:r>
            <a:endParaRPr lang="en-US" dirty="0"/>
          </a:p>
        </p:txBody>
      </p:sp>
      <p:sp>
        <p:nvSpPr>
          <p:cNvPr id="4" name="Slide Number Placeholder 3">
            <a:extLst>
              <a:ext uri="{FF2B5EF4-FFF2-40B4-BE49-F238E27FC236}">
                <a16:creationId xmlns:a16="http://schemas.microsoft.com/office/drawing/2014/main" id="{CC1A9308-98DB-4304-A2DB-D6C97131D58A}"/>
              </a:ext>
            </a:extLst>
          </p:cNvPr>
          <p:cNvSpPr>
            <a:spLocks noGrp="1"/>
          </p:cNvSpPr>
          <p:nvPr>
            <p:ph type="sldNum" sz="quarter" idx="12"/>
          </p:nvPr>
        </p:nvSpPr>
        <p:spPr/>
        <p:txBody>
          <a:bodyPr/>
          <a:lstStyle/>
          <a:p>
            <a:fld id="{982FA1E0-0C91-4BA4-8600-3FBE40A34161}" type="slidenum">
              <a:rPr lang="en-US" smtClean="0"/>
              <a:t>16</a:t>
            </a:fld>
            <a:endParaRPr lang="en-US"/>
          </a:p>
        </p:txBody>
      </p:sp>
    </p:spTree>
    <p:extLst>
      <p:ext uri="{BB962C8B-B14F-4D97-AF65-F5344CB8AC3E}">
        <p14:creationId xmlns:p14="http://schemas.microsoft.com/office/powerpoint/2010/main" val="37916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D3D15-FD3D-402C-ABDF-E3655984CE8F}"/>
              </a:ext>
            </a:extLst>
          </p:cNvPr>
          <p:cNvSpPr>
            <a:spLocks noGrp="1"/>
          </p:cNvSpPr>
          <p:nvPr>
            <p:ph type="ctrTitle"/>
          </p:nvPr>
        </p:nvSpPr>
        <p:spPr/>
        <p:txBody>
          <a:bodyPr/>
          <a:lstStyle/>
          <a:p>
            <a:pPr algn="ctr"/>
            <a:r>
              <a:rPr lang="en-US" dirty="0"/>
              <a:t>THANK YOU</a:t>
            </a:r>
          </a:p>
        </p:txBody>
      </p:sp>
      <p:sp>
        <p:nvSpPr>
          <p:cNvPr id="6" name="Slide Number Placeholder 5">
            <a:extLst>
              <a:ext uri="{FF2B5EF4-FFF2-40B4-BE49-F238E27FC236}">
                <a16:creationId xmlns:a16="http://schemas.microsoft.com/office/drawing/2014/main" id="{61B8D2A2-C298-46DB-B8A6-46340E437C6E}"/>
              </a:ext>
            </a:extLst>
          </p:cNvPr>
          <p:cNvSpPr>
            <a:spLocks noGrp="1"/>
          </p:cNvSpPr>
          <p:nvPr>
            <p:ph type="sldNum" sz="quarter" idx="12"/>
          </p:nvPr>
        </p:nvSpPr>
        <p:spPr/>
        <p:txBody>
          <a:bodyPr/>
          <a:lstStyle/>
          <a:p>
            <a:fld id="{982FA1E0-0C91-4BA4-8600-3FBE40A34161}" type="slidenum">
              <a:rPr lang="en-US" smtClean="0"/>
              <a:t>17</a:t>
            </a:fld>
            <a:endParaRPr lang="en-US"/>
          </a:p>
        </p:txBody>
      </p:sp>
    </p:spTree>
    <p:extLst>
      <p:ext uri="{BB962C8B-B14F-4D97-AF65-F5344CB8AC3E}">
        <p14:creationId xmlns:p14="http://schemas.microsoft.com/office/powerpoint/2010/main" val="147740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E566BF-5A5B-4B27-9B61-E7E78602DAD3}"/>
              </a:ext>
            </a:extLst>
          </p:cNvPr>
          <p:cNvSpPr>
            <a:spLocks noGrp="1"/>
          </p:cNvSpPr>
          <p:nvPr>
            <p:ph type="title"/>
          </p:nvPr>
        </p:nvSpPr>
        <p:spPr/>
        <p:txBody>
          <a:bodyPr/>
          <a:lstStyle/>
          <a:p>
            <a:r>
              <a:rPr lang="en-US" dirty="0"/>
              <a:t>Table of Contents</a:t>
            </a:r>
          </a:p>
        </p:txBody>
      </p:sp>
      <p:sp>
        <p:nvSpPr>
          <p:cNvPr id="5" name="Content Placeholder 4">
            <a:extLst>
              <a:ext uri="{FF2B5EF4-FFF2-40B4-BE49-F238E27FC236}">
                <a16:creationId xmlns:a16="http://schemas.microsoft.com/office/drawing/2014/main" id="{86A48CBE-7F0D-431D-AB9E-BE3F5328B90E}"/>
              </a:ext>
            </a:extLst>
          </p:cNvPr>
          <p:cNvSpPr>
            <a:spLocks noGrp="1"/>
          </p:cNvSpPr>
          <p:nvPr>
            <p:ph idx="1"/>
          </p:nvPr>
        </p:nvSpPr>
        <p:spPr/>
        <p:txBody>
          <a:bodyPr/>
          <a:lstStyle/>
          <a:p>
            <a:pPr marL="578358" indent="-514350"/>
            <a:r>
              <a:rPr lang="en-US" dirty="0"/>
              <a:t>What is an IDE?</a:t>
            </a:r>
          </a:p>
          <a:p>
            <a:pPr marL="578358" indent="-514350"/>
            <a:r>
              <a:rPr lang="en-US" dirty="0"/>
              <a:t>Why an IDE?</a:t>
            </a:r>
          </a:p>
          <a:p>
            <a:pPr marL="578358" indent="-514350"/>
            <a:r>
              <a:rPr lang="en-US" dirty="0"/>
              <a:t>Debuggers – the core of an IDE</a:t>
            </a:r>
          </a:p>
          <a:p>
            <a:pPr marL="578358" indent="-514350"/>
            <a:r>
              <a:rPr lang="en-US" dirty="0"/>
              <a:t>Process of debugging</a:t>
            </a:r>
          </a:p>
          <a:p>
            <a:pPr marL="578358" indent="-514350"/>
            <a:r>
              <a:rPr lang="en-US" dirty="0"/>
              <a:t>Coding Standards</a:t>
            </a:r>
          </a:p>
          <a:p>
            <a:pPr marL="578358" indent="-514350"/>
            <a:r>
              <a:rPr lang="en-US" dirty="0"/>
              <a:t>Is it wise to use a coding standard?</a:t>
            </a:r>
          </a:p>
          <a:p>
            <a:pPr marL="578358" indent="-514350"/>
            <a:r>
              <a:rPr lang="en-US" dirty="0"/>
              <a:t>Linters – the prime of IDEs</a:t>
            </a:r>
          </a:p>
          <a:p>
            <a:pPr marL="578358" indent="-514350"/>
            <a:r>
              <a:rPr lang="en-US" dirty="0"/>
              <a:t>So why not use IDEs?</a:t>
            </a:r>
          </a:p>
        </p:txBody>
      </p:sp>
      <p:sp>
        <p:nvSpPr>
          <p:cNvPr id="6" name="Slide Number Placeholder 5">
            <a:extLst>
              <a:ext uri="{FF2B5EF4-FFF2-40B4-BE49-F238E27FC236}">
                <a16:creationId xmlns:a16="http://schemas.microsoft.com/office/drawing/2014/main" id="{09D3A2FF-8CF6-4B52-8EF7-0AAE24E6C23C}"/>
              </a:ext>
            </a:extLst>
          </p:cNvPr>
          <p:cNvSpPr>
            <a:spLocks noGrp="1"/>
          </p:cNvSpPr>
          <p:nvPr>
            <p:ph type="sldNum" sz="quarter" idx="12"/>
          </p:nvPr>
        </p:nvSpPr>
        <p:spPr/>
        <p:txBody>
          <a:bodyPr/>
          <a:lstStyle/>
          <a:p>
            <a:fld id="{982FA1E0-0C91-4BA4-8600-3FBE40A34161}" type="slidenum">
              <a:rPr lang="en-US" smtClean="0"/>
              <a:t>2</a:t>
            </a:fld>
            <a:endParaRPr lang="en-US"/>
          </a:p>
        </p:txBody>
      </p:sp>
    </p:spTree>
    <p:extLst>
      <p:ext uri="{BB962C8B-B14F-4D97-AF65-F5344CB8AC3E}">
        <p14:creationId xmlns:p14="http://schemas.microsoft.com/office/powerpoint/2010/main" val="197327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104106"/>
          </a:xfrm>
          <a:noFill/>
          <a:ln>
            <a:noFill/>
          </a:ln>
        </p:spPr>
        <p:style>
          <a:lnRef idx="0">
            <a:scrgbClr r="0" g="0" b="0"/>
          </a:lnRef>
          <a:fillRef idx="0">
            <a:scrgbClr r="0" g="0" b="0"/>
          </a:fillRef>
          <a:effectRef idx="0">
            <a:scrgbClr r="0" g="0" b="0"/>
          </a:effectRef>
          <a:fontRef idx="minor">
            <a:schemeClr val="dk1"/>
          </a:fontRef>
        </p:style>
        <p:txBody>
          <a:bodyPr/>
          <a:lstStyle/>
          <a:p>
            <a:r>
              <a:rPr lang="en-US" dirty="0">
                <a:latin typeface="Century Gothic (Headings)"/>
              </a:rPr>
              <a:t>What </a:t>
            </a:r>
            <a:r>
              <a:rPr lang="en-US" dirty="0">
                <a:latin typeface="Century Gothic (Headings)"/>
                <a:cs typeface="Times New Roman" panose="02020603050405020304" pitchFamily="18" charset="0"/>
              </a:rPr>
              <a:t>is</a:t>
            </a:r>
            <a:r>
              <a:rPr lang="en-US" dirty="0">
                <a:latin typeface="Century Gothic (Headings)"/>
              </a:rPr>
              <a:t> an IDE?</a:t>
            </a:r>
          </a:p>
        </p:txBody>
      </p:sp>
      <p:sp>
        <p:nvSpPr>
          <p:cNvPr id="3" name="Content Placeholder 2"/>
          <p:cNvSpPr>
            <a:spLocks noGrp="1"/>
          </p:cNvSpPr>
          <p:nvPr>
            <p:ph idx="1"/>
          </p:nvPr>
        </p:nvSpPr>
        <p:spPr>
          <a:xfrm>
            <a:off x="1981200" y="1447801"/>
            <a:ext cx="8229600" cy="4525963"/>
          </a:xfrm>
        </p:spPr>
        <p:txBody>
          <a:bodyPr>
            <a:normAutofit/>
          </a:bodyPr>
          <a:lstStyle/>
          <a:p>
            <a:pPr algn="just"/>
            <a:r>
              <a:rPr lang="en-US" sz="2400" dirty="0">
                <a:latin typeface="Times New Roman" panose="02020603050405020304" pitchFamily="18" charset="0"/>
                <a:ea typeface="Tahoma" panose="020B0604030504040204" pitchFamily="34" charset="0"/>
                <a:cs typeface="Times New Roman" panose="02020603050405020304" pitchFamily="18" charset="0"/>
              </a:rPr>
              <a:t>In most cases, an IDE is a text editor with some extra bits added on to help you write code more easily. The text editor is at the core of the IDE, and works more or less like you’d expect. </a:t>
            </a:r>
          </a:p>
          <a:p>
            <a:pPr algn="just"/>
            <a:r>
              <a:rPr lang="en-US" sz="2400" dirty="0">
                <a:latin typeface="Times New Roman" panose="02020603050405020304" pitchFamily="18" charset="0"/>
                <a:ea typeface="Tahoma" panose="020B0604030504040204" pitchFamily="34" charset="0"/>
                <a:cs typeface="Times New Roman" panose="02020603050405020304" pitchFamily="18" charset="0"/>
              </a:rPr>
              <a:t>Many will highlight simple syntax errors on the fly, so you don’t have the experience of having a simple typo ruin hours of coding.</a:t>
            </a:r>
          </a:p>
          <a:p>
            <a:pPr algn="just"/>
            <a:r>
              <a:rPr lang="en-US" sz="2400" dirty="0">
                <a:latin typeface="Times New Roman" panose="02020603050405020304" pitchFamily="18" charset="0"/>
                <a:ea typeface="Tahoma" panose="020B0604030504040204" pitchFamily="34" charset="0"/>
                <a:cs typeface="Times New Roman" panose="02020603050405020304" pitchFamily="18" charset="0"/>
              </a:rPr>
              <a:t>They also often have an “autocomplete” feature, so that if you type </a:t>
            </a:r>
            <a:r>
              <a:rPr lang="en-US" sz="2400" dirty="0" err="1">
                <a:latin typeface="Times New Roman" panose="02020603050405020304" pitchFamily="18" charset="0"/>
                <a:ea typeface="Tahoma" panose="020B0604030504040204" pitchFamily="34" charset="0"/>
                <a:cs typeface="Times New Roman" panose="02020603050405020304" pitchFamily="18" charset="0"/>
              </a:rPr>
              <a:t>system.objects.math</a:t>
            </a:r>
            <a:r>
              <a:rPr lang="en-US" sz="2400" dirty="0">
                <a:latin typeface="Times New Roman" panose="02020603050405020304" pitchFamily="18" charset="0"/>
                <a:ea typeface="Tahoma" panose="020B0604030504040204" pitchFamily="34" charset="0"/>
                <a:cs typeface="Times New Roman" panose="02020603050405020304" pitchFamily="18" charset="0"/>
              </a:rPr>
              <a:t> and pause, the IDE will present you with a list of the various math functions available, so you don’t need to remember how to use a square root function.</a:t>
            </a:r>
          </a:p>
        </p:txBody>
      </p:sp>
    </p:spTree>
    <p:extLst>
      <p:ext uri="{BB962C8B-B14F-4D97-AF65-F5344CB8AC3E}">
        <p14:creationId xmlns:p14="http://schemas.microsoft.com/office/powerpoint/2010/main" val="182017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180306"/>
          </a:xfrm>
          <a:noFill/>
          <a:ln>
            <a:noFill/>
          </a:ln>
        </p:spPr>
        <p:style>
          <a:lnRef idx="0">
            <a:scrgbClr r="0" g="0" b="0"/>
          </a:lnRef>
          <a:fillRef idx="0">
            <a:scrgbClr r="0" g="0" b="0"/>
          </a:fillRef>
          <a:effectRef idx="0">
            <a:scrgbClr r="0" g="0" b="0"/>
          </a:effectRef>
          <a:fontRef idx="minor">
            <a:schemeClr val="dk1"/>
          </a:fontRef>
        </p:style>
        <p:txBody>
          <a:bodyPr/>
          <a:lstStyle/>
          <a:p>
            <a:r>
              <a:rPr lang="en-US" dirty="0"/>
              <a:t>Why an IDE?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What makes an IDE so useful is the I: integrated. </a:t>
            </a:r>
          </a:p>
          <a:p>
            <a:pPr algn="just"/>
            <a:r>
              <a:rPr lang="en-US" sz="2400" dirty="0">
                <a:latin typeface="Times New Roman" panose="02020603050405020304" pitchFamily="18" charset="0"/>
                <a:cs typeface="Times New Roman" panose="02020603050405020304" pitchFamily="18" charset="0"/>
              </a:rPr>
              <a:t>You could use just about anything for a development environment and many people use a variety of basic, individual programs in place of an IDE but an integrated environment gives you the ability to do everything in a single editor.</a:t>
            </a:r>
          </a:p>
          <a:p>
            <a:pPr algn="just"/>
            <a:r>
              <a:rPr lang="en-US" sz="2400" dirty="0">
                <a:latin typeface="Times New Roman" panose="02020603050405020304" pitchFamily="18" charset="0"/>
                <a:cs typeface="Times New Roman" panose="02020603050405020304" pitchFamily="18" charset="0"/>
              </a:rPr>
              <a:t>Every IDE supports a specific set of languages. Some of the bigger-name IDEs support just about every language you could ever want, while others are meant for a single language or a small subset of languages.</a:t>
            </a:r>
          </a:p>
        </p:txBody>
      </p:sp>
    </p:spTree>
    <p:extLst>
      <p:ext uri="{BB962C8B-B14F-4D97-AF65-F5344CB8AC3E}">
        <p14:creationId xmlns:p14="http://schemas.microsoft.com/office/powerpoint/2010/main" val="2923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027906"/>
          </a:xfrm>
          <a:noFill/>
          <a:ln>
            <a:noFill/>
          </a:ln>
        </p:spPr>
        <p:style>
          <a:lnRef idx="0">
            <a:scrgbClr r="0" g="0" b="0"/>
          </a:lnRef>
          <a:fillRef idx="0">
            <a:scrgbClr r="0" g="0" b="0"/>
          </a:fillRef>
          <a:effectRef idx="0">
            <a:scrgbClr r="0" g="0" b="0"/>
          </a:effectRef>
          <a:fontRef idx="minor">
            <a:schemeClr val="dk1"/>
          </a:fontRef>
        </p:style>
        <p:txBody>
          <a:bodyPr>
            <a:normAutofit fontScale="90000"/>
          </a:bodyPr>
          <a:lstStyle/>
          <a:p>
            <a:r>
              <a:rPr lang="en-US" dirty="0"/>
              <a:t>Debuggers – the core of an IDE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Debugging is the process of detecting and removing of existing and potential errors in a software code that can cause it to behave unexpectedly or crash. </a:t>
            </a:r>
          </a:p>
          <a:p>
            <a:pPr algn="just"/>
            <a:r>
              <a:rPr lang="en-US" sz="2400" dirty="0">
                <a:latin typeface="Times New Roman" panose="02020603050405020304" pitchFamily="18" charset="0"/>
                <a:cs typeface="Times New Roman" panose="02020603050405020304" pitchFamily="18" charset="0"/>
              </a:rPr>
              <a:t>The feature of most IDEs that you’d be spending the most time with, though, is the debugger. </a:t>
            </a:r>
          </a:p>
          <a:p>
            <a:pPr algn="just"/>
            <a:r>
              <a:rPr lang="en-US" sz="2400" dirty="0">
                <a:latin typeface="Times New Roman" panose="02020603050405020304" pitchFamily="18" charset="0"/>
                <a:cs typeface="Times New Roman" panose="02020603050405020304" pitchFamily="18" charset="0"/>
              </a:rPr>
              <a:t>Depending on the IDE, it’s a suite of tools that will find errors in your code before it compiles, and then (hopefully) point them out to you so that you can fix them easily. </a:t>
            </a:r>
          </a:p>
          <a:p>
            <a:pPr algn="just"/>
            <a:r>
              <a:rPr lang="en-US" sz="2400" dirty="0">
                <a:latin typeface="Times New Roman" panose="02020603050405020304" pitchFamily="18" charset="0"/>
                <a:cs typeface="Times New Roman" panose="02020603050405020304" pitchFamily="18" charset="0"/>
              </a:rPr>
              <a:t>That’s an oversimplification, and it’s far from foolproof: you’ll be swearing at the debugger for telling you that there’s a type mismatch on line 354 when the root of the problem is a logic error on line 256. </a:t>
            </a:r>
          </a:p>
        </p:txBody>
      </p:sp>
    </p:spTree>
    <p:extLst>
      <p:ext uri="{BB962C8B-B14F-4D97-AF65-F5344CB8AC3E}">
        <p14:creationId xmlns:p14="http://schemas.microsoft.com/office/powerpoint/2010/main" val="294916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6049963"/>
          </a:xfrm>
        </p:spPr>
        <p:txBody>
          <a:bodyPr>
            <a:normAutofit/>
          </a:bodyPr>
          <a:lstStyle/>
          <a:p>
            <a:pPr algn="just"/>
            <a:r>
              <a:rPr lang="en-US" sz="2400" dirty="0">
                <a:latin typeface="Times New Roman" panose="02020603050405020304" pitchFamily="18" charset="0"/>
                <a:cs typeface="Times New Roman" panose="02020603050405020304" pitchFamily="18" charset="0"/>
              </a:rPr>
              <a:t>Debuggers are used to identify coding errors at various development stages. They are used to reproduce the conditions in which error has occurred, then examine the program state at that time and locate the cause.</a:t>
            </a:r>
          </a:p>
          <a:p>
            <a:pPr algn="just"/>
            <a:r>
              <a:rPr lang="en-US" sz="2400" dirty="0">
                <a:latin typeface="Times New Roman" panose="02020603050405020304" pitchFamily="18" charset="0"/>
                <a:cs typeface="Times New Roman" panose="02020603050405020304" pitchFamily="18" charset="0"/>
              </a:rPr>
              <a:t>Debuggers help programmers to eliminate software bugs therefore closing down any vulnerabilities in the development of an application.</a:t>
            </a:r>
          </a:p>
          <a:p>
            <a:pPr algn="just"/>
            <a:r>
              <a:rPr lang="en-US" sz="2400" dirty="0">
                <a:latin typeface="Times New Roman" panose="02020603050405020304" pitchFamily="18" charset="0"/>
                <a:cs typeface="Times New Roman" panose="02020603050405020304" pitchFamily="18" charset="0"/>
              </a:rPr>
              <a:t>They also contribute to the proper intended functionality of a program, therefore ensuring robustness of a program.</a:t>
            </a:r>
          </a:p>
          <a:p>
            <a:pPr algn="just"/>
            <a:r>
              <a:rPr lang="en-US" sz="2400" dirty="0">
                <a:latin typeface="Times New Roman" panose="02020603050405020304" pitchFamily="18" charset="0"/>
                <a:cs typeface="Times New Roman" panose="02020603050405020304" pitchFamily="18" charset="0"/>
              </a:rPr>
              <a:t>It is highly necessarily and is one of the biggest reasons why an IDE is a huge necessity during development.</a:t>
            </a:r>
          </a:p>
          <a:p>
            <a:pPr algn="just"/>
            <a:r>
              <a:rPr lang="en-US" sz="2400" dirty="0">
                <a:latin typeface="Times New Roman" panose="02020603050405020304" pitchFamily="18" charset="0"/>
                <a:cs typeface="Times New Roman" panose="02020603050405020304" pitchFamily="18" charset="0"/>
              </a:rPr>
              <a:t>It saves a lot of time and energy of a programmer to navigate errors and fix them.</a:t>
            </a:r>
          </a:p>
        </p:txBody>
      </p:sp>
    </p:spTree>
    <p:extLst>
      <p:ext uri="{BB962C8B-B14F-4D97-AF65-F5344CB8AC3E}">
        <p14:creationId xmlns:p14="http://schemas.microsoft.com/office/powerpoint/2010/main" val="183115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pPr algn="ctr"/>
            <a:r>
              <a:rPr lang="en-US" dirty="0"/>
              <a:t>Process of debugging</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Reproduce the problem. </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Describe the bug. Try to get as much input from the user to get the exact reason. </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Capture the program snapshot when the bug appears. Try to get all the variable values and states of the program at that time. </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Analyze the snapshot based on the state and action. Based on that try to find the cause of the bug. </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 Fix the existing bug, but also check that any new bug does not occur.</a:t>
            </a:r>
          </a:p>
        </p:txBody>
      </p:sp>
    </p:spTree>
    <p:extLst>
      <p:ext uri="{BB962C8B-B14F-4D97-AF65-F5344CB8AC3E}">
        <p14:creationId xmlns:p14="http://schemas.microsoft.com/office/powerpoint/2010/main" val="105616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pPr algn="ctr"/>
            <a:r>
              <a:rPr lang="en-US" dirty="0"/>
              <a:t>Coding Standards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Coding standards are a set of guidelines, best practices, programming styles and conventions that developers adhere to when writing source code for a project.</a:t>
            </a:r>
          </a:p>
          <a:p>
            <a:pPr algn="just"/>
            <a:r>
              <a:rPr lang="en-US" sz="2400" dirty="0">
                <a:latin typeface="Times New Roman" panose="02020603050405020304" pitchFamily="18" charset="0"/>
                <a:cs typeface="Times New Roman" panose="02020603050405020304" pitchFamily="18" charset="0"/>
              </a:rPr>
              <a:t>Good software developers and architects understand that coding style is very personal varies from individual to individual.</a:t>
            </a:r>
          </a:p>
          <a:p>
            <a:pPr algn="just"/>
            <a:r>
              <a:rPr lang="en-US" sz="2400" dirty="0">
                <a:latin typeface="Times New Roman" panose="02020603050405020304" pitchFamily="18" charset="0"/>
                <a:cs typeface="Times New Roman" panose="02020603050405020304" pitchFamily="18" charset="0"/>
              </a:rPr>
              <a:t> They write coding standards that respect developers’ freedom and allow them to express themselves. They do not attempt to mechanize the whole process; rather they focus on a few well-known practices that are widely accepted or plain common sense.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81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714" y="391886"/>
            <a:ext cx="10145486" cy="587828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#1 rule with coding standards is that they must not in any way restrict the flexibility of a programmer; the rules enforced must only avoid common trap falls and must not in any way force programmers to completely rethink their own style.</a:t>
            </a:r>
          </a:p>
          <a:p>
            <a:pPr marL="0" indent="0" algn="just">
              <a:buNone/>
            </a:pPr>
            <a:r>
              <a:rPr lang="en-US" dirty="0">
                <a:latin typeface="Times New Roman" panose="02020603050405020304" pitchFamily="18" charset="0"/>
                <a:cs typeface="Times New Roman" panose="02020603050405020304" pitchFamily="18" charset="0"/>
              </a:rPr>
              <a:t>I have in my project implemented the following coding standards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camel Casing for functions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_ instead of spaces when naming variables, functions or classes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Have only 1 statement of code per line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Commenting important bits of code to ensure maintainability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Have imports always at the top of the file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Use public access modifier in order to ensure that functions like “</a:t>
            </a:r>
            <a:r>
              <a:rPr lang="en-US" dirty="0" err="1">
                <a:latin typeface="Times New Roman" panose="02020603050405020304" pitchFamily="18" charset="0"/>
                <a:cs typeface="Times New Roman" panose="02020603050405020304" pitchFamily="18" charset="0"/>
              </a:rPr>
              <a:t>all_clear</a:t>
            </a:r>
            <a:r>
              <a:rPr lang="en-US" dirty="0">
                <a:latin typeface="Times New Roman" panose="02020603050405020304" pitchFamily="18" charset="0"/>
                <a:cs typeface="Times New Roman" panose="02020603050405020304" pitchFamily="18" charset="0"/>
              </a:rPr>
              <a:t>” are used across the application so that I do not repeat code.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Maintaining open connection pipelines to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server in every form except the most frequently used form therefore cutting down on excess memory usage.</a:t>
            </a:r>
          </a:p>
        </p:txBody>
      </p:sp>
    </p:spTree>
    <p:extLst>
      <p:ext uri="{BB962C8B-B14F-4D97-AF65-F5344CB8AC3E}">
        <p14:creationId xmlns:p14="http://schemas.microsoft.com/office/powerpoint/2010/main" val="3808843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46</TotalTime>
  <Words>1615</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Century Gothic</vt:lpstr>
      <vt:lpstr>Century Gothic (Headings)</vt:lpstr>
      <vt:lpstr>Times New Roman</vt:lpstr>
      <vt:lpstr>Wingdings</vt:lpstr>
      <vt:lpstr>Wood Type</vt:lpstr>
      <vt:lpstr>Development while using no IDE vs using IDE</vt:lpstr>
      <vt:lpstr>Table of Contents</vt:lpstr>
      <vt:lpstr>What is an IDE?</vt:lpstr>
      <vt:lpstr>Why an IDE?</vt:lpstr>
      <vt:lpstr>Debuggers – the core of an IDE</vt:lpstr>
      <vt:lpstr>PowerPoint Presentation</vt:lpstr>
      <vt:lpstr>Process of debugging</vt:lpstr>
      <vt:lpstr>Coding Standards</vt:lpstr>
      <vt:lpstr>PowerPoint Presentation</vt:lpstr>
      <vt:lpstr>Is it wise to use a coding standard?</vt:lpstr>
      <vt:lpstr>PowerPoint Presentation</vt:lpstr>
      <vt:lpstr>Linters – the prime of IDEs</vt:lpstr>
      <vt:lpstr>PowerPoint Presentation</vt:lpstr>
      <vt:lpstr>So why not use IDEs?</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CODE</dc:title>
  <dc:creator>RIHAM AHAMED ABDUL RAHEEM</dc:creator>
  <cp:lastModifiedBy>RIHAM AHAMED ABDUL RAHEEM</cp:lastModifiedBy>
  <cp:revision>7</cp:revision>
  <dcterms:created xsi:type="dcterms:W3CDTF">2020-12-20T16:16:02Z</dcterms:created>
  <dcterms:modified xsi:type="dcterms:W3CDTF">2021-04-04T15:07:12Z</dcterms:modified>
</cp:coreProperties>
</file>