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5"/>
  </p:notesMasterIdLst>
  <p:sldIdLst>
    <p:sldId id="256" r:id="rId2"/>
    <p:sldId id="257" r:id="rId3"/>
    <p:sldId id="270" r:id="rId4"/>
    <p:sldId id="271" r:id="rId5"/>
    <p:sldId id="268" r:id="rId6"/>
    <p:sldId id="273" r:id="rId7"/>
    <p:sldId id="274" r:id="rId8"/>
    <p:sldId id="275" r:id="rId9"/>
    <p:sldId id="276" r:id="rId10"/>
    <p:sldId id="277" r:id="rId11"/>
    <p:sldId id="264" r:id="rId12"/>
    <p:sldId id="27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33" autoAdjust="0"/>
  </p:normalViewPr>
  <p:slideViewPr>
    <p:cSldViewPr snapToGrid="0">
      <p:cViewPr varScale="1">
        <p:scale>
          <a:sx n="59" d="100"/>
          <a:sy n="59" d="100"/>
        </p:scale>
        <p:origin x="10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7/3/2021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feasibility study is an analysis that takes all of a project's relevant factors into account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including economic, technical, legal, and scheduling considerations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ascertain the likelihood of completing the project successfully. </a:t>
            </a:r>
          </a:p>
          <a:p>
            <a:r>
              <a:rPr lang="en-US" sz="1200" b="0" i="0" kern="1200" dirty="0">
                <a:solidFill>
                  <a:schemeClr val="tx1"/>
                </a:solidFill>
                <a:effectLst/>
                <a:latin typeface="+mn-lt"/>
                <a:ea typeface="+mn-ea"/>
                <a:cs typeface="+mn-cs"/>
              </a:rPr>
              <a:t>Project managers use feasibility studies to discern the pros and cons of undertaking a project before they invest a lot of time and money into it. Feasibility studies also can provide a company's management with crucial information that could prevent the company from entering blindly into </a:t>
            </a:r>
            <a:r>
              <a:rPr lang="en-US" sz="1200" b="0" i="0" u="none" kern="1200" dirty="0">
                <a:solidFill>
                  <a:schemeClr val="tx1"/>
                </a:solidFill>
                <a:effectLst/>
                <a:latin typeface="+mn-lt"/>
                <a:ea typeface="+mn-ea"/>
                <a:cs typeface="+mn-cs"/>
              </a:rPr>
              <a:t>risky</a:t>
            </a:r>
            <a:r>
              <a:rPr lang="en-US" sz="1200" b="0" i="0" kern="1200" dirty="0">
                <a:solidFill>
                  <a:schemeClr val="tx1"/>
                </a:solidFill>
                <a:effectLst/>
                <a:latin typeface="+mn-lt"/>
                <a:ea typeface="+mn-ea"/>
                <a:cs typeface="+mn-cs"/>
              </a:rPr>
              <a:t> businesses.</a:t>
            </a:r>
          </a:p>
          <a:p>
            <a:r>
              <a:rPr lang="en-US" sz="1200" b="0" i="0" kern="1200" dirty="0">
                <a:solidFill>
                  <a:schemeClr val="tx1"/>
                </a:solidFill>
                <a:effectLst/>
                <a:latin typeface="+mn-lt"/>
                <a:ea typeface="+mn-ea"/>
                <a:cs typeface="+mn-cs"/>
              </a:rPr>
              <a:t>A feasibility study is simply an assessment of the practicality of a proposed plan or project. </a:t>
            </a:r>
          </a:p>
          <a:p>
            <a:r>
              <a:rPr lang="en-US" sz="1200" b="0" i="0" kern="1200" dirty="0">
                <a:solidFill>
                  <a:schemeClr val="tx1"/>
                </a:solidFill>
                <a:effectLst/>
                <a:latin typeface="+mn-lt"/>
                <a:ea typeface="+mn-ea"/>
                <a:cs typeface="+mn-cs"/>
              </a:rPr>
              <a:t>As the name implies, these studies ask: "Is this project feasible? </a:t>
            </a:r>
          </a:p>
          <a:p>
            <a:r>
              <a:rPr lang="en-US" sz="1200" b="0" i="0" kern="1200" dirty="0">
                <a:solidFill>
                  <a:schemeClr val="tx1"/>
                </a:solidFill>
                <a:effectLst/>
                <a:latin typeface="+mn-lt"/>
                <a:ea typeface="+mn-ea"/>
                <a:cs typeface="+mn-cs"/>
              </a:rPr>
              <a:t>Do we have the people, tools, technology, and resources necessary for this project to succeed?“</a:t>
            </a:r>
          </a:p>
          <a:p>
            <a:r>
              <a:rPr lang="en-US" sz="1200" b="0" i="0" kern="1200" dirty="0">
                <a:solidFill>
                  <a:schemeClr val="tx1"/>
                </a:solidFill>
                <a:effectLst/>
                <a:latin typeface="+mn-lt"/>
                <a:ea typeface="+mn-ea"/>
                <a:cs typeface="+mn-cs"/>
              </a:rPr>
              <a:t>Will we get the estimated</a:t>
            </a:r>
            <a:r>
              <a:rPr lang="en-US" sz="1200" b="0" i="0" kern="1200" baseline="0" dirty="0">
                <a:solidFill>
                  <a:schemeClr val="tx1"/>
                </a:solidFill>
                <a:effectLst/>
                <a:latin typeface="+mn-lt"/>
                <a:ea typeface="+mn-ea"/>
                <a:cs typeface="+mn-cs"/>
              </a:rPr>
              <a:t> profit from doing this?</a:t>
            </a:r>
          </a:p>
          <a:p>
            <a:r>
              <a:rPr lang="en-US" sz="1200" b="0" i="0" kern="1200" baseline="0" dirty="0">
                <a:solidFill>
                  <a:schemeClr val="tx1"/>
                </a:solidFill>
                <a:effectLst/>
                <a:latin typeface="+mn-lt"/>
                <a:ea typeface="+mn-ea"/>
                <a:cs typeface="+mn-cs"/>
              </a:rPr>
              <a:t>Is it a risk on the company budget if we take this project?</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3</a:t>
            </a:fld>
            <a:endParaRPr lang="en-GB" noProof="0"/>
          </a:p>
        </p:txBody>
      </p:sp>
    </p:spTree>
    <p:extLst>
      <p:ext uri="{BB962C8B-B14F-4D97-AF65-F5344CB8AC3E}">
        <p14:creationId xmlns:p14="http://schemas.microsoft.com/office/powerpoint/2010/main" val="279682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Feasibility studies are important to business development. They can allow a business to address where and how it will operate; identify potential obstacles that may impede its operations, and recognize the amount of funding it will need to get the business up and running.</a:t>
            </a:r>
          </a:p>
          <a:p>
            <a:r>
              <a:rPr lang="en-US" sz="1200" b="0" i="0" kern="1200" dirty="0">
                <a:solidFill>
                  <a:schemeClr val="tx1"/>
                </a:solidFill>
                <a:effectLst/>
                <a:latin typeface="+mn-lt"/>
                <a:ea typeface="+mn-ea"/>
                <a:cs typeface="+mn-cs"/>
              </a:rPr>
              <a:t>Feasibility studies also can lead to marketing strategies that could help convince investors or banks that investing in a particular project or business is a wise choice.</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4</a:t>
            </a:fld>
            <a:endParaRPr lang="en-GB" noProof="0"/>
          </a:p>
        </p:txBody>
      </p:sp>
    </p:spTree>
    <p:extLst>
      <p:ext uri="{BB962C8B-B14F-4D97-AF65-F5344CB8AC3E}">
        <p14:creationId xmlns:p14="http://schemas.microsoft.com/office/powerpoint/2010/main" val="38535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a:t>Notes to presenter: </a:t>
            </a:r>
          </a:p>
          <a:p>
            <a:pPr rtl="0"/>
            <a:r>
              <a:rPr lang="en-GB" b="0" i="1">
                <a:latin typeface="Segoe UI" panose="020B0502040204020203" pitchFamily="34" charset="0"/>
                <a:cs typeface="Segoe UI" panose="020B0502040204020203" pitchFamily="34" charset="0"/>
              </a:rPr>
              <a:t>What did you think at first?</a:t>
            </a:r>
          </a:p>
          <a:p>
            <a:pPr rtl="0"/>
            <a:r>
              <a:rPr lang="en-GB" b="0" i="1">
                <a:latin typeface="Segoe UI" panose="020B0502040204020203" pitchFamily="34" charset="0"/>
                <a:cs typeface="Segoe UI" panose="020B0502040204020203" pitchFamily="34" charset="0"/>
              </a:rPr>
              <a:t>What obstacles did you encounter along the way?</a:t>
            </a:r>
          </a:p>
          <a:p>
            <a:pPr rtl="0"/>
            <a:r>
              <a:rPr lang="en-GB" b="0" i="1">
                <a:latin typeface="Segoe UI" panose="020B0502040204020203" pitchFamily="34" charset="0"/>
                <a:cs typeface="Segoe UI" panose="020B0502040204020203" pitchFamily="34" charset="0"/>
              </a:rPr>
              <a:t>How did you overcome those obstacles?</a:t>
            </a:r>
          </a:p>
          <a:p>
            <a:pPr rtl="0"/>
            <a:r>
              <a:rPr lang="en-GB" b="0" i="1">
                <a:latin typeface="Segoe UI" panose="020B0502040204020203" pitchFamily="34" charset="0"/>
                <a:cs typeface="Segoe UI" panose="020B0502040204020203" pitchFamily="34" charset="0"/>
              </a:rPr>
              <a:t>What images can you add to support your process?</a:t>
            </a:r>
          </a:p>
          <a:p>
            <a:pPr rtl="0"/>
            <a:endParaRPr lang="en-GB"/>
          </a:p>
          <a:p>
            <a:pPr rtl="0"/>
            <a:r>
              <a:rPr lang="en-GB"/>
              <a:t>This SmartArt allows you to add images and text to help outline your process.  If a picture is worth a thousand words, then pictures and words should help you to communicate this reflection on learning perfectly!  You can always click on Insert&gt;SmartArt to change this graphic or select the graphic and click on the Design contextual menu to change the colours.</a:t>
            </a:r>
          </a:p>
          <a:p>
            <a:pPr rtl="0"/>
            <a:endParaRPr lang="en-GB"/>
          </a:p>
          <a:p>
            <a:pPr rtl="0"/>
            <a:r>
              <a:rPr lang="en-GB"/>
              <a:t>Feel free to use more than one slide to reflect upon your process.  It also helps to add some video of your process.</a:t>
            </a:r>
          </a:p>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5</a:t>
            </a:fld>
            <a:endParaRPr lang="en-GB"/>
          </a:p>
        </p:txBody>
      </p:sp>
    </p:spTree>
    <p:extLst>
      <p:ext uri="{BB962C8B-B14F-4D97-AF65-F5344CB8AC3E}">
        <p14:creationId xmlns:p14="http://schemas.microsoft.com/office/powerpoint/2010/main" val="121941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a:t>
            </a:r>
            <a:r>
              <a:rPr lang="en-US" sz="1200" b="0" i="0" kern="1200" baseline="0" dirty="0">
                <a:solidFill>
                  <a:schemeClr val="tx1"/>
                </a:solidFill>
                <a:effectLst/>
                <a:latin typeface="+mn-lt"/>
                <a:ea typeface="+mn-ea"/>
                <a:cs typeface="+mn-cs"/>
              </a:rPr>
              <a:t> is the </a:t>
            </a:r>
            <a:r>
              <a:rPr lang="en-US" sz="1200" b="0" i="0" kern="1200" dirty="0">
                <a:solidFill>
                  <a:schemeClr val="tx1"/>
                </a:solidFill>
                <a:effectLst/>
                <a:latin typeface="+mn-lt"/>
                <a:ea typeface="+mn-ea"/>
                <a:cs typeface="+mn-cs"/>
              </a:rPr>
              <a:t>assessment which</a:t>
            </a:r>
            <a:r>
              <a:rPr lang="en-US" sz="1200" b="0" i="0" kern="1200" baseline="0" dirty="0">
                <a:solidFill>
                  <a:schemeClr val="tx1"/>
                </a:solidFill>
                <a:effectLst/>
                <a:latin typeface="+mn-lt"/>
                <a:ea typeface="+mn-ea"/>
                <a:cs typeface="+mn-cs"/>
              </a:rPr>
              <a:t> f</a:t>
            </a:r>
            <a:r>
              <a:rPr lang="en-US" sz="1200" b="0" i="0" kern="1200" dirty="0">
                <a:solidFill>
                  <a:schemeClr val="tx1"/>
                </a:solidFill>
                <a:effectLst/>
                <a:latin typeface="+mn-lt"/>
                <a:ea typeface="+mn-ea"/>
                <a:cs typeface="+mn-cs"/>
              </a:rPr>
              <a:t>ocuses on the technical resources available to the organization. It helps organizations determine whether the technical resources meet capacity and whether the technical team is capable of converting the ideas into working systems.</a:t>
            </a:r>
          </a:p>
          <a:p>
            <a:r>
              <a:rPr lang="en-US" sz="1200" b="0" i="0" kern="1200" dirty="0">
                <a:solidFill>
                  <a:schemeClr val="tx1"/>
                </a:solidFill>
                <a:effectLst/>
                <a:latin typeface="+mn-lt"/>
                <a:ea typeface="+mn-ea"/>
                <a:cs typeface="+mn-cs"/>
              </a:rPr>
              <a:t>Technical feasibility also involves evaluation of the hardware, software, and other technology requirements of the proposed system. </a:t>
            </a:r>
          </a:p>
          <a:p>
            <a:r>
              <a:rPr lang="en-US" sz="1200" b="0" i="0" kern="1200" dirty="0">
                <a:solidFill>
                  <a:schemeClr val="tx1"/>
                </a:solidFill>
                <a:effectLst/>
                <a:latin typeface="+mn-lt"/>
                <a:ea typeface="+mn-ea"/>
                <a:cs typeface="+mn-cs"/>
              </a:rPr>
              <a:t>It</a:t>
            </a:r>
            <a:r>
              <a:rPr lang="en-US" sz="1200" b="0" i="0" kern="1200" baseline="0" dirty="0">
                <a:solidFill>
                  <a:schemeClr val="tx1"/>
                </a:solidFill>
                <a:effectLst/>
                <a:latin typeface="+mn-lt"/>
                <a:ea typeface="+mn-ea"/>
                <a:cs typeface="+mn-cs"/>
              </a:rPr>
              <a:t> is a very broad concept, technical feasibility involves anything from a software development project to a space travel.</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6</a:t>
            </a:fld>
            <a:endParaRPr lang="en-GB" noProof="0"/>
          </a:p>
        </p:txBody>
      </p:sp>
    </p:spTree>
    <p:extLst>
      <p:ext uri="{BB962C8B-B14F-4D97-AF65-F5344CB8AC3E}">
        <p14:creationId xmlns:p14="http://schemas.microsoft.com/office/powerpoint/2010/main" val="384580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Basically , it means whether a business or a project feasible cost wise and logistically. Economics calculate economic feasibility by analyzing the costs and revenues a business would incur by undertaking a certain project.</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7</a:t>
            </a:fld>
            <a:endParaRPr lang="en-GB" noProof="0"/>
          </a:p>
        </p:txBody>
      </p:sp>
    </p:spTree>
    <p:extLst>
      <p:ext uri="{BB962C8B-B14F-4D97-AF65-F5344CB8AC3E}">
        <p14:creationId xmlns:p14="http://schemas.microsoft.com/office/powerpoint/2010/main" val="192156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Investigates whether any aspect of the proposed project conflicts with legal requirements like zoning laws, data protection acts, or social media laws. Let’s say an organization wants to construct a new office building in a specific location. A feasibility study might reveal the organization’s ideal location isn’t zoned for that type of business. That organization has just saved considerable time and effort by learning that their project was not feasible right from the beginning.</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8</a:t>
            </a:fld>
            <a:endParaRPr lang="en-GB" noProof="0"/>
          </a:p>
        </p:txBody>
      </p:sp>
    </p:spTree>
    <p:extLst>
      <p:ext uri="{BB962C8B-B14F-4D97-AF65-F5344CB8AC3E}">
        <p14:creationId xmlns:p14="http://schemas.microsoft.com/office/powerpoint/2010/main" val="213815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Involves in undertaking a study to analyze and determine whether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how well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organization’s needs can be met by completing the project. Operational feasibility studies also analyze how a project plan satisfies the requirements identified in the requirements analysis phase of system development. </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9</a:t>
            </a:fld>
            <a:endParaRPr lang="en-GB" noProof="0"/>
          </a:p>
        </p:txBody>
      </p:sp>
    </p:spTree>
    <p:extLst>
      <p:ext uri="{BB962C8B-B14F-4D97-AF65-F5344CB8AC3E}">
        <p14:creationId xmlns:p14="http://schemas.microsoft.com/office/powerpoint/2010/main" val="7214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importance of a good feasibility study is based on organizational desire to get it right before committing resources, time, or budget. </a:t>
            </a:r>
          </a:p>
          <a:p>
            <a:r>
              <a:rPr lang="en-US" sz="1200" b="0" i="0" kern="1200" dirty="0">
                <a:solidFill>
                  <a:schemeClr val="tx1"/>
                </a:solidFill>
                <a:effectLst/>
                <a:latin typeface="+mn-lt"/>
                <a:ea typeface="+mn-ea"/>
                <a:cs typeface="+mn-cs"/>
              </a:rPr>
              <a:t>A good feasibility study might uncover new ideas that could completely change a project’s scope. It’s best to make these determinations in advance, rather than to jump in and learning that the project just won’t work. Conducting a good feasibility study is always beneficial to the project as it gives you and other stakeholders a clear picture of the proposed project. </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10</a:t>
            </a:fld>
            <a:endParaRPr lang="en-GB" noProof="0"/>
          </a:p>
        </p:txBody>
      </p:sp>
    </p:spTree>
    <p:extLst>
      <p:ext uri="{BB962C8B-B14F-4D97-AF65-F5344CB8AC3E}">
        <p14:creationId xmlns:p14="http://schemas.microsoft.com/office/powerpoint/2010/main" val="140268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0" i="0" kern="1200" dirty="0">
                <a:solidFill>
                  <a:schemeClr val="tx1"/>
                </a:solidFill>
                <a:effectLst/>
                <a:latin typeface="+mn-lt"/>
                <a:ea typeface="+mn-ea"/>
                <a:cs typeface="+mn-cs"/>
              </a:rPr>
              <a:t>The scope which is used to define the business problem and/or opportunity to be addressed. The scope should be definitive and to the point; rambling narrative serves no purpose and can actually confuse project participants. It is also necessary to define the parts of the business affected either directly or indirectly, including project participants and end-user areas affected by the project. </a:t>
            </a:r>
          </a:p>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Requirements and how requirements are defined depends on the object of the project's attention. For example, how requirements are specified for a product are substantially different than requirements for an edifice, a bridge, or an information system. Each exhibits totally different properties and, as such, are defined differently. How you define requirements for software is also substantially different than how you define them for systems.</a:t>
            </a:r>
          </a:p>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The Approach represents the recommended solution or course of action to satisfy the requirements. Here, various alternatives are considered along with an explanation as to why the preferred </a:t>
            </a:r>
          </a:p>
          <a:p>
            <a:pPr rtl="0"/>
            <a:r>
              <a:rPr lang="en-US" sz="1200" b="0" i="0" kern="1200" dirty="0">
                <a:solidFill>
                  <a:schemeClr val="tx1"/>
                </a:solidFill>
                <a:effectLst/>
                <a:latin typeface="+mn-lt"/>
                <a:ea typeface="+mn-ea"/>
                <a:cs typeface="+mn-cs"/>
              </a:rPr>
              <a:t>solution was selected. In terms of design related projects, it is here where whole rough designs (e.g., "renderings") are developed in order to determine viability.</a:t>
            </a:r>
          </a:p>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Evaluation examines the cost effectiveness of the approach selected. This begins with an analysis of the estimated total cost of the project. In addition to the recommended solution, other alternatives are estimated in order to offer an economic comparison. </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11</a:t>
            </a:fld>
            <a:endParaRPr lang="en-GB"/>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EDABF-E436-4F57-A318-92257D6E12E4}" type="datetime1">
              <a:rPr lang="en-GB" smtClean="0"/>
              <a:t>03/07/2021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98961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95F75-2D84-46E5-941B-523AD7966EB8}" type="datetime1">
              <a:rPr lang="en-GB" smtClean="0"/>
              <a:t>03/07/2021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19071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A7B38-D1C1-4F9F-9620-F47ED095A8D2}" type="datetime1">
              <a:rPr lang="en-GB" smtClean="0"/>
              <a:t>03/07/2021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10485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4" name="Date Placeholder 3"/>
          <p:cNvSpPr>
            <a:spLocks noGrp="1"/>
          </p:cNvSpPr>
          <p:nvPr>
            <p:ph type="dt" sz="half" idx="10"/>
          </p:nvPr>
        </p:nvSpPr>
        <p:spPr/>
        <p:txBody>
          <a:bodyPr rtlCol="0"/>
          <a:lstStyle/>
          <a:p>
            <a:pPr rtl="0"/>
            <a:fld id="{B2EADC9C-0760-4F2C-90F0-AF4EA41999FC}" type="datetime1">
              <a:rPr lang="en-GB" noProof="0" smtClean="0"/>
              <a:t>03/07/2021</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6778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en-US" noProof="0"/>
              <a:t>Click to edit Master title style</a:t>
            </a:r>
            <a:endParaRPr lang="en-GB" noProof="0"/>
          </a:p>
        </p:txBody>
      </p:sp>
      <p:sp>
        <p:nvSpPr>
          <p:cNvPr id="5" name="Date Placeholder 4"/>
          <p:cNvSpPr>
            <a:spLocks noGrp="1"/>
          </p:cNvSpPr>
          <p:nvPr>
            <p:ph type="dt" sz="half" idx="10"/>
          </p:nvPr>
        </p:nvSpPr>
        <p:spPr/>
        <p:txBody>
          <a:bodyPr rtlCol="0"/>
          <a:lstStyle/>
          <a:p>
            <a:pPr rtl="0"/>
            <a:fld id="{04794A89-EB62-4A66-90AD-43A4C1A38564}" type="datetime1">
              <a:rPr lang="en-GB" noProof="0" smtClean="0"/>
              <a:t>03/07/2021</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309"/>
            <a:ext cx="1154151" cy="1090789"/>
          </a:xfrm>
        </p:spPr>
        <p:txBody>
          <a:bodyPr rtlCol="0"/>
          <a:lstStyle/>
          <a:p>
            <a:pPr rtl="0"/>
            <a:fld id="{9E3FA76C-C565-46B6-8652-D75785E2521F}" type="slidenum">
              <a:rPr lang="en-GB" noProof="0" smtClean="0"/>
              <a:t>‹#›</a:t>
            </a:fld>
            <a:endParaRPr lang="en-GB"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en-US" noProof="0"/>
              <a:t>Click icon to add SmartArt graphic</a:t>
            </a:r>
            <a:endParaRPr lang="en-GB" noProof="0"/>
          </a:p>
        </p:txBody>
      </p:sp>
    </p:spTree>
    <p:extLst>
      <p:ext uri="{BB962C8B-B14F-4D97-AF65-F5344CB8AC3E}">
        <p14:creationId xmlns:p14="http://schemas.microsoft.com/office/powerpoint/2010/main" val="220308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58F69-07D0-46B2-B41D-DAE42BEB3475}" type="datetime1">
              <a:rPr lang="en-GB" smtClean="0"/>
              <a:t>03/07/2021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8552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B6BA8F-18A5-485F-A596-3F80455B105A}" type="datetime1">
              <a:rPr lang="en-GB" smtClean="0"/>
              <a:t>03/07/2021</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Add a footer</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361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9ED42-1B9E-4F72-ADAA-10EBE289B04B}" type="datetime1">
              <a:rPr lang="en-GB" smtClean="0"/>
              <a:t>03/07/2021</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23343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FD3D4-7B20-4507-97D0-7033939D03A9}" type="datetime1">
              <a:rPr lang="en-GB" smtClean="0"/>
              <a:t>03/07/2021</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55391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62CE50-5BB1-4B29-ABF2-A7C506488D99}" type="datetime1">
              <a:rPr lang="en-GB" smtClean="0"/>
              <a:t>03/07/2021</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26743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CE3EB-F90E-4187-92AC-3404AD3ABD71}" type="datetime1">
              <a:rPr lang="en-GB" smtClean="0"/>
              <a:t>03/07/2021</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1920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100F6-4AFC-4919-A1AE-F0425A17D1E9}" type="datetime1">
              <a:rPr lang="en-GB" smtClean="0"/>
              <a:t>03/07/2021</a:t>
            </a:fld>
            <a:endParaRPr lang="en-US"/>
          </a:p>
        </p:txBody>
      </p:sp>
      <p:sp>
        <p:nvSpPr>
          <p:cNvPr id="6" name="Footer Placeholder 5"/>
          <p:cNvSpPr>
            <a:spLocks noGrp="1"/>
          </p:cNvSpPr>
          <p:nvPr>
            <p:ph type="ftr" sz="quarter" idx="11"/>
          </p:nvPr>
        </p:nvSpPr>
        <p:spPr/>
        <p:txBody>
          <a:bodyPr/>
          <a:lstStyle/>
          <a:p>
            <a:r>
              <a:rPr lang="en-US"/>
              <a:t>Add a footer</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02471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C134A-2B72-430C-8601-BC0F5B493591}" type="datetime1">
              <a:rPr lang="en-GB" smtClean="0"/>
              <a:t>03/07/2021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7395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F59074-B04D-4824-81A7-2FE439079090}" type="datetime1">
              <a:rPr lang="en-GB" smtClean="0"/>
              <a:t>03/07/2021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88260895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dirty="0"/>
              <a:t>Feasibility Studies</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5" name="Slide Number Placeholder 4">
            <a:extLst>
              <a:ext uri="{FF2B5EF4-FFF2-40B4-BE49-F238E27FC236}">
                <a16:creationId xmlns:a16="http://schemas.microsoft.com/office/drawing/2014/main" id="{177D0478-532C-4B3D-9082-824DB4301BCF}"/>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Benefits of good feasibility studies</a:t>
            </a:r>
          </a:p>
        </p:txBody>
      </p:sp>
      <p:sp>
        <p:nvSpPr>
          <p:cNvPr id="2" name="Text Placeholder 1"/>
          <p:cNvSpPr>
            <a:spLocks noGrp="1"/>
          </p:cNvSpPr>
          <p:nvPr>
            <p:ph idx="1"/>
          </p:nvPr>
        </p:nvSpPr>
        <p:spPr/>
        <p:txBody>
          <a:bodyPr/>
          <a:lstStyle/>
          <a:p>
            <a:pPr>
              <a:lnSpc>
                <a:spcPct val="150000"/>
              </a:lnSpc>
            </a:pPr>
            <a:r>
              <a:rPr lang="en-US" sz="2800" dirty="0"/>
              <a:t>Improves team’s focus</a:t>
            </a:r>
          </a:p>
          <a:p>
            <a:pPr>
              <a:lnSpc>
                <a:spcPct val="150000"/>
              </a:lnSpc>
            </a:pPr>
            <a:r>
              <a:rPr lang="en-US" sz="2800" dirty="0"/>
              <a:t>Identifies brand new opportunities</a:t>
            </a:r>
          </a:p>
          <a:p>
            <a:pPr>
              <a:lnSpc>
                <a:spcPct val="150000"/>
              </a:lnSpc>
            </a:pPr>
            <a:r>
              <a:rPr lang="en-US" sz="2800" dirty="0"/>
              <a:t>Provides information as to whether you should or shouldn’t do something</a:t>
            </a:r>
          </a:p>
          <a:p>
            <a:pPr>
              <a:lnSpc>
                <a:spcPct val="150000"/>
              </a:lnSpc>
            </a:pPr>
            <a:r>
              <a:rPr lang="en-US" sz="2800" dirty="0"/>
              <a:t>Identifies good reasons to take up a project</a:t>
            </a:r>
          </a:p>
          <a:p>
            <a:endParaRPr lang="en-US" dirty="0"/>
          </a:p>
        </p:txBody>
      </p:sp>
      <p:sp>
        <p:nvSpPr>
          <p:cNvPr id="7" name="Slide Number Placeholder 6">
            <a:extLst>
              <a:ext uri="{FF2B5EF4-FFF2-40B4-BE49-F238E27FC236}">
                <a16:creationId xmlns:a16="http://schemas.microsoft.com/office/drawing/2014/main" id="{272E2345-9BEF-4259-A942-D6F1DF9CC162}"/>
              </a:ext>
            </a:extLst>
          </p:cNvPr>
          <p:cNvSpPr>
            <a:spLocks noGrp="1"/>
          </p:cNvSpPr>
          <p:nvPr>
            <p:ph type="sldNum" sz="quarter" idx="12"/>
          </p:nvPr>
        </p:nvSpPr>
        <p:spPr/>
        <p:txBody>
          <a:bodyPr/>
          <a:lstStyle/>
          <a:p>
            <a:pPr rtl="0"/>
            <a:fld id="{9E3FA76C-C565-46B6-8652-D75785E2521F}" type="slidenum">
              <a:rPr lang="en-GB" noProof="0" smtClean="0"/>
              <a:t>10</a:t>
            </a:fld>
            <a:endParaRPr lang="en-GB" noProof="0"/>
          </a:p>
        </p:txBody>
      </p:sp>
    </p:spTree>
    <p:extLst>
      <p:ext uri="{BB962C8B-B14F-4D97-AF65-F5344CB8AC3E}">
        <p14:creationId xmlns:p14="http://schemas.microsoft.com/office/powerpoint/2010/main" val="1632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F52CAA99-0F8B-4F16-BA5E-08B4F04C6E4C}"/>
              </a:ext>
            </a:extLst>
          </p:cNvPr>
          <p:cNvSpPr>
            <a:spLocks noGrp="1"/>
          </p:cNvSpPr>
          <p:nvPr>
            <p:ph type="sldNum" sz="quarter" idx="12"/>
          </p:nvPr>
        </p:nvSpPr>
        <p:spPr/>
        <p:txBody>
          <a:bodyPr/>
          <a:lstStyle/>
          <a:p>
            <a:pPr rtl="0"/>
            <a:fld id="{9E3FA76C-C565-46B6-8652-D75785E2521F}" type="slidenum">
              <a:rPr lang="en-GB" noProof="0" smtClean="0"/>
              <a:t>11</a:t>
            </a:fld>
            <a:endParaRPr lang="en-GB" noProof="0"/>
          </a:p>
        </p:txBody>
      </p:sp>
      <p:sp>
        <p:nvSpPr>
          <p:cNvPr id="2" name="Title 1">
            <a:extLst>
              <a:ext uri="{FF2B5EF4-FFF2-40B4-BE49-F238E27FC236}">
                <a16:creationId xmlns:a16="http://schemas.microsoft.com/office/drawing/2014/main" id="{9442C4B6-A44A-491A-9345-D554EBE1BC91}"/>
              </a:ext>
            </a:extLst>
          </p:cNvPr>
          <p:cNvSpPr>
            <a:spLocks noGrp="1"/>
          </p:cNvSpPr>
          <p:nvPr>
            <p:ph type="title" idx="4294967295"/>
          </p:nvPr>
        </p:nvSpPr>
        <p:spPr>
          <a:xfrm>
            <a:off x="2133600" y="484188"/>
            <a:ext cx="10058400" cy="1609725"/>
          </a:xfrm>
        </p:spPr>
        <p:txBody>
          <a:bodyPr rtlCol="0"/>
          <a:lstStyle/>
          <a:p>
            <a:pPr rtl="0"/>
            <a:r>
              <a:rPr lang="en-GB" dirty="0"/>
              <a:t>By the end of each feasibility study, you must have the following</a:t>
            </a:r>
          </a:p>
        </p:txBody>
      </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4294967295"/>
          </p:nvPr>
        </p:nvSpPr>
        <p:spPr>
          <a:xfrm>
            <a:off x="1457282" y="2601518"/>
            <a:ext cx="4433888" cy="823913"/>
          </a:xfrm>
        </p:spPr>
        <p:txBody>
          <a:bodyPr rtlCol="0"/>
          <a:lstStyle/>
          <a:p>
            <a:pPr marL="0" indent="0" rtl="0">
              <a:buNone/>
            </a:pPr>
            <a:r>
              <a:rPr lang="en-GB" dirty="0"/>
              <a:t>Scope</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4294967295"/>
          </p:nvPr>
        </p:nvSpPr>
        <p:spPr>
          <a:xfrm>
            <a:off x="1457282" y="3544493"/>
            <a:ext cx="4433888" cy="823913"/>
          </a:xfrm>
        </p:spPr>
        <p:txBody>
          <a:bodyPr rtlCol="0"/>
          <a:lstStyle/>
          <a:p>
            <a:pPr marL="0" indent="0" rtl="0">
              <a:buNone/>
            </a:pPr>
            <a:r>
              <a:rPr lang="en-GB" dirty="0"/>
              <a:t>Requirements</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4294967295"/>
          </p:nvPr>
        </p:nvSpPr>
        <p:spPr>
          <a:xfrm>
            <a:off x="1457282" y="4487468"/>
            <a:ext cx="4433888" cy="823913"/>
          </a:xfrm>
        </p:spPr>
        <p:txBody>
          <a:bodyPr rtlCol="0"/>
          <a:lstStyle/>
          <a:p>
            <a:pPr marL="0" indent="0" rtl="0">
              <a:buNone/>
            </a:pPr>
            <a:r>
              <a:rPr lang="en-GB" dirty="0"/>
              <a:t>Approach</a:t>
            </a:r>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4294967295"/>
          </p:nvPr>
        </p:nvSpPr>
        <p:spPr>
          <a:xfrm>
            <a:off x="1457282" y="5430443"/>
            <a:ext cx="4433888" cy="823913"/>
          </a:xfrm>
        </p:spPr>
        <p:txBody>
          <a:bodyPr rtlCol="0"/>
          <a:lstStyle/>
          <a:p>
            <a:pPr marL="0" indent="0" rtl="0">
              <a:buNone/>
            </a:pPr>
            <a:r>
              <a:rPr lang="en-GB" dirty="0"/>
              <a:t>Evaluation</a:t>
            </a:r>
          </a:p>
        </p:txBody>
      </p:sp>
      <p:grpSp>
        <p:nvGrpSpPr>
          <p:cNvPr id="53" name="Group 52" descr="group of icons&#10;">
            <a:extLst>
              <a:ext uri="{FF2B5EF4-FFF2-40B4-BE49-F238E27FC236}">
                <a16:creationId xmlns:a16="http://schemas.microsoft.com/office/drawing/2014/main" id="{1DB41AF2-9027-469C-A988-7A633B581F52}"/>
              </a:ext>
              <a:ext uri="{C183D7F6-B498-43B3-948B-1728B52AA6E4}">
                <adec:decorative xmlns:adec="http://schemas.microsoft.com/office/drawing/2017/decorative" val="1"/>
              </a:ext>
            </a:extLst>
          </p:cNvPr>
          <p:cNvGrpSpPr/>
          <p:nvPr/>
        </p:nvGrpSpPr>
        <p:grpSpPr>
          <a:xfrm>
            <a:off x="4961047" y="2475528"/>
            <a:ext cx="855663" cy="3683594"/>
            <a:chOff x="1106487" y="2086166"/>
            <a:chExt cx="855663" cy="3683594"/>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11382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en-GB"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13782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en-GB" dirty="0"/>
            </a:p>
          </p:txBody>
        </p:sp>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1138237" y="3036069"/>
              <a:ext cx="823913" cy="823912"/>
            </a:xfrm>
            <a:prstGeom prst="ellipse">
              <a:avLst/>
            </a:prstGeom>
            <a:solidFill>
              <a:srgbClr val="FFFFFF">
                <a:alpha val="20000"/>
              </a:srgbClr>
            </a:solidFill>
            <a:ln>
              <a:noFill/>
            </a:ln>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en-GB"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13762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grpSp>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1138237" y="3975887"/>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en-GB"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13868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grpSp>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1106487" y="4945848"/>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en-GB"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13187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en-GB" dirty="0">
                  <a:latin typeface="+mn-lt"/>
                </a:endParaRPr>
              </a:p>
            </p:txBody>
          </p:sp>
        </p:grpSp>
      </p:grpSp>
      <p:grpSp>
        <p:nvGrpSpPr>
          <p:cNvPr id="44" name="Group 43" descr="steps">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en-GB"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en-GB"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3</a:t>
                </a:r>
                <a:endParaRPr lang="en-GB" altLang="en-US" sz="1400" b="1" dirty="0">
                  <a:latin typeface="+mj-lt"/>
                </a:endParaRP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4</a:t>
                  </a:r>
                  <a:endParaRPr lang="en-GB" altLang="en-US" sz="1400" b="1" dirty="0">
                    <a:latin typeface="+mj-lt"/>
                  </a:endParaRP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41C2A3-AEA8-491F-847F-7711A49DF8BA}"/>
              </a:ext>
            </a:extLst>
          </p:cNvPr>
          <p:cNvSpPr>
            <a:spLocks noGrp="1"/>
          </p:cNvSpPr>
          <p:nvPr>
            <p:ph type="title"/>
          </p:nvPr>
        </p:nvSpPr>
        <p:spPr/>
        <p:txBody>
          <a:bodyPr/>
          <a:lstStyle/>
          <a:p>
            <a:r>
              <a:rPr lang="en-US" dirty="0"/>
              <a:t>reference </a:t>
            </a:r>
          </a:p>
        </p:txBody>
      </p:sp>
      <p:sp>
        <p:nvSpPr>
          <p:cNvPr id="4" name="Content Placeholder 3">
            <a:extLst>
              <a:ext uri="{FF2B5EF4-FFF2-40B4-BE49-F238E27FC236}">
                <a16:creationId xmlns:a16="http://schemas.microsoft.com/office/drawing/2014/main" id="{304B3E16-CBAE-4929-A71E-7443BEE27EBD}"/>
              </a:ext>
            </a:extLst>
          </p:cNvPr>
          <p:cNvSpPr>
            <a:spLocks noGrp="1"/>
          </p:cNvSpPr>
          <p:nvPr>
            <p:ph idx="1"/>
          </p:nvPr>
        </p:nvSpPr>
        <p:spPr/>
        <p:txBody>
          <a:bodyPr>
            <a:normAutofit/>
          </a:bodyPr>
          <a:lstStyle/>
          <a:p>
            <a:pPr>
              <a:lnSpc>
                <a:spcPct val="150000"/>
              </a:lnSpc>
            </a:pPr>
            <a:r>
              <a:rPr lang="en-US" sz="2400" b="0" i="0" dirty="0">
                <a:solidFill>
                  <a:srgbClr val="000000"/>
                </a:solidFill>
                <a:effectLst/>
                <a:latin typeface="Times New Roman" panose="02020603050405020304" pitchFamily="18" charset="0"/>
              </a:rPr>
              <a:t>WILL KENTON (2020) </a:t>
            </a:r>
            <a:r>
              <a:rPr lang="en-US" sz="2400" b="0" i="1" dirty="0">
                <a:solidFill>
                  <a:srgbClr val="000000"/>
                </a:solidFill>
                <a:effectLst/>
                <a:latin typeface="Times New Roman" panose="02020603050405020304" pitchFamily="18" charset="0"/>
              </a:rPr>
              <a:t>Feasibility Study, </a:t>
            </a:r>
            <a:r>
              <a:rPr lang="en-US" sz="2400" b="0" i="0" dirty="0">
                <a:solidFill>
                  <a:srgbClr val="000000"/>
                </a:solidFill>
                <a:effectLst/>
                <a:latin typeface="Times New Roman" panose="02020603050405020304" pitchFamily="18" charset="0"/>
              </a:rPr>
              <a:t>Available at: </a:t>
            </a:r>
            <a:r>
              <a:rPr lang="en-US" sz="2400" b="0" i="1" u="sng" dirty="0">
                <a:solidFill>
                  <a:srgbClr val="000000"/>
                </a:solidFill>
                <a:effectLst/>
                <a:latin typeface="Times New Roman" panose="02020603050405020304" pitchFamily="18" charset="0"/>
              </a:rPr>
              <a:t>https://www.investopedia.com/terms/f/feasibility-study.asp</a:t>
            </a:r>
            <a:r>
              <a:rPr lang="en-US" sz="2400" b="0" i="0" dirty="0">
                <a:solidFill>
                  <a:srgbClr val="000000"/>
                </a:solidFill>
                <a:effectLst/>
                <a:latin typeface="Times New Roman" panose="02020603050405020304" pitchFamily="18" charset="0"/>
              </a:rPr>
              <a:t> (Accessed: 2021 June 18).</a:t>
            </a:r>
          </a:p>
          <a:p>
            <a:pPr>
              <a:lnSpc>
                <a:spcPct val="150000"/>
              </a:lnSpc>
            </a:pPr>
            <a:r>
              <a:rPr lang="en-US" sz="2400" b="0" i="0" dirty="0">
                <a:solidFill>
                  <a:srgbClr val="000000"/>
                </a:solidFill>
                <a:effectLst/>
                <a:latin typeface="Times New Roman" panose="02020603050405020304" pitchFamily="18" charset="0"/>
              </a:rPr>
              <a:t>Simple </a:t>
            </a:r>
            <a:r>
              <a:rPr lang="en-US" sz="2400" b="0" i="0" dirty="0" err="1">
                <a:solidFill>
                  <a:srgbClr val="000000"/>
                </a:solidFill>
                <a:effectLst/>
                <a:latin typeface="Times New Roman" panose="02020603050405020304" pitchFamily="18" charset="0"/>
              </a:rPr>
              <a:t>lern</a:t>
            </a:r>
            <a:r>
              <a:rPr lang="en-US" sz="2400" b="0" i="0" dirty="0">
                <a:solidFill>
                  <a:srgbClr val="000000"/>
                </a:solidFill>
                <a:effectLst/>
                <a:latin typeface="Times New Roman" panose="02020603050405020304" pitchFamily="18" charset="0"/>
              </a:rPr>
              <a:t> (2021) </a:t>
            </a:r>
            <a:r>
              <a:rPr lang="en-US" sz="2400" b="0" i="1" dirty="0">
                <a:solidFill>
                  <a:srgbClr val="000000"/>
                </a:solidFill>
                <a:effectLst/>
                <a:latin typeface="Times New Roman" panose="02020603050405020304" pitchFamily="18" charset="0"/>
              </a:rPr>
              <a:t>Feasibility Study And Its Importance in Project Management, </a:t>
            </a:r>
            <a:r>
              <a:rPr lang="en-US" sz="2400" b="0" i="0" dirty="0">
                <a:solidFill>
                  <a:srgbClr val="000000"/>
                </a:solidFill>
                <a:effectLst/>
                <a:latin typeface="Times New Roman" panose="02020603050405020304" pitchFamily="18" charset="0"/>
              </a:rPr>
              <a:t>Available at: </a:t>
            </a:r>
            <a:r>
              <a:rPr lang="en-US" sz="2400" b="0" i="1" u="sng" dirty="0">
                <a:solidFill>
                  <a:srgbClr val="000000"/>
                </a:solidFill>
                <a:effectLst/>
                <a:latin typeface="Times New Roman" panose="02020603050405020304" pitchFamily="18" charset="0"/>
              </a:rPr>
              <a:t>https://www.simplilearn.com/feasibility-study-article</a:t>
            </a:r>
            <a:r>
              <a:rPr lang="en-US" sz="2400" b="0" i="0" dirty="0">
                <a:solidFill>
                  <a:srgbClr val="000000"/>
                </a:solidFill>
                <a:effectLst/>
                <a:latin typeface="Times New Roman" panose="02020603050405020304" pitchFamily="18" charset="0"/>
              </a:rPr>
              <a:t> (Accessed: 2021 June 18).</a:t>
            </a:r>
            <a:endParaRPr lang="en-US" sz="2400" dirty="0"/>
          </a:p>
        </p:txBody>
      </p:sp>
      <p:sp>
        <p:nvSpPr>
          <p:cNvPr id="2" name="Slide Number Placeholder 1">
            <a:extLst>
              <a:ext uri="{FF2B5EF4-FFF2-40B4-BE49-F238E27FC236}">
                <a16:creationId xmlns:a16="http://schemas.microsoft.com/office/drawing/2014/main" id="{EE20794A-2D53-46DF-B38C-062B0461C844}"/>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373230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2" name="Slide Number Placeholder 1">
            <a:extLst>
              <a:ext uri="{FF2B5EF4-FFF2-40B4-BE49-F238E27FC236}">
                <a16:creationId xmlns:a16="http://schemas.microsoft.com/office/drawing/2014/main" id="{845BAD62-5897-43CE-B8DB-1A2DEC9DB8E8}"/>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p:txBody>
          <a:bodyPr/>
          <a:lstStyle/>
          <a:p>
            <a:r>
              <a:rPr lang="en-US" sz="2400" dirty="0"/>
              <a:t>What is a feasibility study?</a:t>
            </a:r>
          </a:p>
          <a:p>
            <a:r>
              <a:rPr lang="en-US" sz="2400" dirty="0"/>
              <a:t>Why is feasibility study important?</a:t>
            </a:r>
          </a:p>
          <a:p>
            <a:r>
              <a:rPr lang="en-US" sz="2400" dirty="0"/>
              <a:t>Components of a feasibility study</a:t>
            </a:r>
          </a:p>
          <a:p>
            <a:pPr lvl="1"/>
            <a:r>
              <a:rPr lang="en-US" sz="2000" dirty="0"/>
              <a:t>Technical feasibility </a:t>
            </a:r>
          </a:p>
          <a:p>
            <a:pPr lvl="1"/>
            <a:r>
              <a:rPr lang="en-US" sz="2000" dirty="0"/>
              <a:t>Economic feasibility</a:t>
            </a:r>
          </a:p>
          <a:p>
            <a:pPr lvl="1"/>
            <a:r>
              <a:rPr lang="en-US" sz="2000" dirty="0"/>
              <a:t>Legal feasibility</a:t>
            </a:r>
          </a:p>
          <a:p>
            <a:pPr lvl="1"/>
            <a:r>
              <a:rPr lang="en-US" sz="2000" dirty="0"/>
              <a:t>Operational feasibility</a:t>
            </a:r>
          </a:p>
          <a:p>
            <a:pPr marL="182563" lvl="1" indent="-182563"/>
            <a:r>
              <a:rPr lang="en-US" sz="2400" dirty="0"/>
              <a:t>Benefits of good feasibility studies</a:t>
            </a:r>
          </a:p>
          <a:p>
            <a:pPr marL="182563" lvl="1" indent="-182563"/>
            <a:r>
              <a:rPr lang="en-US" sz="2400" dirty="0"/>
              <a:t>By the end of feasibility study, you must have the following</a:t>
            </a:r>
          </a:p>
          <a:p>
            <a:pPr marL="182563" lvl="1" indent="-182563"/>
            <a:r>
              <a:rPr lang="en-US" sz="2400" dirty="0"/>
              <a:t>Reference </a:t>
            </a:r>
          </a:p>
          <a:p>
            <a:pPr lvl="1"/>
            <a:endParaRPr lang="en-US" dirty="0"/>
          </a:p>
        </p:txBody>
      </p:sp>
      <p:sp>
        <p:nvSpPr>
          <p:cNvPr id="5" name="Slide Number Placeholder 4">
            <a:extLst>
              <a:ext uri="{FF2B5EF4-FFF2-40B4-BE49-F238E27FC236}">
                <a16:creationId xmlns:a16="http://schemas.microsoft.com/office/drawing/2014/main" id="{B816DA12-6E50-4100-87ED-2F185306714C}"/>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feasibility study?</a:t>
            </a:r>
          </a:p>
        </p:txBody>
      </p:sp>
      <p:sp>
        <p:nvSpPr>
          <p:cNvPr id="2" name="Text Placeholder 1"/>
          <p:cNvSpPr>
            <a:spLocks noGrp="1"/>
          </p:cNvSpPr>
          <p:nvPr>
            <p:ph idx="1"/>
          </p:nvPr>
        </p:nvSpPr>
        <p:spPr/>
        <p:txBody>
          <a:bodyPr/>
          <a:lstStyle/>
          <a:p>
            <a:pPr>
              <a:lnSpc>
                <a:spcPct val="150000"/>
              </a:lnSpc>
            </a:pPr>
            <a:r>
              <a:rPr lang="en-US" sz="2800" dirty="0"/>
              <a:t>It is an analysis of economical, technical and legal considerations.</a:t>
            </a:r>
          </a:p>
          <a:p>
            <a:pPr>
              <a:lnSpc>
                <a:spcPct val="150000"/>
              </a:lnSpc>
            </a:pPr>
            <a:r>
              <a:rPr lang="en-US" sz="2800" dirty="0"/>
              <a:t>Understanding issues with existing systems</a:t>
            </a:r>
          </a:p>
          <a:p>
            <a:pPr>
              <a:lnSpc>
                <a:spcPct val="150000"/>
              </a:lnSpc>
            </a:pPr>
            <a:r>
              <a:rPr lang="en-US" sz="2800" dirty="0"/>
              <a:t>Understanding the functions of existing systems</a:t>
            </a:r>
          </a:p>
          <a:p>
            <a:pPr>
              <a:lnSpc>
                <a:spcPct val="150000"/>
              </a:lnSpc>
            </a:pPr>
            <a:r>
              <a:rPr lang="en-US" sz="2800" dirty="0"/>
              <a:t>Generally identifying how the problem can be solved</a:t>
            </a:r>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153629D-F8E8-4109-B2EA-C6A1CC91FC2F}"/>
              </a:ext>
            </a:extLst>
          </p:cNvPr>
          <p:cNvSpPr>
            <a:spLocks noGrp="1"/>
          </p:cNvSpPr>
          <p:nvPr>
            <p:ph type="sldNum" sz="quarter" idx="12"/>
          </p:nvPr>
        </p:nvSpPr>
        <p:spPr/>
        <p:txBody>
          <a:bodyPr/>
          <a:lstStyle/>
          <a:p>
            <a:pPr rtl="0"/>
            <a:fld id="{9E3FA76C-C565-46B6-8652-D75785E2521F}" type="slidenum">
              <a:rPr lang="en-GB" noProof="0" smtClean="0"/>
              <a:t>3</a:t>
            </a:fld>
            <a:endParaRPr lang="en-GB" noProof="0"/>
          </a:p>
        </p:txBody>
      </p:sp>
    </p:spTree>
    <p:extLst>
      <p:ext uri="{BB962C8B-B14F-4D97-AF65-F5344CB8AC3E}">
        <p14:creationId xmlns:p14="http://schemas.microsoft.com/office/powerpoint/2010/main" val="42650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is a feasibility study important?</a:t>
            </a:r>
          </a:p>
        </p:txBody>
      </p:sp>
      <p:sp>
        <p:nvSpPr>
          <p:cNvPr id="2" name="Text Placeholder 1"/>
          <p:cNvSpPr>
            <a:spLocks noGrp="1"/>
          </p:cNvSpPr>
          <p:nvPr>
            <p:ph idx="1"/>
          </p:nvPr>
        </p:nvSpPr>
        <p:spPr/>
        <p:txBody>
          <a:bodyPr/>
          <a:lstStyle/>
          <a:p>
            <a:pPr>
              <a:lnSpc>
                <a:spcPct val="150000"/>
              </a:lnSpc>
            </a:pPr>
            <a:r>
              <a:rPr lang="en-US" sz="2800" dirty="0"/>
              <a:t>Assists business development</a:t>
            </a:r>
          </a:p>
          <a:p>
            <a:pPr>
              <a:lnSpc>
                <a:spcPct val="150000"/>
              </a:lnSpc>
            </a:pPr>
            <a:r>
              <a:rPr lang="en-US" sz="2800" dirty="0"/>
              <a:t>Gives a rough idea of what needs to be solved</a:t>
            </a:r>
          </a:p>
          <a:p>
            <a:pPr>
              <a:lnSpc>
                <a:spcPct val="150000"/>
              </a:lnSpc>
            </a:pPr>
            <a:r>
              <a:rPr lang="en-US" sz="2800" dirty="0"/>
              <a:t>Prevents a company from taking on a project that is too much to handle.</a:t>
            </a:r>
          </a:p>
          <a:p>
            <a:pPr>
              <a:lnSpc>
                <a:spcPct val="150000"/>
              </a:lnSpc>
            </a:pPr>
            <a:r>
              <a:rPr lang="en-US" sz="2800" dirty="0"/>
              <a:t>Prepares the analysts for analysis</a:t>
            </a:r>
          </a:p>
          <a:p>
            <a:endParaRPr lang="en-US" dirty="0"/>
          </a:p>
          <a:p>
            <a:endParaRPr lang="en-US" dirty="0"/>
          </a:p>
        </p:txBody>
      </p:sp>
      <p:sp>
        <p:nvSpPr>
          <p:cNvPr id="7" name="Slide Number Placeholder 6">
            <a:extLst>
              <a:ext uri="{FF2B5EF4-FFF2-40B4-BE49-F238E27FC236}">
                <a16:creationId xmlns:a16="http://schemas.microsoft.com/office/drawing/2014/main" id="{A5AC170C-FD2F-43A0-8604-58DF905EE328}"/>
              </a:ext>
            </a:extLst>
          </p:cNvPr>
          <p:cNvSpPr>
            <a:spLocks noGrp="1"/>
          </p:cNvSpPr>
          <p:nvPr>
            <p:ph type="sldNum" sz="quarter" idx="12"/>
          </p:nvPr>
        </p:nvSpPr>
        <p:spPr/>
        <p:txBody>
          <a:bodyPr/>
          <a:lstStyle/>
          <a:p>
            <a:pPr rtl="0"/>
            <a:fld id="{9E3FA76C-C565-46B6-8652-D75785E2521F}" type="slidenum">
              <a:rPr lang="en-GB" noProof="0" smtClean="0"/>
              <a:t>4</a:t>
            </a:fld>
            <a:endParaRPr lang="en-GB" noProof="0"/>
          </a:p>
        </p:txBody>
      </p:sp>
    </p:spTree>
    <p:extLst>
      <p:ext uri="{BB962C8B-B14F-4D97-AF65-F5344CB8AC3E}">
        <p14:creationId xmlns:p14="http://schemas.microsoft.com/office/powerpoint/2010/main" val="113015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a:xfrm>
            <a:off x="1066800" y="2624328"/>
            <a:ext cx="10058400" cy="1609344"/>
          </a:xfrm>
        </p:spPr>
        <p:txBody>
          <a:bodyPr rtlCol="0">
            <a:normAutofit fontScale="90000"/>
          </a:bodyPr>
          <a:lstStyle/>
          <a:p>
            <a:pPr algn="ctr" rtl="0"/>
            <a:r>
              <a:rPr lang="en-GB" sz="6000" dirty="0"/>
              <a:t>Components of a feasibility study</a:t>
            </a:r>
          </a:p>
        </p:txBody>
      </p:sp>
      <p:sp>
        <p:nvSpPr>
          <p:cNvPr id="2" name="Slide Number Placeholder 1">
            <a:extLst>
              <a:ext uri="{FF2B5EF4-FFF2-40B4-BE49-F238E27FC236}">
                <a16:creationId xmlns:a16="http://schemas.microsoft.com/office/drawing/2014/main" id="{3CD1DCB6-CDD4-44B2-A6BD-79240407F877}"/>
              </a:ext>
            </a:extLst>
          </p:cNvPr>
          <p:cNvSpPr>
            <a:spLocks noGrp="1"/>
          </p:cNvSpPr>
          <p:nvPr>
            <p:ph type="sldNum" sz="quarter" idx="12"/>
          </p:nvPr>
        </p:nvSpPr>
        <p:spPr/>
        <p:txBody>
          <a:bodyPr/>
          <a:lstStyle/>
          <a:p>
            <a:pPr rtl="0"/>
            <a:fld id="{9E3FA76C-C565-46B6-8652-D75785E2521F}" type="slidenum">
              <a:rPr lang="en-GB" noProof="0" smtClean="0"/>
              <a:t>5</a:t>
            </a:fld>
            <a:endParaRPr lang="en-GB" noProof="0"/>
          </a:p>
        </p:txBody>
      </p:sp>
    </p:spTree>
    <p:extLst>
      <p:ext uri="{BB962C8B-B14F-4D97-AF65-F5344CB8AC3E}">
        <p14:creationId xmlns:p14="http://schemas.microsoft.com/office/powerpoint/2010/main" val="17754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t>Technical Feasibility</a:t>
            </a:r>
            <a:endParaRPr lang="en-US" dirty="0"/>
          </a:p>
        </p:txBody>
      </p:sp>
      <p:sp>
        <p:nvSpPr>
          <p:cNvPr id="2" name="Text Placeholder 1"/>
          <p:cNvSpPr>
            <a:spLocks noGrp="1"/>
          </p:cNvSpPr>
          <p:nvPr>
            <p:ph idx="1"/>
          </p:nvPr>
        </p:nvSpPr>
        <p:spPr/>
        <p:txBody>
          <a:bodyPr/>
          <a:lstStyle/>
          <a:p>
            <a:pPr>
              <a:lnSpc>
                <a:spcPct val="150000"/>
              </a:lnSpc>
            </a:pPr>
            <a:r>
              <a:rPr lang="en-US" sz="2800" dirty="0"/>
              <a:t>Ensures the design is correct and meet requirements	</a:t>
            </a:r>
          </a:p>
          <a:p>
            <a:pPr>
              <a:lnSpc>
                <a:spcPct val="150000"/>
              </a:lnSpc>
            </a:pPr>
            <a:r>
              <a:rPr lang="en-US" sz="2800" dirty="0"/>
              <a:t>Checking for availability of tools required to make the solution.</a:t>
            </a:r>
          </a:p>
          <a:p>
            <a:pPr>
              <a:lnSpc>
                <a:spcPct val="150000"/>
              </a:lnSpc>
            </a:pPr>
            <a:r>
              <a:rPr lang="en-US" sz="2800" dirty="0"/>
              <a:t>Ensure that the tools required are working properly</a:t>
            </a:r>
          </a:p>
          <a:p>
            <a:pPr>
              <a:lnSpc>
                <a:spcPct val="150000"/>
              </a:lnSpc>
            </a:pPr>
            <a:r>
              <a:rPr lang="en-US" sz="2800" dirty="0"/>
              <a:t>Ensures that company principles are not violated</a:t>
            </a:r>
          </a:p>
          <a:p>
            <a:endParaRPr lang="en-US" dirty="0"/>
          </a:p>
        </p:txBody>
      </p:sp>
      <p:sp>
        <p:nvSpPr>
          <p:cNvPr id="7" name="Slide Number Placeholder 6">
            <a:extLst>
              <a:ext uri="{FF2B5EF4-FFF2-40B4-BE49-F238E27FC236}">
                <a16:creationId xmlns:a16="http://schemas.microsoft.com/office/drawing/2014/main" id="{2C8D9FC2-619F-41B1-A76A-9114FAD4C496}"/>
              </a:ext>
            </a:extLst>
          </p:cNvPr>
          <p:cNvSpPr>
            <a:spLocks noGrp="1"/>
          </p:cNvSpPr>
          <p:nvPr>
            <p:ph type="sldNum" sz="quarter" idx="12"/>
          </p:nvPr>
        </p:nvSpPr>
        <p:spPr/>
        <p:txBody>
          <a:bodyPr/>
          <a:lstStyle/>
          <a:p>
            <a:pPr rtl="0"/>
            <a:fld id="{9E3FA76C-C565-46B6-8652-D75785E2521F}" type="slidenum">
              <a:rPr lang="en-GB" noProof="0" smtClean="0"/>
              <a:t>6</a:t>
            </a:fld>
            <a:endParaRPr lang="en-GB" noProof="0"/>
          </a:p>
        </p:txBody>
      </p:sp>
    </p:spTree>
    <p:extLst>
      <p:ext uri="{BB962C8B-B14F-4D97-AF65-F5344CB8AC3E}">
        <p14:creationId xmlns:p14="http://schemas.microsoft.com/office/powerpoint/2010/main" val="381824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Economic Feasibility</a:t>
            </a:r>
          </a:p>
        </p:txBody>
      </p:sp>
      <p:sp>
        <p:nvSpPr>
          <p:cNvPr id="2" name="Text Placeholder 1"/>
          <p:cNvSpPr>
            <a:spLocks noGrp="1"/>
          </p:cNvSpPr>
          <p:nvPr>
            <p:ph idx="1"/>
          </p:nvPr>
        </p:nvSpPr>
        <p:spPr/>
        <p:txBody>
          <a:bodyPr>
            <a:normAutofit/>
          </a:bodyPr>
          <a:lstStyle/>
          <a:p>
            <a:pPr>
              <a:lnSpc>
                <a:spcPct val="150000"/>
              </a:lnSpc>
            </a:pPr>
            <a:r>
              <a:rPr lang="en-US" sz="2800" dirty="0"/>
              <a:t>Checks if our budget is capable of providing a solution that satisfies user and system requirements</a:t>
            </a:r>
          </a:p>
          <a:p>
            <a:pPr>
              <a:lnSpc>
                <a:spcPct val="150000"/>
              </a:lnSpc>
            </a:pPr>
            <a:r>
              <a:rPr lang="en-US" sz="2800" dirty="0"/>
              <a:t>Checks if the company receives a significant profit in return</a:t>
            </a:r>
          </a:p>
          <a:p>
            <a:pPr>
              <a:lnSpc>
                <a:spcPct val="150000"/>
              </a:lnSpc>
            </a:pPr>
            <a:r>
              <a:rPr lang="en-US" sz="2800" dirty="0"/>
              <a:t>Ensures the worth of the solution that is provided</a:t>
            </a:r>
          </a:p>
          <a:p>
            <a:pPr>
              <a:lnSpc>
                <a:spcPct val="150000"/>
              </a:lnSpc>
            </a:pPr>
            <a:r>
              <a:rPr lang="en-US" sz="2800" dirty="0"/>
              <a:t>Outlines risk factors</a:t>
            </a:r>
          </a:p>
          <a:p>
            <a:pPr>
              <a:lnSpc>
                <a:spcPct val="150000"/>
              </a:lnSpc>
            </a:pPr>
            <a:endParaRPr lang="en-US" sz="2800" dirty="0"/>
          </a:p>
        </p:txBody>
      </p:sp>
      <p:sp>
        <p:nvSpPr>
          <p:cNvPr id="7" name="Slide Number Placeholder 6">
            <a:extLst>
              <a:ext uri="{FF2B5EF4-FFF2-40B4-BE49-F238E27FC236}">
                <a16:creationId xmlns:a16="http://schemas.microsoft.com/office/drawing/2014/main" id="{A8CB1FBE-A123-4267-B08B-A4C53F1411C5}"/>
              </a:ext>
            </a:extLst>
          </p:cNvPr>
          <p:cNvSpPr>
            <a:spLocks noGrp="1"/>
          </p:cNvSpPr>
          <p:nvPr>
            <p:ph type="sldNum" sz="quarter" idx="12"/>
          </p:nvPr>
        </p:nvSpPr>
        <p:spPr/>
        <p:txBody>
          <a:bodyPr/>
          <a:lstStyle/>
          <a:p>
            <a:pPr rtl="0"/>
            <a:fld id="{9E3FA76C-C565-46B6-8652-D75785E2521F}" type="slidenum">
              <a:rPr lang="en-GB" noProof="0" smtClean="0"/>
              <a:t>7</a:t>
            </a:fld>
            <a:endParaRPr lang="en-GB" noProof="0"/>
          </a:p>
        </p:txBody>
      </p:sp>
    </p:spTree>
    <p:extLst>
      <p:ext uri="{BB962C8B-B14F-4D97-AF65-F5344CB8AC3E}">
        <p14:creationId xmlns:p14="http://schemas.microsoft.com/office/powerpoint/2010/main" val="266630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Legal Feasibility</a:t>
            </a:r>
          </a:p>
        </p:txBody>
      </p:sp>
      <p:sp>
        <p:nvSpPr>
          <p:cNvPr id="2" name="Text Placeholder 1"/>
          <p:cNvSpPr>
            <a:spLocks noGrp="1"/>
          </p:cNvSpPr>
          <p:nvPr>
            <p:ph idx="1"/>
          </p:nvPr>
        </p:nvSpPr>
        <p:spPr/>
        <p:txBody>
          <a:bodyPr>
            <a:normAutofit/>
          </a:bodyPr>
          <a:lstStyle/>
          <a:p>
            <a:pPr>
              <a:lnSpc>
                <a:spcPct val="150000"/>
              </a:lnSpc>
            </a:pPr>
            <a:r>
              <a:rPr lang="en-US" sz="2800" dirty="0"/>
              <a:t>Ensures the company doesn’t end up producing something illegal.</a:t>
            </a:r>
          </a:p>
          <a:p>
            <a:pPr>
              <a:lnSpc>
                <a:spcPct val="150000"/>
              </a:lnSpc>
            </a:pPr>
            <a:r>
              <a:rPr lang="en-US" sz="2800" dirty="0"/>
              <a:t>Ensures the product lives up to legalized standards.</a:t>
            </a:r>
          </a:p>
          <a:p>
            <a:pPr>
              <a:lnSpc>
                <a:spcPct val="150000"/>
              </a:lnSpc>
            </a:pPr>
            <a:r>
              <a:rPr lang="en-US" sz="2800" dirty="0"/>
              <a:t>Ensures the security of the product in the long run.</a:t>
            </a:r>
          </a:p>
          <a:p>
            <a:pPr>
              <a:lnSpc>
                <a:spcPct val="150000"/>
              </a:lnSpc>
            </a:pPr>
            <a:r>
              <a:rPr lang="en-US" sz="2800" dirty="0"/>
              <a:t>Prevents misuse of the product</a:t>
            </a:r>
          </a:p>
        </p:txBody>
      </p:sp>
      <p:sp>
        <p:nvSpPr>
          <p:cNvPr id="7" name="Slide Number Placeholder 6">
            <a:extLst>
              <a:ext uri="{FF2B5EF4-FFF2-40B4-BE49-F238E27FC236}">
                <a16:creationId xmlns:a16="http://schemas.microsoft.com/office/drawing/2014/main" id="{68BAF0D0-96AB-4774-BF7F-B9B0CACB6C5E}"/>
              </a:ext>
            </a:extLst>
          </p:cNvPr>
          <p:cNvSpPr>
            <a:spLocks noGrp="1"/>
          </p:cNvSpPr>
          <p:nvPr>
            <p:ph type="sldNum" sz="quarter" idx="12"/>
          </p:nvPr>
        </p:nvSpPr>
        <p:spPr/>
        <p:txBody>
          <a:bodyPr/>
          <a:lstStyle/>
          <a:p>
            <a:pPr rtl="0"/>
            <a:fld id="{9E3FA76C-C565-46B6-8652-D75785E2521F}" type="slidenum">
              <a:rPr lang="en-GB" noProof="0" smtClean="0"/>
              <a:t>8</a:t>
            </a:fld>
            <a:endParaRPr lang="en-GB" noProof="0"/>
          </a:p>
        </p:txBody>
      </p:sp>
    </p:spTree>
    <p:extLst>
      <p:ext uri="{BB962C8B-B14F-4D97-AF65-F5344CB8AC3E}">
        <p14:creationId xmlns:p14="http://schemas.microsoft.com/office/powerpoint/2010/main" val="3438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Operational Feasibility</a:t>
            </a:r>
          </a:p>
        </p:txBody>
      </p:sp>
      <p:sp>
        <p:nvSpPr>
          <p:cNvPr id="2" name="Text Placeholder 1"/>
          <p:cNvSpPr>
            <a:spLocks noGrp="1"/>
          </p:cNvSpPr>
          <p:nvPr>
            <p:ph idx="1"/>
          </p:nvPr>
        </p:nvSpPr>
        <p:spPr/>
        <p:txBody>
          <a:bodyPr/>
          <a:lstStyle/>
          <a:p>
            <a:r>
              <a:rPr lang="en-US" dirty="0"/>
              <a:t>Outlines the scope of the project</a:t>
            </a:r>
          </a:p>
        </p:txBody>
      </p:sp>
      <p:sp>
        <p:nvSpPr>
          <p:cNvPr id="6" name="Slide Number Placeholder 5">
            <a:extLst>
              <a:ext uri="{FF2B5EF4-FFF2-40B4-BE49-F238E27FC236}">
                <a16:creationId xmlns:a16="http://schemas.microsoft.com/office/drawing/2014/main" id="{470A450D-4590-43AD-B423-B2E7AB69E2F6}"/>
              </a:ext>
            </a:extLst>
          </p:cNvPr>
          <p:cNvSpPr>
            <a:spLocks noGrp="1"/>
          </p:cNvSpPr>
          <p:nvPr>
            <p:ph type="sldNum" sz="quarter" idx="12"/>
          </p:nvPr>
        </p:nvSpPr>
        <p:spPr/>
        <p:txBody>
          <a:bodyPr/>
          <a:lstStyle/>
          <a:p>
            <a:pPr rtl="0"/>
            <a:fld id="{9E3FA76C-C565-46B6-8652-D75785E2521F}" type="slidenum">
              <a:rPr lang="en-GB" noProof="0" smtClean="0"/>
              <a:t>9</a:t>
            </a:fld>
            <a:endParaRPr lang="en-GB" noProof="0"/>
          </a:p>
        </p:txBody>
      </p:sp>
      <p:sp>
        <p:nvSpPr>
          <p:cNvPr id="4" name="Text Placeholder 3"/>
          <p:cNvSpPr>
            <a:spLocks noGrp="1"/>
          </p:cNvSpPr>
          <p:nvPr>
            <p:ph type="body" sz="quarter" idx="4294967295"/>
          </p:nvPr>
        </p:nvSpPr>
        <p:spPr>
          <a:xfrm>
            <a:off x="0" y="3044825"/>
            <a:ext cx="8139113" cy="823913"/>
          </a:xfrm>
        </p:spPr>
        <p:txBody>
          <a:bodyPr/>
          <a:lstStyle/>
          <a:p>
            <a:r>
              <a:rPr lang="en-US" dirty="0"/>
              <a:t>Ensures that the organizations needs are met</a:t>
            </a:r>
          </a:p>
        </p:txBody>
      </p:sp>
      <p:sp>
        <p:nvSpPr>
          <p:cNvPr id="5" name="Text Placeholder 4"/>
          <p:cNvSpPr>
            <a:spLocks noGrp="1"/>
          </p:cNvSpPr>
          <p:nvPr>
            <p:ph type="body" sz="quarter" idx="4294967295"/>
          </p:nvPr>
        </p:nvSpPr>
        <p:spPr>
          <a:xfrm>
            <a:off x="0" y="3987800"/>
            <a:ext cx="8139113" cy="823913"/>
          </a:xfrm>
        </p:spPr>
        <p:txBody>
          <a:bodyPr/>
          <a:lstStyle/>
          <a:p>
            <a:r>
              <a:rPr lang="en-US" dirty="0"/>
              <a:t>Outlines the requirements in order to solve existing problem</a:t>
            </a:r>
          </a:p>
        </p:txBody>
      </p:sp>
    </p:spTree>
    <p:extLst>
      <p:ext uri="{BB962C8B-B14F-4D97-AF65-F5344CB8AC3E}">
        <p14:creationId xmlns:p14="http://schemas.microsoft.com/office/powerpoint/2010/main" val="3069165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64</TotalTime>
  <Words>1366</Words>
  <Application>Microsoft Office PowerPoint</Application>
  <PresentationFormat>Widescreen</PresentationFormat>
  <Paragraphs>119</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Open Sans Light</vt:lpstr>
      <vt:lpstr>Rockwell</vt:lpstr>
      <vt:lpstr>Rockwell Condensed</vt:lpstr>
      <vt:lpstr>Segoe UI</vt:lpstr>
      <vt:lpstr>Times New Roman</vt:lpstr>
      <vt:lpstr>Wingdings</vt:lpstr>
      <vt:lpstr>Wood Type</vt:lpstr>
      <vt:lpstr>Feasibility Studies</vt:lpstr>
      <vt:lpstr>Table of contents</vt:lpstr>
      <vt:lpstr>What is a feasibility study?</vt:lpstr>
      <vt:lpstr>Why is a feasibility study important?</vt:lpstr>
      <vt:lpstr>Components of a feasibility study</vt:lpstr>
      <vt:lpstr>Technical Feasibility</vt:lpstr>
      <vt:lpstr>Economic Feasibility</vt:lpstr>
      <vt:lpstr>Legal Feasibility</vt:lpstr>
      <vt:lpstr>Operational Feasibility</vt:lpstr>
      <vt:lpstr>Benefits of good feasibility studies</vt:lpstr>
      <vt:lpstr>By the end of each feasibility study, you must have the following</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studies</dc:title>
  <dc:creator>RIHAM AHAMED ABDUL RAHEEM</dc:creator>
  <cp:lastModifiedBy>RIHAM AHAMED ABDUL RAHEEM</cp:lastModifiedBy>
  <cp:revision>10</cp:revision>
  <dcterms:created xsi:type="dcterms:W3CDTF">2020-12-26T17:13:03Z</dcterms:created>
  <dcterms:modified xsi:type="dcterms:W3CDTF">2021-07-03T06:50:49Z</dcterms:modified>
</cp:coreProperties>
</file>