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2B0A4-CFF3-45DE-B766-C0AC492EE00C}"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F83C7-0046-40D6-9B37-E1AE67FF69F3}" type="slidenum">
              <a:rPr lang="en-US" smtClean="0"/>
              <a:t>‹#›</a:t>
            </a:fld>
            <a:endParaRPr lang="en-US"/>
          </a:p>
        </p:txBody>
      </p:sp>
    </p:spTree>
    <p:extLst>
      <p:ext uri="{BB962C8B-B14F-4D97-AF65-F5344CB8AC3E}">
        <p14:creationId xmlns:p14="http://schemas.microsoft.com/office/powerpoint/2010/main" val="368297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a:t>
            </a:r>
            <a:r>
              <a:rPr lang="en-US" baseline="0" dirty="0"/>
              <a:t> what threats your assets are exposed to, is very important, so you have an idea of how to protect them.</a:t>
            </a:r>
          </a:p>
          <a:p>
            <a:endParaRPr lang="en-US" baseline="0" dirty="0"/>
          </a:p>
          <a:p>
            <a:r>
              <a:rPr lang="en-US" baseline="0" dirty="0"/>
              <a:t>Stay alert and being aware on the status of your digital and tangible assets, regular backups and proper storage systems is therefore important.</a:t>
            </a:r>
          </a:p>
          <a:p>
            <a:endParaRPr lang="en-US" baseline="0" dirty="0"/>
          </a:p>
          <a:p>
            <a:r>
              <a:rPr lang="en-US" baseline="0" dirty="0"/>
              <a:t>When getting rid of an asset unless the information they contain can not harm the organization in anyway, they must be disposed of appropriately. </a:t>
            </a:r>
          </a:p>
          <a:p>
            <a:r>
              <a:rPr lang="en-US" baseline="0" dirty="0"/>
              <a:t>If physical documents are being disposed, they must be sent through paper shredders.</a:t>
            </a:r>
          </a:p>
          <a:p>
            <a:r>
              <a:rPr lang="en-US" baseline="0" dirty="0"/>
              <a:t>If it is a virtual asset being disposed, it must be deleted from memory and ensured that there is no trace of them or restore points available to regain the removed asset.</a:t>
            </a:r>
          </a:p>
          <a:p>
            <a:endParaRPr lang="en-US" baseline="0" dirty="0"/>
          </a:p>
          <a:p>
            <a:r>
              <a:rPr lang="en-US" baseline="0" dirty="0"/>
              <a:t>Spread your knowledge of how and what it means to secure your company’s assets so that everyone knows what to protect and how to protect.</a:t>
            </a:r>
          </a:p>
          <a:p>
            <a:endParaRPr lang="en-US" dirty="0"/>
          </a:p>
        </p:txBody>
      </p:sp>
      <p:sp>
        <p:nvSpPr>
          <p:cNvPr id="4" name="Slide Number Placeholder 3"/>
          <p:cNvSpPr>
            <a:spLocks noGrp="1"/>
          </p:cNvSpPr>
          <p:nvPr>
            <p:ph type="sldNum" sz="quarter" idx="10"/>
          </p:nvPr>
        </p:nvSpPr>
        <p:spPr/>
        <p:txBody>
          <a:bodyPr/>
          <a:lstStyle/>
          <a:p>
            <a:fld id="{0DAA1611-E632-4537-844D-B5F98101BBA9}" type="slidenum">
              <a:rPr lang="en-US" smtClean="0"/>
              <a:t>6</a:t>
            </a:fld>
            <a:endParaRPr lang="en-US"/>
          </a:p>
        </p:txBody>
      </p:sp>
    </p:spTree>
    <p:extLst>
      <p:ext uri="{BB962C8B-B14F-4D97-AF65-F5344CB8AC3E}">
        <p14:creationId xmlns:p14="http://schemas.microsoft.com/office/powerpoint/2010/main" val="354962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Refrain from sharing</a:t>
            </a:r>
            <a:r>
              <a:rPr lang="en-US" baseline="0" dirty="0"/>
              <a:t> important and sensitive information about the organization’s assets or their value with comrades out of the business.</a:t>
            </a:r>
          </a:p>
          <a:p>
            <a:endParaRPr lang="en-US" baseline="0" dirty="0"/>
          </a:p>
          <a:p>
            <a:r>
              <a:rPr lang="en-US" baseline="0" dirty="0"/>
              <a:t>While in working environment, keep edibles and beverages away from electronic devices or documents that may get damaged.</a:t>
            </a:r>
          </a:p>
          <a:p>
            <a:endParaRPr lang="en-US" baseline="0" dirty="0"/>
          </a:p>
          <a:p>
            <a:r>
              <a:rPr lang="en-US" dirty="0"/>
              <a:t>Coun</a:t>
            </a:r>
            <a:r>
              <a:rPr lang="en-US" baseline="0" dirty="0"/>
              <a:t>t in the rigidity and the flexibility in furniture and storage appliances used to store </a:t>
            </a:r>
            <a:r>
              <a:rPr lang="en-US" baseline="0" dirty="0" err="1"/>
              <a:t>sensiitive</a:t>
            </a:r>
            <a:r>
              <a:rPr lang="en-US" baseline="0" dirty="0"/>
              <a:t> information.</a:t>
            </a:r>
          </a:p>
          <a:p>
            <a:endParaRPr lang="en-US" baseline="0" dirty="0"/>
          </a:p>
          <a:p>
            <a:r>
              <a:rPr lang="en-US" baseline="0" dirty="0"/>
              <a:t>Rooms bound by high access levels are best to be locked-tight with no windows or </a:t>
            </a:r>
            <a:r>
              <a:rPr lang="en-US" baseline="0" dirty="0" err="1"/>
              <a:t>ventillation</a:t>
            </a:r>
            <a:r>
              <a:rPr lang="en-US" baseline="0" dirty="0"/>
              <a:t> methods, so that there is only one entrance and one exit.</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0DAA1611-E632-4537-844D-B5F98101BBA9}" type="slidenum">
              <a:rPr lang="en-US" smtClean="0"/>
              <a:t>8</a:t>
            </a:fld>
            <a:endParaRPr lang="en-US"/>
          </a:p>
        </p:txBody>
      </p:sp>
    </p:spTree>
    <p:extLst>
      <p:ext uri="{BB962C8B-B14F-4D97-AF65-F5344CB8AC3E}">
        <p14:creationId xmlns:p14="http://schemas.microsoft.com/office/powerpoint/2010/main" val="2867063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sub-firm or department must be categorized into divisions, with division heads given access rights that allow them to modify or limit those of his/her division.</a:t>
            </a:r>
          </a:p>
          <a:p>
            <a:endParaRPr lang="en-US" baseline="0" dirty="0"/>
          </a:p>
          <a:p>
            <a:r>
              <a:rPr lang="en-US" baseline="0" dirty="0"/>
              <a:t>Each branch must have access rights that allow them to access or retrieve information only but can be </a:t>
            </a:r>
            <a:r>
              <a:rPr lang="en-US" baseline="0" dirty="0" err="1"/>
              <a:t>fllexibly</a:t>
            </a:r>
            <a:r>
              <a:rPr lang="en-US" baseline="0" dirty="0"/>
              <a:t> modified depending on department the branch is categorized under.</a:t>
            </a:r>
          </a:p>
          <a:p>
            <a:endParaRPr lang="en-US" baseline="0" dirty="0"/>
          </a:p>
          <a:p>
            <a:r>
              <a:rPr lang="en-US" baseline="0" dirty="0"/>
              <a:t>Example case scenario, customer service department will categorize into divisions based on what type of support they provide, division heads will have rights to employ or restrict the access exposure of lower members and each branch of the division will focus on retrieving information and only modify information under the permission of a division member, who would consult the division head for permission in turn.</a:t>
            </a:r>
          </a:p>
          <a:p>
            <a:endParaRPr lang="en-US" baseline="0" dirty="0"/>
          </a:p>
          <a:p>
            <a:r>
              <a:rPr lang="en-US" baseline="0" dirty="0"/>
              <a:t>All departments must have a department head, all department heads must be directly employed under a manager.</a:t>
            </a:r>
            <a:endParaRPr lang="en-US" dirty="0"/>
          </a:p>
        </p:txBody>
      </p:sp>
      <p:sp>
        <p:nvSpPr>
          <p:cNvPr id="4" name="Slide Number Placeholder 3"/>
          <p:cNvSpPr>
            <a:spLocks noGrp="1"/>
          </p:cNvSpPr>
          <p:nvPr>
            <p:ph type="sldNum" sz="quarter" idx="10"/>
          </p:nvPr>
        </p:nvSpPr>
        <p:spPr/>
        <p:txBody>
          <a:bodyPr/>
          <a:lstStyle/>
          <a:p>
            <a:fld id="{0DAA1611-E632-4537-844D-B5F98101BBA9}" type="slidenum">
              <a:rPr lang="en-US" smtClean="0"/>
              <a:t>9</a:t>
            </a:fld>
            <a:endParaRPr lang="en-US"/>
          </a:p>
        </p:txBody>
      </p:sp>
    </p:spTree>
    <p:extLst>
      <p:ext uri="{BB962C8B-B14F-4D97-AF65-F5344CB8AC3E}">
        <p14:creationId xmlns:p14="http://schemas.microsoft.com/office/powerpoint/2010/main" val="3600625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trusted network is the one which is under the control of the network manager or the network administrator.</a:t>
            </a:r>
          </a:p>
          <a:p>
            <a:r>
              <a:rPr lang="en-US" sz="1200" b="0" i="0" kern="1200" dirty="0">
                <a:solidFill>
                  <a:schemeClr val="tx1"/>
                </a:solidFill>
                <a:effectLst/>
                <a:latin typeface="+mn-lt"/>
                <a:ea typeface="+mn-ea"/>
                <a:cs typeface="+mn-cs"/>
              </a:rPr>
              <a:t>Basically, this is the network that a network admin tries to protect and defines the security parameters for the same. So, it can also be said that the trusted networks are within the security perimeter.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context of VoIP and IP networking, trusted and untrusted zones are defined by where the security control devices are located. Firewalls are typically used as an IP network control point and SBCs are used as VoIP control points.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important to place an SBC between trusted and untrusted IP networks to provide security policies and ensure that each network does not have a direct connection. The Internet is the most untrusted IP network, and carrier private WAN IP networks are also outside the security of the enterprise trusted LAN network.</a:t>
            </a:r>
            <a:endParaRPr lang="en-US" dirty="0"/>
          </a:p>
        </p:txBody>
      </p:sp>
      <p:sp>
        <p:nvSpPr>
          <p:cNvPr id="4" name="Slide Number Placeholder 3"/>
          <p:cNvSpPr>
            <a:spLocks noGrp="1"/>
          </p:cNvSpPr>
          <p:nvPr>
            <p:ph type="sldNum" sz="quarter" idx="10"/>
          </p:nvPr>
        </p:nvSpPr>
        <p:spPr/>
        <p:txBody>
          <a:bodyPr/>
          <a:lstStyle/>
          <a:p>
            <a:fld id="{0DAA1611-E632-4537-844D-B5F98101BBA9}" type="slidenum">
              <a:rPr lang="en-US" smtClean="0"/>
              <a:t>15</a:t>
            </a:fld>
            <a:endParaRPr lang="en-US"/>
          </a:p>
        </p:txBody>
      </p:sp>
    </p:spTree>
    <p:extLst>
      <p:ext uri="{BB962C8B-B14F-4D97-AF65-F5344CB8AC3E}">
        <p14:creationId xmlns:p14="http://schemas.microsoft.com/office/powerpoint/2010/main" val="186770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F257F4-A4E0-446F-9FBA-5D67399CC841}" type="datetime1">
              <a:rPr lang="en-US" smtClean="0"/>
              <a:t>2/19/2021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185060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2E7C3-D4A7-4CA7-A027-1531A4EC514E}"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11354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B8035-80AC-4B73-AEC0-87020F9BBA35}"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4722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80864-A2FF-4915-A321-06D8067973F7}"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387466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572A8-372B-494B-A65F-9ADE10A96FA4}"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111507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60BCC-D49B-4BC7-A43A-C4D2B581B4E0}"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3741987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BA1585-A395-457F-88F7-F22C1B1C68BC}"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219402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9A32E-1E70-4B22-A138-EF925ABCD40D}"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2536727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9B150-6CEE-42AC-9B71-4719E1B68265}"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347514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E79E7-FD64-47F2-B3FD-13B51C9012C4}"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7811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C895-F175-456F-9930-B7B720FC4519}"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394386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2B9B63-939C-4B14-8E54-A29BEF0D7A67}"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415459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0891A-88B7-4F58-A140-106EA51001D3}" type="datetime1">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158858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A1223-68F3-4EA8-88BC-60B540CDE6C6}" type="datetime1">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244406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4EB06-4C7D-4935-A86B-6C68CD099CB0}" type="datetime1">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72345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8B38E-802B-4EAC-BF50-227360D90606}"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237326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9CCB5F-3EB0-48BA-90F1-14B04FCCD005}"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651CA-5261-420D-B1EA-0ABB921162A9}" type="slidenum">
              <a:rPr lang="en-US" smtClean="0"/>
              <a:t>‹#›</a:t>
            </a:fld>
            <a:endParaRPr lang="en-US"/>
          </a:p>
        </p:txBody>
      </p:sp>
    </p:spTree>
    <p:extLst>
      <p:ext uri="{BB962C8B-B14F-4D97-AF65-F5344CB8AC3E}">
        <p14:creationId xmlns:p14="http://schemas.microsoft.com/office/powerpoint/2010/main" val="62901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D9E935-F5CA-4BB2-ACC0-AF023CD83D6F}" type="datetime1">
              <a:rPr lang="en-US" smtClean="0"/>
              <a:t>2/19/2021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B651CA-5261-420D-B1EA-0ABB921162A9}" type="slidenum">
              <a:rPr lang="en-US" smtClean="0"/>
              <a:t>‹#›</a:t>
            </a:fld>
            <a:endParaRPr lang="en-US"/>
          </a:p>
        </p:txBody>
      </p:sp>
    </p:spTree>
    <p:extLst>
      <p:ext uri="{BB962C8B-B14F-4D97-AF65-F5344CB8AC3E}">
        <p14:creationId xmlns:p14="http://schemas.microsoft.com/office/powerpoint/2010/main" val="135433858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07AC-1825-48DF-9E26-BB7561290B6C}"/>
              </a:ext>
            </a:extLst>
          </p:cNvPr>
          <p:cNvSpPr>
            <a:spLocks noGrp="1"/>
          </p:cNvSpPr>
          <p:nvPr>
            <p:ph type="ctrTitle"/>
          </p:nvPr>
        </p:nvSpPr>
        <p:spPr/>
        <p:txBody>
          <a:bodyPr/>
          <a:lstStyle/>
          <a:p>
            <a:r>
              <a:rPr lang="en-US" dirty="0"/>
              <a:t>SECURITY</a:t>
            </a:r>
          </a:p>
        </p:txBody>
      </p:sp>
      <p:sp>
        <p:nvSpPr>
          <p:cNvPr id="3" name="Subtitle 2">
            <a:extLst>
              <a:ext uri="{FF2B5EF4-FFF2-40B4-BE49-F238E27FC236}">
                <a16:creationId xmlns:a16="http://schemas.microsoft.com/office/drawing/2014/main" id="{5CF466BA-0F13-4755-90F8-4A46C3ACBE10}"/>
              </a:ext>
            </a:extLst>
          </p:cNvPr>
          <p:cNvSpPr>
            <a:spLocks noGrp="1"/>
          </p:cNvSpPr>
          <p:nvPr>
            <p:ph type="subTitle" idx="1"/>
          </p:nvPr>
        </p:nvSpPr>
        <p:spPr/>
        <p:txBody>
          <a:bodyPr/>
          <a:lstStyle/>
          <a:p>
            <a:r>
              <a:rPr lang="en-US" dirty="0"/>
              <a:t>ABDUL  RAHEEM RIHAM AHAMED</a:t>
            </a:r>
          </a:p>
        </p:txBody>
      </p:sp>
      <p:sp>
        <p:nvSpPr>
          <p:cNvPr id="4" name="Slide Number Placeholder 3">
            <a:extLst>
              <a:ext uri="{FF2B5EF4-FFF2-40B4-BE49-F238E27FC236}">
                <a16:creationId xmlns:a16="http://schemas.microsoft.com/office/drawing/2014/main" id="{FD07D3FD-78E6-402B-8240-9C9138126AAF}"/>
              </a:ext>
            </a:extLst>
          </p:cNvPr>
          <p:cNvSpPr>
            <a:spLocks noGrp="1"/>
          </p:cNvSpPr>
          <p:nvPr>
            <p:ph type="sldNum" sz="quarter" idx="12"/>
          </p:nvPr>
        </p:nvSpPr>
        <p:spPr/>
        <p:txBody>
          <a:bodyPr/>
          <a:lstStyle/>
          <a:p>
            <a:fld id="{A4B651CA-5261-420D-B1EA-0ABB921162A9}" type="slidenum">
              <a:rPr lang="en-US" smtClean="0"/>
              <a:t>1</a:t>
            </a:fld>
            <a:endParaRPr lang="en-US"/>
          </a:p>
        </p:txBody>
      </p:sp>
    </p:spTree>
    <p:extLst>
      <p:ext uri="{BB962C8B-B14F-4D97-AF65-F5344CB8AC3E}">
        <p14:creationId xmlns:p14="http://schemas.microsoft.com/office/powerpoint/2010/main" val="3030290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3505200"/>
            <a:ext cx="9601200" cy="2845526"/>
          </a:xfrm>
        </p:spPr>
        <p:txBody>
          <a:bodyPr>
            <a:normAutofit fontScale="92500"/>
          </a:bodyPr>
          <a:lstStyle/>
          <a:p>
            <a:r>
              <a:rPr lang="en-US" dirty="0"/>
              <a:t>American Encryption Standard of the 256-bit variety must be used on any and all stored transaction details.</a:t>
            </a:r>
          </a:p>
          <a:p>
            <a:r>
              <a:rPr lang="en-US" dirty="0"/>
              <a:t>Users of </a:t>
            </a:r>
            <a:r>
              <a:rPr lang="en-US" dirty="0" err="1"/>
              <a:t>Ascom’s</a:t>
            </a:r>
            <a:r>
              <a:rPr lang="en-US" dirty="0"/>
              <a:t> internet based portals must be provided with options like; 2-factor authentication and mobile phone account recovery and alerting.</a:t>
            </a:r>
          </a:p>
          <a:p>
            <a:r>
              <a:rPr lang="en-US" dirty="0"/>
              <a:t>The websites must be SSL certified running under a trusted HTTPS domain provider with cut-end as less as possible downtime hosting providers like </a:t>
            </a:r>
            <a:r>
              <a:rPr lang="en-US" dirty="0" err="1"/>
              <a:t>Fastcomet</a:t>
            </a:r>
            <a:r>
              <a:rPr lang="en-US" dirty="0"/>
              <a:t> or </a:t>
            </a:r>
            <a:r>
              <a:rPr lang="en-US" dirty="0" err="1"/>
              <a:t>Bluehost</a:t>
            </a:r>
            <a:r>
              <a:rPr lang="en-US" dirty="0"/>
              <a:t>.</a:t>
            </a:r>
          </a:p>
        </p:txBody>
      </p:sp>
      <p:sp>
        <p:nvSpPr>
          <p:cNvPr id="3" name="Title 2"/>
          <p:cNvSpPr>
            <a:spLocks noGrp="1"/>
          </p:cNvSpPr>
          <p:nvPr>
            <p:ph type="title"/>
          </p:nvPr>
        </p:nvSpPr>
        <p:spPr>
          <a:xfrm>
            <a:off x="2514600" y="37011"/>
            <a:ext cx="8172450" cy="914400"/>
          </a:xfrm>
        </p:spPr>
        <p:txBody>
          <a:bodyPr/>
          <a:lstStyle/>
          <a:p>
            <a:r>
              <a:rPr lang="en-US" dirty="0"/>
              <a:t>Virtual Security Solutions</a:t>
            </a:r>
          </a:p>
        </p:txBody>
      </p:sp>
      <p:pic>
        <p:nvPicPr>
          <p:cNvPr id="2050" name="Picture 2" descr="C:\Users\ProminentRay\Desktop\AES256_4-300x3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993640"/>
            <a:ext cx="2471005" cy="262115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rominentRay\Desktop\encryption02-580x35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749" y="993640"/>
            <a:ext cx="4246562" cy="262115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DF24185-BBEB-4DFA-8745-B5C13AAEE1F0}"/>
              </a:ext>
            </a:extLst>
          </p:cNvPr>
          <p:cNvSpPr>
            <a:spLocks noGrp="1"/>
          </p:cNvSpPr>
          <p:nvPr>
            <p:ph type="sldNum" sz="quarter" idx="12"/>
          </p:nvPr>
        </p:nvSpPr>
        <p:spPr/>
        <p:txBody>
          <a:bodyPr/>
          <a:lstStyle/>
          <a:p>
            <a:fld id="{A4B651CA-5261-420D-B1EA-0ABB921162A9}" type="slidenum">
              <a:rPr lang="en-US" smtClean="0"/>
              <a:t>10</a:t>
            </a:fld>
            <a:endParaRPr lang="en-US"/>
          </a:p>
        </p:txBody>
      </p:sp>
    </p:spTree>
    <p:extLst>
      <p:ext uri="{BB962C8B-B14F-4D97-AF65-F5344CB8AC3E}">
        <p14:creationId xmlns:p14="http://schemas.microsoft.com/office/powerpoint/2010/main" val="6176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066800"/>
            <a:ext cx="9677400" cy="4952998"/>
          </a:xfrm>
        </p:spPr>
        <p:txBody>
          <a:bodyPr>
            <a:normAutofit fontScale="92500" lnSpcReduction="10000"/>
          </a:bodyPr>
          <a:lstStyle/>
          <a:p>
            <a:r>
              <a:rPr lang="en-US" dirty="0"/>
              <a:t>Webpages must be developed in ways that cross-site scripting is impossible.</a:t>
            </a:r>
          </a:p>
          <a:p>
            <a:r>
              <a:rPr lang="en-US" dirty="0"/>
              <a:t>Firewalls must be installed to the network, and configured with highest security-best performance settings.</a:t>
            </a:r>
          </a:p>
          <a:p>
            <a:r>
              <a:rPr lang="en-US" dirty="0"/>
              <a:t>Layer 3 routers must be employed and VLANs must isolate departments that require the privacy of acting from the rest.</a:t>
            </a:r>
          </a:p>
          <a:p>
            <a:r>
              <a:rPr lang="en-US" dirty="0"/>
              <a:t>Regular maintenance is highly necessary, the IT staff whenever possible must attempt to search for loopholes in security and patch them then update in order to remove loopholes.</a:t>
            </a:r>
          </a:p>
          <a:p>
            <a:r>
              <a:rPr lang="en-US" dirty="0"/>
              <a:t>Email scanning software must be distributed to every terminal in the network, with settings enabling automatic scanning BEFORE opening emails.</a:t>
            </a:r>
          </a:p>
          <a:p>
            <a:r>
              <a:rPr lang="en-US" dirty="0"/>
              <a:t>Usage of Demilitarized zone techniques when troubleshooting or searching for loopholes is necessary but while ensuring ports like 80 &amp; 8080 are monitored is well necessary</a:t>
            </a:r>
          </a:p>
        </p:txBody>
      </p:sp>
      <p:sp>
        <p:nvSpPr>
          <p:cNvPr id="3" name="Slide Number Placeholder 2">
            <a:extLst>
              <a:ext uri="{FF2B5EF4-FFF2-40B4-BE49-F238E27FC236}">
                <a16:creationId xmlns:a16="http://schemas.microsoft.com/office/drawing/2014/main" id="{1AD7038C-A6D7-4213-8A35-5375A6552DAD}"/>
              </a:ext>
            </a:extLst>
          </p:cNvPr>
          <p:cNvSpPr>
            <a:spLocks noGrp="1"/>
          </p:cNvSpPr>
          <p:nvPr>
            <p:ph type="sldNum" sz="quarter" idx="12"/>
          </p:nvPr>
        </p:nvSpPr>
        <p:spPr/>
        <p:txBody>
          <a:bodyPr/>
          <a:lstStyle/>
          <a:p>
            <a:fld id="{A4B651CA-5261-420D-B1EA-0ABB921162A9}" type="slidenum">
              <a:rPr lang="en-US" smtClean="0"/>
              <a:t>11</a:t>
            </a:fld>
            <a:endParaRPr lang="en-US"/>
          </a:p>
        </p:txBody>
      </p:sp>
    </p:spTree>
    <p:extLst>
      <p:ext uri="{BB962C8B-B14F-4D97-AF65-F5344CB8AC3E}">
        <p14:creationId xmlns:p14="http://schemas.microsoft.com/office/powerpoint/2010/main" val="214791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990600"/>
            <a:ext cx="9372600" cy="4800600"/>
          </a:xfrm>
        </p:spPr>
        <p:txBody>
          <a:bodyPr>
            <a:normAutofit fontScale="92500" lnSpcReduction="10000"/>
          </a:bodyPr>
          <a:lstStyle/>
          <a:p>
            <a:r>
              <a:rPr lang="en-US" dirty="0"/>
              <a:t>Vendors are those who provide </a:t>
            </a:r>
            <a:r>
              <a:rPr lang="en-US" dirty="0" err="1"/>
              <a:t>Ascom</a:t>
            </a:r>
            <a:r>
              <a:rPr lang="en-US" dirty="0"/>
              <a:t> with particular services that are required in order to cater to needs.</a:t>
            </a:r>
          </a:p>
          <a:p>
            <a:r>
              <a:rPr lang="en-US" dirty="0"/>
              <a:t>Usually companies use a vast number of vendors without fully understanding that, each vendor’s service comes with it’s own set of problems, bugs, errors etc. that can be exploited, which combined with lots of others exposes the entire company.</a:t>
            </a:r>
          </a:p>
          <a:p>
            <a:r>
              <a:rPr lang="en-US" dirty="0"/>
              <a:t>As such, carefully identifying and choosing good vendors that provide a large number of functions with the highest security is ideal.</a:t>
            </a:r>
          </a:p>
          <a:p>
            <a:r>
              <a:rPr lang="en-US" dirty="0" err="1"/>
              <a:t>Ascom</a:t>
            </a:r>
            <a:r>
              <a:rPr lang="en-US" dirty="0"/>
              <a:t> as a finance company can function without any issue if it employed only a maximum of 17 different security vendors that will specifically target every asset and secure it.</a:t>
            </a:r>
          </a:p>
          <a:p>
            <a:r>
              <a:rPr lang="en-US" dirty="0"/>
              <a:t>Limiting the number of security vendors is also profitable, easier to maintain and effective in the long run.</a:t>
            </a:r>
          </a:p>
        </p:txBody>
      </p:sp>
      <p:sp>
        <p:nvSpPr>
          <p:cNvPr id="3" name="Title 2"/>
          <p:cNvSpPr>
            <a:spLocks noGrp="1"/>
          </p:cNvSpPr>
          <p:nvPr>
            <p:ph type="title"/>
          </p:nvPr>
        </p:nvSpPr>
        <p:spPr>
          <a:xfrm>
            <a:off x="2362200" y="0"/>
            <a:ext cx="7010400" cy="914400"/>
          </a:xfrm>
        </p:spPr>
        <p:txBody>
          <a:bodyPr/>
          <a:lstStyle/>
          <a:p>
            <a:r>
              <a:rPr lang="en-US" sz="4400" dirty="0"/>
              <a:t>Limiting number of vendors</a:t>
            </a:r>
          </a:p>
        </p:txBody>
      </p:sp>
      <p:sp>
        <p:nvSpPr>
          <p:cNvPr id="5" name="Slide Number Placeholder 4">
            <a:extLst>
              <a:ext uri="{FF2B5EF4-FFF2-40B4-BE49-F238E27FC236}">
                <a16:creationId xmlns:a16="http://schemas.microsoft.com/office/drawing/2014/main" id="{6200ED0F-B339-4883-A4DF-AB0F5974E431}"/>
              </a:ext>
            </a:extLst>
          </p:cNvPr>
          <p:cNvSpPr>
            <a:spLocks noGrp="1"/>
          </p:cNvSpPr>
          <p:nvPr>
            <p:ph type="sldNum" sz="quarter" idx="12"/>
          </p:nvPr>
        </p:nvSpPr>
        <p:spPr/>
        <p:txBody>
          <a:bodyPr/>
          <a:lstStyle/>
          <a:p>
            <a:fld id="{A4B651CA-5261-420D-B1EA-0ABB921162A9}" type="slidenum">
              <a:rPr lang="en-US" smtClean="0"/>
              <a:t>12</a:t>
            </a:fld>
            <a:endParaRPr lang="en-US"/>
          </a:p>
        </p:txBody>
      </p:sp>
    </p:spTree>
    <p:extLst>
      <p:ext uri="{BB962C8B-B14F-4D97-AF65-F5344CB8AC3E}">
        <p14:creationId xmlns:p14="http://schemas.microsoft.com/office/powerpoint/2010/main" val="110805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3352801"/>
            <a:ext cx="9677400" cy="2971801"/>
          </a:xfrm>
        </p:spPr>
        <p:txBody>
          <a:bodyPr>
            <a:normAutofit fontScale="85000" lnSpcReduction="10000"/>
          </a:bodyPr>
          <a:lstStyle/>
          <a:p>
            <a:r>
              <a:rPr lang="en-US" dirty="0"/>
              <a:t>Passing traffic through firewalls when accessing untrusted networks like the internet.</a:t>
            </a:r>
          </a:p>
          <a:p>
            <a:r>
              <a:rPr lang="en-US" dirty="0"/>
              <a:t>Using digital signatures to grant access to sensitive vaults of information and storage.</a:t>
            </a:r>
          </a:p>
          <a:p>
            <a:r>
              <a:rPr lang="en-US" dirty="0"/>
              <a:t>Usage of static IP addresses so that services can be hosted while stability is ensured, and more importantly the static </a:t>
            </a:r>
            <a:r>
              <a:rPr lang="en-US" dirty="0" err="1"/>
              <a:t>ip</a:t>
            </a:r>
            <a:r>
              <a:rPr lang="en-US" dirty="0"/>
              <a:t> can be tracked to monitor access at any given time.</a:t>
            </a:r>
          </a:p>
          <a:p>
            <a:r>
              <a:rPr lang="en-US" dirty="0"/>
              <a:t>Employ Network Address Translation which allows the hiding of source and destination addresses while also ensuring ipV4 addresses are never depleted within the network. This will allow for extra flexibility when connecting to the internet.</a:t>
            </a:r>
          </a:p>
        </p:txBody>
      </p:sp>
      <p:sp>
        <p:nvSpPr>
          <p:cNvPr id="3" name="Title 2"/>
          <p:cNvSpPr>
            <a:spLocks noGrp="1"/>
          </p:cNvSpPr>
          <p:nvPr>
            <p:ph type="title"/>
          </p:nvPr>
        </p:nvSpPr>
        <p:spPr>
          <a:xfrm>
            <a:off x="1828800" y="0"/>
            <a:ext cx="8172450" cy="914400"/>
          </a:xfrm>
        </p:spPr>
        <p:txBody>
          <a:bodyPr/>
          <a:lstStyle/>
          <a:p>
            <a:pPr algn="ctr"/>
            <a:r>
              <a:rPr lang="en-US" dirty="0"/>
              <a:t>Advanced security measures</a:t>
            </a:r>
          </a:p>
        </p:txBody>
      </p:sp>
      <p:pic>
        <p:nvPicPr>
          <p:cNvPr id="3074" name="Picture 2" descr="C:\Users\ProminentRay\Desktop\sdn-dmz_network_architecture_mob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567" y="912222"/>
            <a:ext cx="5078413" cy="23835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5" name="Picture 3" descr="C:\Users\ProminentRay\Desktop\digital-signature-keys-500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309" y="1051927"/>
            <a:ext cx="3308350" cy="210411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3A49B3C-FC0E-475A-8538-7193CD6CC143}"/>
              </a:ext>
            </a:extLst>
          </p:cNvPr>
          <p:cNvSpPr>
            <a:spLocks noGrp="1"/>
          </p:cNvSpPr>
          <p:nvPr>
            <p:ph type="sldNum" sz="quarter" idx="12"/>
          </p:nvPr>
        </p:nvSpPr>
        <p:spPr/>
        <p:txBody>
          <a:bodyPr/>
          <a:lstStyle/>
          <a:p>
            <a:fld id="{A4B651CA-5261-420D-B1EA-0ABB921162A9}" type="slidenum">
              <a:rPr lang="en-US" smtClean="0"/>
              <a:t>13</a:t>
            </a:fld>
            <a:endParaRPr lang="en-US"/>
          </a:p>
        </p:txBody>
      </p:sp>
    </p:spTree>
    <p:extLst>
      <p:ext uri="{BB962C8B-B14F-4D97-AF65-F5344CB8AC3E}">
        <p14:creationId xmlns:p14="http://schemas.microsoft.com/office/powerpoint/2010/main" val="22640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143000"/>
            <a:ext cx="9753600" cy="4419600"/>
          </a:xfrm>
        </p:spPr>
        <p:txBody>
          <a:bodyPr>
            <a:normAutofit fontScale="92500" lnSpcReduction="10000"/>
          </a:bodyPr>
          <a:lstStyle/>
          <a:p>
            <a:r>
              <a:rPr lang="en-US" dirty="0"/>
              <a:t>A security policy is a strategically broken down set of rules, penalties, instructions and so on such that the company does not exceed unnecessary boundaries and pointlessly expose the assets of the company to risk.</a:t>
            </a:r>
          </a:p>
          <a:p>
            <a:r>
              <a:rPr lang="en-US" dirty="0" err="1"/>
              <a:t>Ascom</a:t>
            </a:r>
            <a:r>
              <a:rPr lang="en-US" dirty="0"/>
              <a:t> must employ a security policy from ground up highly focusing on transactions to do with money, departments like the accountants and technical operators and access hierarchies.</a:t>
            </a:r>
          </a:p>
          <a:p>
            <a:r>
              <a:rPr lang="en-US" dirty="0"/>
              <a:t>Necessary training must be provided for each and every employee of </a:t>
            </a:r>
            <a:r>
              <a:rPr lang="en-US" dirty="0" err="1"/>
              <a:t>Ascom</a:t>
            </a:r>
            <a:r>
              <a:rPr lang="en-US" dirty="0"/>
              <a:t> after the security policy has been designed and reviewed.</a:t>
            </a:r>
          </a:p>
          <a:p>
            <a:r>
              <a:rPr lang="en-US" dirty="0"/>
              <a:t>Whenever a rule, instruction or statement declared in the security policy is not followed, a penalty for it must be taken.</a:t>
            </a:r>
          </a:p>
          <a:p>
            <a:r>
              <a:rPr lang="en-US" dirty="0"/>
              <a:t>Ensuring that the security policy does not reach external audiences is crucial. As this is the heart of the security of the company.</a:t>
            </a:r>
          </a:p>
          <a:p>
            <a:endParaRPr lang="en-US" dirty="0"/>
          </a:p>
        </p:txBody>
      </p:sp>
      <p:sp>
        <p:nvSpPr>
          <p:cNvPr id="3" name="Title 2"/>
          <p:cNvSpPr>
            <a:spLocks noGrp="1"/>
          </p:cNvSpPr>
          <p:nvPr>
            <p:ph type="title"/>
          </p:nvPr>
        </p:nvSpPr>
        <p:spPr>
          <a:xfrm>
            <a:off x="4038600" y="76200"/>
            <a:ext cx="4263390" cy="914400"/>
          </a:xfrm>
        </p:spPr>
        <p:txBody>
          <a:bodyPr/>
          <a:lstStyle/>
          <a:p>
            <a:r>
              <a:rPr lang="en-US" dirty="0"/>
              <a:t>Security Policy</a:t>
            </a:r>
          </a:p>
        </p:txBody>
      </p:sp>
      <p:sp>
        <p:nvSpPr>
          <p:cNvPr id="5" name="Slide Number Placeholder 4">
            <a:extLst>
              <a:ext uri="{FF2B5EF4-FFF2-40B4-BE49-F238E27FC236}">
                <a16:creationId xmlns:a16="http://schemas.microsoft.com/office/drawing/2014/main" id="{A73189B5-427E-47D1-8789-2F99D5C7EC51}"/>
              </a:ext>
            </a:extLst>
          </p:cNvPr>
          <p:cNvSpPr>
            <a:spLocks noGrp="1"/>
          </p:cNvSpPr>
          <p:nvPr>
            <p:ph type="sldNum" sz="quarter" idx="12"/>
          </p:nvPr>
        </p:nvSpPr>
        <p:spPr/>
        <p:txBody>
          <a:bodyPr/>
          <a:lstStyle/>
          <a:p>
            <a:fld id="{A4B651CA-5261-420D-B1EA-0ABB921162A9}" type="slidenum">
              <a:rPr lang="en-US" smtClean="0"/>
              <a:t>14</a:t>
            </a:fld>
            <a:endParaRPr lang="en-US"/>
          </a:p>
        </p:txBody>
      </p:sp>
    </p:spTree>
    <p:extLst>
      <p:ext uri="{BB962C8B-B14F-4D97-AF65-F5344CB8AC3E}">
        <p14:creationId xmlns:p14="http://schemas.microsoft.com/office/powerpoint/2010/main" val="209332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143000"/>
            <a:ext cx="9601200" cy="4953000"/>
          </a:xfrm>
        </p:spPr>
        <p:txBody>
          <a:bodyPr>
            <a:normAutofit fontScale="92500" lnSpcReduction="20000"/>
          </a:bodyPr>
          <a:lstStyle/>
          <a:p>
            <a:pPr algn="ctr"/>
            <a:r>
              <a:rPr lang="en-US" dirty="0"/>
              <a:t>This means that within </a:t>
            </a:r>
            <a:r>
              <a:rPr lang="en-US" dirty="0" err="1"/>
              <a:t>Ascom</a:t>
            </a:r>
            <a:r>
              <a:rPr lang="en-US" dirty="0"/>
              <a:t> any system responsible for transaction details or financial connections that is associated with money will become a part of a trusted network with a strictly described rule set and will not be granted access to the untrusted networks such as the internet.</a:t>
            </a:r>
          </a:p>
          <a:p>
            <a:pPr algn="ctr"/>
            <a:r>
              <a:rPr lang="en-US" dirty="0"/>
              <a:t>This will shut off any possibility for attacks to come from external untrusted levels.</a:t>
            </a:r>
          </a:p>
          <a:p>
            <a:pPr algn="ctr"/>
            <a:r>
              <a:rPr lang="en-US" dirty="0"/>
              <a:t>However this trusted network can interact with other trusted networks as long as they do not have any connections with untrusted networks.</a:t>
            </a:r>
          </a:p>
          <a:p>
            <a:pPr algn="ctr"/>
            <a:r>
              <a:rPr lang="en-US" dirty="0"/>
              <a:t>Firewalls must be implemented, preferably manageable switches with the ability of VLAN creation must be used and a router must be employed for inter-VLAN communication within the trusted network.</a:t>
            </a:r>
          </a:p>
          <a:p>
            <a:pPr algn="ctr"/>
            <a:r>
              <a:rPr lang="en-US" dirty="0"/>
              <a:t>This will greatly boost the security of the trusted network and therefore the assets protected within it.</a:t>
            </a:r>
          </a:p>
          <a:p>
            <a:pPr algn="ctr"/>
            <a:r>
              <a:rPr lang="en-US" dirty="0"/>
              <a:t>When information has to passed on to untrusted destinations, employ a Virtual Private Network.</a:t>
            </a:r>
          </a:p>
        </p:txBody>
      </p:sp>
      <p:sp>
        <p:nvSpPr>
          <p:cNvPr id="3" name="Title 2"/>
          <p:cNvSpPr>
            <a:spLocks noGrp="1"/>
          </p:cNvSpPr>
          <p:nvPr>
            <p:ph type="title"/>
          </p:nvPr>
        </p:nvSpPr>
        <p:spPr>
          <a:xfrm>
            <a:off x="2057400" y="0"/>
            <a:ext cx="8229600" cy="914400"/>
          </a:xfrm>
        </p:spPr>
        <p:txBody>
          <a:bodyPr>
            <a:normAutofit fontScale="90000"/>
          </a:bodyPr>
          <a:lstStyle/>
          <a:p>
            <a:pPr algn="ctr"/>
            <a:r>
              <a:rPr lang="en-US" sz="2900" dirty="0"/>
              <a:t>Ensuring sensitive assets interact with trusted networks</a:t>
            </a:r>
          </a:p>
        </p:txBody>
      </p:sp>
      <p:sp>
        <p:nvSpPr>
          <p:cNvPr id="5" name="Slide Number Placeholder 4">
            <a:extLst>
              <a:ext uri="{FF2B5EF4-FFF2-40B4-BE49-F238E27FC236}">
                <a16:creationId xmlns:a16="http://schemas.microsoft.com/office/drawing/2014/main" id="{016135F6-0623-48E2-B6C8-04D2E78CEEFD}"/>
              </a:ext>
            </a:extLst>
          </p:cNvPr>
          <p:cNvSpPr>
            <a:spLocks noGrp="1"/>
          </p:cNvSpPr>
          <p:nvPr>
            <p:ph type="sldNum" sz="quarter" idx="12"/>
          </p:nvPr>
        </p:nvSpPr>
        <p:spPr/>
        <p:txBody>
          <a:bodyPr/>
          <a:lstStyle/>
          <a:p>
            <a:fld id="{A4B651CA-5261-420D-B1EA-0ABB921162A9}" type="slidenum">
              <a:rPr lang="en-US" smtClean="0"/>
              <a:t>15</a:t>
            </a:fld>
            <a:endParaRPr lang="en-US"/>
          </a:p>
        </p:txBody>
      </p:sp>
    </p:spTree>
    <p:extLst>
      <p:ext uri="{BB962C8B-B14F-4D97-AF65-F5344CB8AC3E}">
        <p14:creationId xmlns:p14="http://schemas.microsoft.com/office/powerpoint/2010/main" val="221956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DD6A-8A71-411B-9502-F5D2A16A3CE7}"/>
              </a:ext>
            </a:extLst>
          </p:cNvPr>
          <p:cNvSpPr>
            <a:spLocks noGrp="1"/>
          </p:cNvSpPr>
          <p:nvPr>
            <p:ph type="title"/>
          </p:nvPr>
        </p:nvSpPr>
        <p:spPr>
          <a:xfrm>
            <a:off x="1484311" y="685801"/>
            <a:ext cx="10018713" cy="852714"/>
          </a:xfrm>
        </p:spPr>
        <p:txBody>
          <a:bodyPr/>
          <a:lstStyle/>
          <a:p>
            <a:r>
              <a:rPr lang="en-US" dirty="0"/>
              <a:t>Reference</a:t>
            </a:r>
          </a:p>
        </p:txBody>
      </p:sp>
      <p:sp>
        <p:nvSpPr>
          <p:cNvPr id="3" name="Content Placeholder 2">
            <a:extLst>
              <a:ext uri="{FF2B5EF4-FFF2-40B4-BE49-F238E27FC236}">
                <a16:creationId xmlns:a16="http://schemas.microsoft.com/office/drawing/2014/main" id="{2DD7D615-855B-45CD-AF29-7247B1494612}"/>
              </a:ext>
            </a:extLst>
          </p:cNvPr>
          <p:cNvSpPr>
            <a:spLocks noGrp="1"/>
          </p:cNvSpPr>
          <p:nvPr>
            <p:ph idx="1"/>
          </p:nvPr>
        </p:nvSpPr>
        <p:spPr>
          <a:xfrm>
            <a:off x="1484310" y="1538515"/>
            <a:ext cx="10018713" cy="4252685"/>
          </a:xfrm>
        </p:spPr>
        <p:txBody>
          <a:bodyPr/>
          <a:lstStyle/>
          <a:p>
            <a:r>
              <a:rPr lang="en-US" sz="1800" b="0" i="0" u="none" strike="noStrike" baseline="0" dirty="0">
                <a:solidFill>
                  <a:srgbClr val="000000"/>
                </a:solidFill>
                <a:latin typeface="Calibri" panose="020F0502020204030204" pitchFamily="34" charset="0"/>
              </a:rPr>
              <a:t>Anon., 2016. </a:t>
            </a:r>
            <a:r>
              <a:rPr lang="en-US" sz="1800" b="0" i="1" u="none" strike="noStrike" baseline="0" dirty="0" err="1">
                <a:solidFill>
                  <a:srgbClr val="000000"/>
                </a:solidFill>
                <a:latin typeface="Calibri" panose="020F0502020204030204" pitchFamily="34" charset="0"/>
              </a:rPr>
              <a:t>Techo</a:t>
            </a:r>
            <a:r>
              <a:rPr lang="en-US" sz="1800" b="0" i="1" u="none" strike="noStrike" baseline="0" dirty="0">
                <a:solidFill>
                  <a:srgbClr val="000000"/>
                </a:solidFill>
                <a:latin typeface="Calibri" panose="020F0502020204030204" pitchFamily="34" charset="0"/>
              </a:rPr>
              <a:t> </a:t>
            </a:r>
            <a:r>
              <a:rPr lang="en-US" sz="1800" b="0" i="1" u="none" strike="noStrike" baseline="0" dirty="0" err="1">
                <a:solidFill>
                  <a:srgbClr val="000000"/>
                </a:solidFill>
                <a:latin typeface="Calibri" panose="020F0502020204030204" pitchFamily="34" charset="0"/>
              </a:rPr>
              <a:t>Pedia</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[Online] Available at: https://www.techopedia.com/definition/16522/risk-analysis [Accessed 19 February 2021]. </a:t>
            </a:r>
          </a:p>
          <a:p>
            <a:r>
              <a:rPr lang="en-US" sz="1800" b="0" i="0" u="none" strike="noStrike" baseline="0" dirty="0">
                <a:solidFill>
                  <a:srgbClr val="000000"/>
                </a:solidFill>
                <a:latin typeface="Calibri" panose="020F0502020204030204" pitchFamily="34" charset="0"/>
              </a:rPr>
              <a:t>Anon., 2021. </a:t>
            </a:r>
            <a:r>
              <a:rPr lang="en-US" sz="1800" b="0" i="1" u="none" strike="noStrike" baseline="0" dirty="0" err="1">
                <a:solidFill>
                  <a:srgbClr val="000000"/>
                </a:solidFill>
                <a:latin typeface="Calibri" panose="020F0502020204030204" pitchFamily="34" charset="0"/>
              </a:rPr>
              <a:t>Instiute</a:t>
            </a:r>
            <a:r>
              <a:rPr lang="en-US" sz="1800" b="0" i="1" u="none" strike="noStrike" baseline="0" dirty="0">
                <a:solidFill>
                  <a:srgbClr val="000000"/>
                </a:solidFill>
                <a:latin typeface="Calibri" panose="020F0502020204030204" pitchFamily="34" charset="0"/>
              </a:rPr>
              <a:t> of Forensics and ICT Security. </a:t>
            </a:r>
            <a:r>
              <a:rPr lang="en-US" sz="1800" b="0" i="0" u="none" strike="noStrike" baseline="0" dirty="0">
                <a:solidFill>
                  <a:srgbClr val="000000"/>
                </a:solidFill>
                <a:latin typeface="Calibri" panose="020F0502020204030204" pitchFamily="34" charset="0"/>
              </a:rPr>
              <a:t>[Online] Available at: https://www.forensicsinstitute.org/what-does-software-security-mean/ [Accessed 19 February 2021]. </a:t>
            </a:r>
          </a:p>
          <a:p>
            <a:r>
              <a:rPr lang="en-US" sz="1800" b="0" i="0" u="none" strike="noStrike" baseline="0" dirty="0">
                <a:solidFill>
                  <a:srgbClr val="000000"/>
                </a:solidFill>
                <a:latin typeface="Calibri" panose="020F0502020204030204" pitchFamily="34" charset="0"/>
              </a:rPr>
              <a:t>Anon., 2021. </a:t>
            </a:r>
            <a:r>
              <a:rPr lang="en-US" sz="1800" b="0" i="1" u="none" strike="noStrike" baseline="0" dirty="0">
                <a:solidFill>
                  <a:srgbClr val="000000"/>
                </a:solidFill>
                <a:latin typeface="Calibri" panose="020F0502020204030204" pitchFamily="34" charset="0"/>
              </a:rPr>
              <a:t>Threat Analysis Group. </a:t>
            </a:r>
            <a:r>
              <a:rPr lang="en-US" sz="1800" b="0" i="0" u="none" strike="noStrike" baseline="0" dirty="0">
                <a:solidFill>
                  <a:srgbClr val="000000"/>
                </a:solidFill>
                <a:latin typeface="Calibri" panose="020F0502020204030204" pitchFamily="34" charset="0"/>
              </a:rPr>
              <a:t>[Online] Available at: https://www.threatanalysis.com/2010/05/03/threat-vulnerability-risk-commonly-mixed-up-terms/ [Accessed 19 February 2021]. </a:t>
            </a:r>
          </a:p>
          <a:p>
            <a:r>
              <a:rPr lang="en-US" sz="1800" b="0" i="0" u="none" strike="noStrike" baseline="0" dirty="0">
                <a:solidFill>
                  <a:srgbClr val="000000"/>
                </a:solidFill>
                <a:latin typeface="Calibri" panose="020F0502020204030204" pitchFamily="34" charset="0"/>
              </a:rPr>
              <a:t>Contributor, T., January 2017. </a:t>
            </a:r>
            <a:r>
              <a:rPr lang="en-US" sz="1800" b="0" i="1" u="none" strike="noStrike" baseline="0" dirty="0">
                <a:solidFill>
                  <a:srgbClr val="000000"/>
                </a:solidFill>
                <a:latin typeface="Calibri" panose="020F0502020204030204" pitchFamily="34" charset="0"/>
              </a:rPr>
              <a:t>TechTarget. </a:t>
            </a:r>
            <a:r>
              <a:rPr lang="en-US" sz="1800" b="0" i="0" u="none" strike="noStrike" baseline="0" dirty="0">
                <a:solidFill>
                  <a:srgbClr val="000000"/>
                </a:solidFill>
                <a:latin typeface="Calibri" panose="020F0502020204030204" pitchFamily="34" charset="0"/>
              </a:rPr>
              <a:t>[Online] Available at: https://searchsecurity.techtarget.com/definition/security#:~:text=Security%2C%20in%20information%20technology%20(IT,software%20tools%20and%20IT%20services. [Accessed 19 February 2021]. </a:t>
            </a:r>
            <a:endParaRPr lang="en-US" dirty="0"/>
          </a:p>
        </p:txBody>
      </p:sp>
      <p:sp>
        <p:nvSpPr>
          <p:cNvPr id="4" name="Slide Number Placeholder 3">
            <a:extLst>
              <a:ext uri="{FF2B5EF4-FFF2-40B4-BE49-F238E27FC236}">
                <a16:creationId xmlns:a16="http://schemas.microsoft.com/office/drawing/2014/main" id="{4130E47A-780D-4BA5-952E-4ABE243E3294}"/>
              </a:ext>
            </a:extLst>
          </p:cNvPr>
          <p:cNvSpPr>
            <a:spLocks noGrp="1"/>
          </p:cNvSpPr>
          <p:nvPr>
            <p:ph type="sldNum" sz="quarter" idx="12"/>
          </p:nvPr>
        </p:nvSpPr>
        <p:spPr/>
        <p:txBody>
          <a:bodyPr/>
          <a:lstStyle/>
          <a:p>
            <a:fld id="{A4B651CA-5261-420D-B1EA-0ABB921162A9}" type="slidenum">
              <a:rPr lang="en-US" smtClean="0"/>
              <a:t>16</a:t>
            </a:fld>
            <a:endParaRPr lang="en-US"/>
          </a:p>
        </p:txBody>
      </p:sp>
    </p:spTree>
    <p:extLst>
      <p:ext uri="{BB962C8B-B14F-4D97-AF65-F5344CB8AC3E}">
        <p14:creationId xmlns:p14="http://schemas.microsoft.com/office/powerpoint/2010/main" val="49174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9F79-96AB-4647-BB73-25930B38CA3C}"/>
              </a:ext>
            </a:extLst>
          </p:cNvPr>
          <p:cNvSpPr>
            <a:spLocks noGrp="1"/>
          </p:cNvSpPr>
          <p:nvPr>
            <p:ph type="title"/>
          </p:nvPr>
        </p:nvSpPr>
        <p:spPr>
          <a:xfrm>
            <a:off x="1484311" y="685800"/>
            <a:ext cx="10018713" cy="896257"/>
          </a:xfrm>
        </p:spPr>
        <p:txBody>
          <a:bodyPr/>
          <a:lstStyle/>
          <a:p>
            <a:r>
              <a:rPr lang="en-US" dirty="0"/>
              <a:t>Table of Content </a:t>
            </a:r>
          </a:p>
        </p:txBody>
      </p:sp>
      <p:sp>
        <p:nvSpPr>
          <p:cNvPr id="3" name="Content Placeholder 2">
            <a:extLst>
              <a:ext uri="{FF2B5EF4-FFF2-40B4-BE49-F238E27FC236}">
                <a16:creationId xmlns:a16="http://schemas.microsoft.com/office/drawing/2014/main" id="{C6D48311-FBF9-43C0-A677-20E61785A944}"/>
              </a:ext>
            </a:extLst>
          </p:cNvPr>
          <p:cNvSpPr>
            <a:spLocks noGrp="1"/>
          </p:cNvSpPr>
          <p:nvPr>
            <p:ph idx="1"/>
          </p:nvPr>
        </p:nvSpPr>
        <p:spPr>
          <a:xfrm>
            <a:off x="1774595" y="1582057"/>
            <a:ext cx="10018713" cy="4590143"/>
          </a:xfrm>
        </p:spPr>
        <p:txBody>
          <a:bodyPr>
            <a:normAutofit fontScale="92500" lnSpcReduction="20000"/>
          </a:bodyPr>
          <a:lstStyle/>
          <a:p>
            <a:pPr marL="457200" indent="-457200">
              <a:buFont typeface="+mj-lt"/>
              <a:buAutoNum type="arabicPeriod"/>
            </a:pPr>
            <a:r>
              <a:rPr lang="en-US" dirty="0"/>
              <a:t>Introduction to security</a:t>
            </a:r>
          </a:p>
          <a:p>
            <a:pPr marL="457200" indent="-457200">
              <a:buFont typeface="+mj-lt"/>
              <a:buAutoNum type="arabicPeriod"/>
            </a:pPr>
            <a:r>
              <a:rPr lang="en-US" dirty="0"/>
              <a:t>Identification of assets &amp; prioritization</a:t>
            </a:r>
          </a:p>
          <a:p>
            <a:pPr marL="457200" indent="-457200">
              <a:buFont typeface="+mj-lt"/>
              <a:buAutoNum type="arabicPeriod"/>
            </a:pPr>
            <a:r>
              <a:rPr lang="en-US" dirty="0"/>
              <a:t>Risk &amp; Threat Analysis</a:t>
            </a:r>
          </a:p>
          <a:p>
            <a:pPr marL="457200" indent="-457200">
              <a:buFont typeface="+mj-lt"/>
              <a:buAutoNum type="arabicPeriod"/>
            </a:pPr>
            <a:r>
              <a:rPr lang="en-US" dirty="0"/>
              <a:t>Threats to assets</a:t>
            </a:r>
          </a:p>
          <a:p>
            <a:pPr marL="457200" indent="-457200">
              <a:buFont typeface="+mj-lt"/>
              <a:buAutoNum type="arabicPeriod"/>
            </a:pPr>
            <a:r>
              <a:rPr lang="en-US" dirty="0"/>
              <a:t>Physical Security Solutions</a:t>
            </a:r>
          </a:p>
          <a:p>
            <a:pPr marL="457200" indent="-457200">
              <a:buFont typeface="+mj-lt"/>
              <a:buAutoNum type="arabicPeriod"/>
            </a:pPr>
            <a:r>
              <a:rPr lang="en-US" dirty="0"/>
              <a:t>Virtual Security Solutions</a:t>
            </a:r>
          </a:p>
          <a:p>
            <a:pPr marL="457200" indent="-457200">
              <a:buFont typeface="+mj-lt"/>
              <a:buAutoNum type="arabicPeriod"/>
            </a:pPr>
            <a:r>
              <a:rPr lang="en-US" sz="2400" dirty="0"/>
              <a:t>Limiting number of vendors</a:t>
            </a:r>
          </a:p>
          <a:p>
            <a:pPr marL="457200" indent="-457200">
              <a:buFont typeface="+mj-lt"/>
              <a:buAutoNum type="arabicPeriod"/>
            </a:pPr>
            <a:r>
              <a:rPr lang="en-US" dirty="0"/>
              <a:t>Advanced security measures</a:t>
            </a:r>
          </a:p>
          <a:p>
            <a:pPr marL="457200" indent="-457200">
              <a:buFont typeface="+mj-lt"/>
              <a:buAutoNum type="arabicPeriod"/>
            </a:pPr>
            <a:r>
              <a:rPr lang="en-US" dirty="0"/>
              <a:t>Security Policy</a:t>
            </a:r>
          </a:p>
          <a:p>
            <a:pPr marL="457200" indent="-457200">
              <a:buFont typeface="+mj-lt"/>
              <a:buAutoNum type="arabicPeriod"/>
            </a:pPr>
            <a:r>
              <a:rPr lang="en-US" sz="2400" dirty="0"/>
              <a:t>Ensuring sensitive assets interact with trusted networks</a:t>
            </a:r>
          </a:p>
          <a:p>
            <a:pPr marL="457200" indent="-457200">
              <a:buFont typeface="+mj-lt"/>
              <a:buAutoNum type="arabicPeriod"/>
            </a:pPr>
            <a:r>
              <a:rPr lang="en-US" dirty="0" err="1"/>
              <a:t>Referance</a:t>
            </a:r>
            <a:endParaRPr lang="en-US" dirty="0"/>
          </a:p>
        </p:txBody>
      </p:sp>
      <p:sp>
        <p:nvSpPr>
          <p:cNvPr id="4" name="Slide Number Placeholder 3">
            <a:extLst>
              <a:ext uri="{FF2B5EF4-FFF2-40B4-BE49-F238E27FC236}">
                <a16:creationId xmlns:a16="http://schemas.microsoft.com/office/drawing/2014/main" id="{913388FF-75D6-4A75-8BC4-EC64645F59E5}"/>
              </a:ext>
            </a:extLst>
          </p:cNvPr>
          <p:cNvSpPr>
            <a:spLocks noGrp="1"/>
          </p:cNvSpPr>
          <p:nvPr>
            <p:ph type="sldNum" sz="quarter" idx="12"/>
          </p:nvPr>
        </p:nvSpPr>
        <p:spPr/>
        <p:txBody>
          <a:bodyPr/>
          <a:lstStyle/>
          <a:p>
            <a:fld id="{A4B651CA-5261-420D-B1EA-0ABB921162A9}" type="slidenum">
              <a:rPr lang="en-US" smtClean="0"/>
              <a:t>2</a:t>
            </a:fld>
            <a:endParaRPr lang="en-US"/>
          </a:p>
        </p:txBody>
      </p:sp>
    </p:spTree>
    <p:extLst>
      <p:ext uri="{BB962C8B-B14F-4D97-AF65-F5344CB8AC3E}">
        <p14:creationId xmlns:p14="http://schemas.microsoft.com/office/powerpoint/2010/main" val="289052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7800" y="1143001"/>
            <a:ext cx="9601200" cy="4529137"/>
          </a:xfrm>
        </p:spPr>
        <p:txBody>
          <a:bodyPr/>
          <a:lstStyle/>
          <a:p>
            <a:r>
              <a:rPr lang="en-US" dirty="0"/>
              <a:t>The simple means of protecting and taking measures to protect something that has a value from any unit or degree of potential kind that could either take the valuable substance or make it lose it’s value, is the ideology of security.</a:t>
            </a:r>
          </a:p>
          <a:p>
            <a:r>
              <a:rPr lang="en-US" dirty="0"/>
              <a:t>For this scope however, the valuable will be information and technology to combat the threats the information is exposed to.</a:t>
            </a:r>
          </a:p>
          <a:p>
            <a:r>
              <a:rPr lang="en-US" dirty="0" err="1"/>
              <a:t>Ascom</a:t>
            </a:r>
            <a:r>
              <a:rPr lang="en-US" dirty="0"/>
              <a:t> as a financial industry must primarily concentrate in cut-end technologies that does not sacrifice efficiency &amp; performance for the sake of security.</a:t>
            </a:r>
          </a:p>
        </p:txBody>
      </p:sp>
      <p:sp>
        <p:nvSpPr>
          <p:cNvPr id="4" name="Title 3"/>
          <p:cNvSpPr>
            <a:spLocks noGrp="1"/>
          </p:cNvSpPr>
          <p:nvPr>
            <p:ph type="title"/>
          </p:nvPr>
        </p:nvSpPr>
        <p:spPr>
          <a:xfrm>
            <a:off x="2380283" y="152400"/>
            <a:ext cx="7431435" cy="776288"/>
          </a:xfrm>
        </p:spPr>
        <p:txBody>
          <a:bodyPr/>
          <a:lstStyle/>
          <a:p>
            <a:pPr algn="ctr"/>
            <a:r>
              <a:rPr lang="en-US" dirty="0"/>
              <a:t>Introduction to security</a:t>
            </a:r>
          </a:p>
        </p:txBody>
      </p:sp>
      <p:sp>
        <p:nvSpPr>
          <p:cNvPr id="5" name="Rectangle 4"/>
          <p:cNvSpPr/>
          <p:nvPr/>
        </p:nvSpPr>
        <p:spPr>
          <a:xfrm>
            <a:off x="3619500" y="2967336"/>
            <a:ext cx="4953000" cy="646331"/>
          </a:xfrm>
          <a:prstGeom prst="rect">
            <a:avLst/>
          </a:prstGeom>
        </p:spPr>
        <p:txBody>
          <a:bodyPr>
            <a:spAutoFit/>
          </a:bodyPr>
          <a:lstStyle/>
          <a:p>
            <a:br>
              <a:rPr lang="en-US" dirty="0"/>
            </a:br>
            <a:endParaRPr lang="en-US" dirty="0"/>
          </a:p>
        </p:txBody>
      </p:sp>
      <p:sp>
        <p:nvSpPr>
          <p:cNvPr id="6" name="Slide Number Placeholder 5">
            <a:extLst>
              <a:ext uri="{FF2B5EF4-FFF2-40B4-BE49-F238E27FC236}">
                <a16:creationId xmlns:a16="http://schemas.microsoft.com/office/drawing/2014/main" id="{787AE9D2-032D-494E-A6EA-88E3B694E46B}"/>
              </a:ext>
            </a:extLst>
          </p:cNvPr>
          <p:cNvSpPr>
            <a:spLocks noGrp="1"/>
          </p:cNvSpPr>
          <p:nvPr>
            <p:ph type="sldNum" sz="quarter" idx="12"/>
          </p:nvPr>
        </p:nvSpPr>
        <p:spPr/>
        <p:txBody>
          <a:bodyPr/>
          <a:lstStyle/>
          <a:p>
            <a:fld id="{A4B651CA-5261-420D-B1EA-0ABB921162A9}" type="slidenum">
              <a:rPr lang="en-US" smtClean="0"/>
              <a:t>3</a:t>
            </a:fld>
            <a:endParaRPr lang="en-US"/>
          </a:p>
        </p:txBody>
      </p:sp>
    </p:spTree>
    <p:extLst>
      <p:ext uri="{BB962C8B-B14F-4D97-AF65-F5344CB8AC3E}">
        <p14:creationId xmlns:p14="http://schemas.microsoft.com/office/powerpoint/2010/main" val="351355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9700" y="3962400"/>
            <a:ext cx="9372600" cy="2362200"/>
          </a:xfrm>
        </p:spPr>
        <p:txBody>
          <a:bodyPr>
            <a:normAutofit fontScale="85000" lnSpcReduction="10000"/>
          </a:bodyPr>
          <a:lstStyle/>
          <a:p>
            <a:r>
              <a:rPr lang="en-US" dirty="0"/>
              <a:t>Security in IT can be broadly categorized into Physical and Virtual security.</a:t>
            </a:r>
          </a:p>
          <a:p>
            <a:r>
              <a:rPr lang="en-US" dirty="0"/>
              <a:t>While the former focuses on protecting and ensuring the physical availability and functionality of the systems involved, the latter is based on everything from organizing access levels to ensuring data corruption doesn’t take place.</a:t>
            </a:r>
          </a:p>
          <a:p>
            <a:r>
              <a:rPr lang="en-US" dirty="0"/>
              <a:t>Before all else, asset identification and prioritization must take place. This will allow us to effectively determine which type of security will suit the task.</a:t>
            </a:r>
          </a:p>
          <a:p>
            <a:endParaRPr lang="en-US" dirty="0"/>
          </a:p>
        </p:txBody>
      </p:sp>
      <p:sp>
        <p:nvSpPr>
          <p:cNvPr id="5" name="Rectangle 4"/>
          <p:cNvSpPr/>
          <p:nvPr/>
        </p:nvSpPr>
        <p:spPr>
          <a:xfrm>
            <a:off x="3619500" y="2967336"/>
            <a:ext cx="4953000" cy="646331"/>
          </a:xfrm>
          <a:prstGeom prst="rect">
            <a:avLst/>
          </a:prstGeom>
        </p:spPr>
        <p:txBody>
          <a:bodyPr>
            <a:spAutoFit/>
          </a:bodyPr>
          <a:lstStyle/>
          <a:p>
            <a:br>
              <a:rPr lang="en-US" dirty="0"/>
            </a:br>
            <a:endParaRPr lang="en-US" dirty="0"/>
          </a:p>
        </p:txBody>
      </p:sp>
      <p:pic>
        <p:nvPicPr>
          <p:cNvPr id="3074" name="Picture 2" descr="C:\Users\ProminentRay\Desktop\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926" y="609600"/>
            <a:ext cx="5023319" cy="31307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5" name="Picture 3" descr="C:\Users\ProminentRay\Desktop\danger_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46" y="526718"/>
            <a:ext cx="3263854" cy="32964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63E6513-A317-4432-A0A4-C7AE15842887}"/>
              </a:ext>
            </a:extLst>
          </p:cNvPr>
          <p:cNvSpPr>
            <a:spLocks noGrp="1"/>
          </p:cNvSpPr>
          <p:nvPr>
            <p:ph type="sldNum" sz="quarter" idx="12"/>
          </p:nvPr>
        </p:nvSpPr>
        <p:spPr/>
        <p:txBody>
          <a:bodyPr/>
          <a:lstStyle/>
          <a:p>
            <a:fld id="{A4B651CA-5261-420D-B1EA-0ABB921162A9}" type="slidenum">
              <a:rPr lang="en-US" smtClean="0"/>
              <a:t>4</a:t>
            </a:fld>
            <a:endParaRPr lang="en-US" dirty="0"/>
          </a:p>
        </p:txBody>
      </p:sp>
    </p:spTree>
    <p:extLst>
      <p:ext uri="{BB962C8B-B14F-4D97-AF65-F5344CB8AC3E}">
        <p14:creationId xmlns:p14="http://schemas.microsoft.com/office/powerpoint/2010/main" val="120614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33500" y="1060966"/>
            <a:ext cx="9525000" cy="5105400"/>
          </a:xfrm>
        </p:spPr>
        <p:txBody>
          <a:bodyPr/>
          <a:lstStyle/>
          <a:p>
            <a:pPr algn="ctr"/>
            <a:r>
              <a:rPr lang="en-US" sz="2000" dirty="0"/>
              <a:t>The primary and irreplaceable asset </a:t>
            </a:r>
            <a:r>
              <a:rPr lang="en-US" sz="2000" dirty="0" err="1"/>
              <a:t>Ascom</a:t>
            </a:r>
            <a:r>
              <a:rPr lang="en-US" sz="2000" dirty="0"/>
              <a:t> must protect at all cost are, transactions, ensuring transactions happen between the involved parties and  anonymity. </a:t>
            </a:r>
          </a:p>
          <a:p>
            <a:pPr algn="ctr"/>
            <a:r>
              <a:rPr lang="en-US" sz="2000" dirty="0"/>
              <a:t>An asset is any particular object or piece of information that in the wrong hands may cause problems to the organization. Anything from employee data to monthly transaction density.</a:t>
            </a:r>
          </a:p>
          <a:p>
            <a:pPr algn="ctr"/>
            <a:r>
              <a:rPr lang="en-US" sz="2000" dirty="0"/>
              <a:t>Aside from assets, resources like manpower is important to take into count.</a:t>
            </a:r>
          </a:p>
          <a:p>
            <a:pPr algn="ctr"/>
            <a:r>
              <a:rPr lang="en-US" sz="2000" dirty="0"/>
              <a:t>Securing assets is important but, it is always very crucial to ensure that securing any asset or resource does not hinder effective functionality.</a:t>
            </a:r>
          </a:p>
          <a:p>
            <a:pPr algn="ctr"/>
            <a:r>
              <a:rPr lang="en-US" sz="2000" dirty="0"/>
              <a:t>The degree and method of protection for an asset depends on how irreplaceable it is to </a:t>
            </a:r>
            <a:r>
              <a:rPr lang="en-US" sz="2000" dirty="0" err="1"/>
              <a:t>Ascom</a:t>
            </a:r>
            <a:r>
              <a:rPr lang="en-US" sz="2000" dirty="0"/>
              <a:t>. With low-scale payment details taking the lowest, to long-term investment and financial transaction details of large amounts being the highest.</a:t>
            </a:r>
          </a:p>
          <a:p>
            <a:endParaRPr lang="en-US" dirty="0"/>
          </a:p>
        </p:txBody>
      </p:sp>
      <p:sp>
        <p:nvSpPr>
          <p:cNvPr id="4" name="Title 3"/>
          <p:cNvSpPr>
            <a:spLocks noGrp="1"/>
          </p:cNvSpPr>
          <p:nvPr>
            <p:ph type="title"/>
          </p:nvPr>
        </p:nvSpPr>
        <p:spPr>
          <a:xfrm>
            <a:off x="2380283" y="304800"/>
            <a:ext cx="7431435" cy="1143000"/>
          </a:xfrm>
        </p:spPr>
        <p:txBody>
          <a:bodyPr>
            <a:normAutofit fontScale="90000"/>
          </a:bodyPr>
          <a:lstStyle/>
          <a:p>
            <a:pPr algn="ctr"/>
            <a:r>
              <a:rPr lang="en-US" dirty="0"/>
              <a:t>Identification of assets &amp; prioritization</a:t>
            </a:r>
          </a:p>
        </p:txBody>
      </p:sp>
      <p:sp>
        <p:nvSpPr>
          <p:cNvPr id="5" name="Rectangle 4"/>
          <p:cNvSpPr/>
          <p:nvPr/>
        </p:nvSpPr>
        <p:spPr>
          <a:xfrm>
            <a:off x="3619500" y="2967336"/>
            <a:ext cx="4953000" cy="646331"/>
          </a:xfrm>
          <a:prstGeom prst="rect">
            <a:avLst/>
          </a:prstGeom>
        </p:spPr>
        <p:txBody>
          <a:bodyPr>
            <a:spAutoFit/>
          </a:bodyPr>
          <a:lstStyle/>
          <a:p>
            <a:br>
              <a:rPr lang="en-US" dirty="0"/>
            </a:br>
            <a:endParaRPr lang="en-US" dirty="0"/>
          </a:p>
        </p:txBody>
      </p:sp>
      <p:sp>
        <p:nvSpPr>
          <p:cNvPr id="6" name="Slide Number Placeholder 5">
            <a:extLst>
              <a:ext uri="{FF2B5EF4-FFF2-40B4-BE49-F238E27FC236}">
                <a16:creationId xmlns:a16="http://schemas.microsoft.com/office/drawing/2014/main" id="{CDB513A4-93BB-4ED3-84BC-F76718128F9B}"/>
              </a:ext>
            </a:extLst>
          </p:cNvPr>
          <p:cNvSpPr>
            <a:spLocks noGrp="1"/>
          </p:cNvSpPr>
          <p:nvPr>
            <p:ph type="sldNum" sz="quarter" idx="12"/>
          </p:nvPr>
        </p:nvSpPr>
        <p:spPr/>
        <p:txBody>
          <a:bodyPr/>
          <a:lstStyle/>
          <a:p>
            <a:fld id="{A4B651CA-5261-420D-B1EA-0ABB921162A9}" type="slidenum">
              <a:rPr lang="en-US" smtClean="0"/>
              <a:t>5</a:t>
            </a:fld>
            <a:endParaRPr lang="en-US"/>
          </a:p>
        </p:txBody>
      </p:sp>
    </p:spTree>
    <p:extLst>
      <p:ext uri="{BB962C8B-B14F-4D97-AF65-F5344CB8AC3E}">
        <p14:creationId xmlns:p14="http://schemas.microsoft.com/office/powerpoint/2010/main" val="87430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0283" y="76200"/>
            <a:ext cx="7431435" cy="700088"/>
          </a:xfrm>
        </p:spPr>
        <p:txBody>
          <a:bodyPr>
            <a:normAutofit fontScale="90000"/>
          </a:bodyPr>
          <a:lstStyle/>
          <a:p>
            <a:pPr algn="ctr"/>
            <a:r>
              <a:rPr lang="en-US" dirty="0"/>
              <a:t>Risk &amp; Threat Analysis</a:t>
            </a:r>
          </a:p>
        </p:txBody>
      </p:sp>
      <p:sp>
        <p:nvSpPr>
          <p:cNvPr id="5" name="Rectangle 4"/>
          <p:cNvSpPr/>
          <p:nvPr/>
        </p:nvSpPr>
        <p:spPr>
          <a:xfrm>
            <a:off x="3619500" y="2967336"/>
            <a:ext cx="4953000" cy="646331"/>
          </a:xfrm>
          <a:prstGeom prst="rect">
            <a:avLst/>
          </a:prstGeom>
        </p:spPr>
        <p:txBody>
          <a:bodyPr>
            <a:spAutoFit/>
          </a:bodyPr>
          <a:lstStyle/>
          <a:p>
            <a:br>
              <a:rPr lang="en-US" dirty="0"/>
            </a:br>
            <a:endParaRPr lang="en-US" dirty="0"/>
          </a:p>
        </p:txBody>
      </p:sp>
      <p:pic>
        <p:nvPicPr>
          <p:cNvPr id="1027" name="Picture 3" descr="C:\Users\ProminentRay\Desktop\ShredSecurityRisks.png"/>
          <p:cNvPicPr>
            <a:picLocks noChangeAspect="1" noChangeArrowheads="1"/>
          </p:cNvPicPr>
          <p:nvPr/>
        </p:nvPicPr>
        <p:blipFill rotWithShape="1">
          <a:blip r:embed="rId3">
            <a:extLst>
              <a:ext uri="{28A0092B-C50C-407E-A947-70E740481C1C}">
                <a14:useLocalDpi xmlns:a14="http://schemas.microsoft.com/office/drawing/2010/main" val="0"/>
              </a:ext>
            </a:extLst>
          </a:blip>
          <a:srcRect b="8472"/>
          <a:stretch/>
        </p:blipFill>
        <p:spPr bwMode="auto">
          <a:xfrm>
            <a:off x="3019697" y="881000"/>
            <a:ext cx="6364288" cy="5002275"/>
          </a:xfrm>
          <a:prstGeom prst="rect">
            <a:avLst/>
          </a:prstGeom>
          <a:ln w="38100" cap="sq">
            <a:solidFill>
              <a:schemeClr val="accent1"/>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62BF497-0AFD-4884-AD53-0BAE94868DE6}"/>
              </a:ext>
            </a:extLst>
          </p:cNvPr>
          <p:cNvSpPr>
            <a:spLocks noGrp="1"/>
          </p:cNvSpPr>
          <p:nvPr>
            <p:ph type="sldNum" sz="quarter" idx="12"/>
          </p:nvPr>
        </p:nvSpPr>
        <p:spPr/>
        <p:txBody>
          <a:bodyPr/>
          <a:lstStyle/>
          <a:p>
            <a:fld id="{A4B651CA-5261-420D-B1EA-0ABB921162A9}" type="slidenum">
              <a:rPr lang="en-US" smtClean="0"/>
              <a:t>6</a:t>
            </a:fld>
            <a:endParaRPr lang="en-US"/>
          </a:p>
        </p:txBody>
      </p:sp>
    </p:spTree>
    <p:extLst>
      <p:ext uri="{BB962C8B-B14F-4D97-AF65-F5344CB8AC3E}">
        <p14:creationId xmlns:p14="http://schemas.microsoft.com/office/powerpoint/2010/main" val="32732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371600"/>
            <a:ext cx="9677400" cy="4648200"/>
          </a:xfrm>
        </p:spPr>
        <p:txBody>
          <a:bodyPr>
            <a:normAutofit fontScale="85000" lnSpcReduction="10000"/>
          </a:bodyPr>
          <a:lstStyle/>
          <a:p>
            <a:r>
              <a:rPr lang="en-US" dirty="0"/>
              <a:t>As long as an asset has a monetary value, it is exposed to a risk and therefore it is fully possible for an asset to be affected by a threat.</a:t>
            </a:r>
          </a:p>
          <a:p>
            <a:r>
              <a:rPr lang="en-US" dirty="0"/>
              <a:t>As </a:t>
            </a:r>
            <a:r>
              <a:rPr lang="en-US" dirty="0" err="1"/>
              <a:t>Ascom</a:t>
            </a:r>
            <a:r>
              <a:rPr lang="en-US" dirty="0"/>
              <a:t> is company full of valuable assets in every crook and cranny, the threats to the assets of the company must be properly understood.</a:t>
            </a:r>
          </a:p>
          <a:p>
            <a:pPr marL="475488" indent="-457200">
              <a:buFont typeface="+mj-lt"/>
              <a:buAutoNum type="arabicPeriod"/>
            </a:pPr>
            <a:r>
              <a:rPr lang="en-US" dirty="0"/>
              <a:t>Data Corruption – The information in storage systems may undergo corruption due to some mutation in the system or an external factor.</a:t>
            </a:r>
          </a:p>
          <a:p>
            <a:pPr marL="475488" indent="-457200">
              <a:buFont typeface="+mj-lt"/>
              <a:buAutoNum type="arabicPeriod"/>
            </a:pPr>
            <a:r>
              <a:rPr lang="en-US" dirty="0"/>
              <a:t>Machine failure – Systems involved in maintaining workflow and/or security devices breaking down.  </a:t>
            </a:r>
          </a:p>
          <a:p>
            <a:pPr marL="475488" indent="-457200">
              <a:buFont typeface="+mj-lt"/>
              <a:buAutoNum type="arabicPeriod"/>
            </a:pPr>
            <a:r>
              <a:rPr lang="en-US" dirty="0"/>
              <a:t>Theft – Physically or virtually obtaining information through unauthorized access</a:t>
            </a:r>
          </a:p>
          <a:p>
            <a:pPr marL="475488" indent="-457200">
              <a:buFont typeface="+mj-lt"/>
              <a:buAutoNum type="arabicPeriod"/>
            </a:pPr>
            <a:r>
              <a:rPr lang="en-US" dirty="0"/>
              <a:t>Employee distrust – May lead to information being sold by employees within the firm to external bases</a:t>
            </a:r>
          </a:p>
          <a:p>
            <a:pPr marL="475488" indent="-457200">
              <a:buFont typeface="+mj-lt"/>
              <a:buAutoNum type="arabicPeriod"/>
            </a:pPr>
            <a:r>
              <a:rPr lang="en-US" dirty="0"/>
              <a:t>Usage of obsolete systems - Security devices specially, if outdated or no long supported by the vendor must not be used. </a:t>
            </a:r>
          </a:p>
          <a:p>
            <a:pPr marL="475488" indent="-457200">
              <a:buFont typeface="+mj-lt"/>
              <a:buAutoNum type="arabicPeriod"/>
            </a:pPr>
            <a:endParaRPr lang="en-US" dirty="0"/>
          </a:p>
          <a:p>
            <a:pPr marL="475488" indent="-457200">
              <a:buFont typeface="+mj-lt"/>
              <a:buAutoNum type="arabicPeriod"/>
            </a:pPr>
            <a:endParaRPr lang="en-US" dirty="0"/>
          </a:p>
        </p:txBody>
      </p:sp>
      <p:sp>
        <p:nvSpPr>
          <p:cNvPr id="3" name="Title 2"/>
          <p:cNvSpPr>
            <a:spLocks noGrp="1"/>
          </p:cNvSpPr>
          <p:nvPr>
            <p:ph type="title"/>
          </p:nvPr>
        </p:nvSpPr>
        <p:spPr>
          <a:xfrm>
            <a:off x="2209800" y="19594"/>
            <a:ext cx="8172450" cy="914400"/>
          </a:xfrm>
        </p:spPr>
        <p:txBody>
          <a:bodyPr/>
          <a:lstStyle/>
          <a:p>
            <a:pPr algn="ctr"/>
            <a:r>
              <a:rPr lang="en-US" dirty="0"/>
              <a:t>Threats to assets</a:t>
            </a:r>
          </a:p>
        </p:txBody>
      </p:sp>
      <p:sp>
        <p:nvSpPr>
          <p:cNvPr id="5" name="Slide Number Placeholder 4">
            <a:extLst>
              <a:ext uri="{FF2B5EF4-FFF2-40B4-BE49-F238E27FC236}">
                <a16:creationId xmlns:a16="http://schemas.microsoft.com/office/drawing/2014/main" id="{CF0C7DF5-84EC-4CB8-B2BF-4B2785B6E6F0}"/>
              </a:ext>
            </a:extLst>
          </p:cNvPr>
          <p:cNvSpPr>
            <a:spLocks noGrp="1"/>
          </p:cNvSpPr>
          <p:nvPr>
            <p:ph type="sldNum" sz="quarter" idx="12"/>
          </p:nvPr>
        </p:nvSpPr>
        <p:spPr/>
        <p:txBody>
          <a:bodyPr/>
          <a:lstStyle/>
          <a:p>
            <a:fld id="{A4B651CA-5261-420D-B1EA-0ABB921162A9}" type="slidenum">
              <a:rPr lang="en-US" smtClean="0"/>
              <a:t>7</a:t>
            </a:fld>
            <a:endParaRPr lang="en-US"/>
          </a:p>
        </p:txBody>
      </p:sp>
    </p:spTree>
    <p:extLst>
      <p:ext uri="{BB962C8B-B14F-4D97-AF65-F5344CB8AC3E}">
        <p14:creationId xmlns:p14="http://schemas.microsoft.com/office/powerpoint/2010/main" val="326545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7800" y="1219200"/>
            <a:ext cx="9372600" cy="5105400"/>
          </a:xfrm>
        </p:spPr>
        <p:txBody>
          <a:bodyPr>
            <a:normAutofit lnSpcReduction="10000"/>
          </a:bodyPr>
          <a:lstStyle/>
          <a:p>
            <a:r>
              <a:rPr lang="en-US" dirty="0"/>
              <a:t>All terminals connected to the network must be in well air-conditioned and dust free environment s</a:t>
            </a:r>
          </a:p>
          <a:p>
            <a:r>
              <a:rPr lang="en-US" dirty="0"/>
              <a:t>Server machines must be specifically maintained and regularly checked on using surveillance cameras to monitor their status.</a:t>
            </a:r>
          </a:p>
          <a:p>
            <a:r>
              <a:rPr lang="en-US" dirty="0"/>
              <a:t>Access hierarchies must be implemented with care, security guards must be placed in strategic locations such as information storage facilities, server rooms, information disposing counters etc. so that only those of that particular access-level may enter</a:t>
            </a:r>
          </a:p>
          <a:p>
            <a:r>
              <a:rPr lang="en-US" dirty="0"/>
              <a:t>Door locks or card-based access systems must be employed in order to further access hierarchies.</a:t>
            </a:r>
          </a:p>
          <a:p>
            <a:r>
              <a:rPr lang="en-US" dirty="0"/>
              <a:t>Regular maintenance and backup schedules must be seen to, and the backups must be stored in encrypted formats if virtual and in locked drawers if physical.</a:t>
            </a:r>
          </a:p>
          <a:p>
            <a:endParaRPr lang="en-US" dirty="0"/>
          </a:p>
        </p:txBody>
      </p:sp>
      <p:sp>
        <p:nvSpPr>
          <p:cNvPr id="3" name="Title 2"/>
          <p:cNvSpPr>
            <a:spLocks noGrp="1"/>
          </p:cNvSpPr>
          <p:nvPr>
            <p:ph type="title"/>
          </p:nvPr>
        </p:nvSpPr>
        <p:spPr>
          <a:xfrm>
            <a:off x="2362200" y="76200"/>
            <a:ext cx="8172450" cy="914400"/>
          </a:xfrm>
        </p:spPr>
        <p:txBody>
          <a:bodyPr/>
          <a:lstStyle/>
          <a:p>
            <a:r>
              <a:rPr lang="en-US" dirty="0"/>
              <a:t>Physical Security Solutions</a:t>
            </a:r>
          </a:p>
        </p:txBody>
      </p:sp>
      <p:sp>
        <p:nvSpPr>
          <p:cNvPr id="5" name="Slide Number Placeholder 4">
            <a:extLst>
              <a:ext uri="{FF2B5EF4-FFF2-40B4-BE49-F238E27FC236}">
                <a16:creationId xmlns:a16="http://schemas.microsoft.com/office/drawing/2014/main" id="{91D2C98B-EAED-4D61-8E98-F063319C2DCE}"/>
              </a:ext>
            </a:extLst>
          </p:cNvPr>
          <p:cNvSpPr>
            <a:spLocks noGrp="1"/>
          </p:cNvSpPr>
          <p:nvPr>
            <p:ph type="sldNum" sz="quarter" idx="12"/>
          </p:nvPr>
        </p:nvSpPr>
        <p:spPr/>
        <p:txBody>
          <a:bodyPr/>
          <a:lstStyle/>
          <a:p>
            <a:fld id="{A4B651CA-5261-420D-B1EA-0ABB921162A9}" type="slidenum">
              <a:rPr lang="en-US" smtClean="0"/>
              <a:t>8</a:t>
            </a:fld>
            <a:endParaRPr lang="en-US"/>
          </a:p>
        </p:txBody>
      </p:sp>
    </p:spTree>
    <p:extLst>
      <p:ext uri="{BB962C8B-B14F-4D97-AF65-F5344CB8AC3E}">
        <p14:creationId xmlns:p14="http://schemas.microsoft.com/office/powerpoint/2010/main" val="209307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ominentRay\Desktop\hierarchical_access_model_hierarch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755470"/>
            <a:ext cx="8521701" cy="417988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EE00249-2AD7-4804-AA0B-144803BDC8AC}"/>
              </a:ext>
            </a:extLst>
          </p:cNvPr>
          <p:cNvSpPr>
            <a:spLocks noGrp="1"/>
          </p:cNvSpPr>
          <p:nvPr>
            <p:ph type="sldNum" sz="quarter" idx="12"/>
          </p:nvPr>
        </p:nvSpPr>
        <p:spPr/>
        <p:txBody>
          <a:bodyPr/>
          <a:lstStyle/>
          <a:p>
            <a:fld id="{A4B651CA-5261-420D-B1EA-0ABB921162A9}" type="slidenum">
              <a:rPr lang="en-US" smtClean="0"/>
              <a:t>9</a:t>
            </a:fld>
            <a:endParaRPr lang="en-US"/>
          </a:p>
        </p:txBody>
      </p:sp>
    </p:spTree>
    <p:extLst>
      <p:ext uri="{BB962C8B-B14F-4D97-AF65-F5344CB8AC3E}">
        <p14:creationId xmlns:p14="http://schemas.microsoft.com/office/powerpoint/2010/main" val="339968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53</TotalTime>
  <Words>2092</Words>
  <Application>Microsoft Office PowerPoint</Application>
  <PresentationFormat>Widescreen</PresentationFormat>
  <Paragraphs>134</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Candara</vt:lpstr>
      <vt:lpstr>Parallax</vt:lpstr>
      <vt:lpstr>SECURITY</vt:lpstr>
      <vt:lpstr>Table of Content </vt:lpstr>
      <vt:lpstr>Introduction to security</vt:lpstr>
      <vt:lpstr>PowerPoint Presentation</vt:lpstr>
      <vt:lpstr>Identification of assets &amp; prioritization</vt:lpstr>
      <vt:lpstr>Risk &amp; Threat Analysis</vt:lpstr>
      <vt:lpstr>Threats to assets</vt:lpstr>
      <vt:lpstr>Physical Security Solutions</vt:lpstr>
      <vt:lpstr>PowerPoint Presentation</vt:lpstr>
      <vt:lpstr>Virtual Security Solutions</vt:lpstr>
      <vt:lpstr>PowerPoint Presentation</vt:lpstr>
      <vt:lpstr>Limiting number of vendors</vt:lpstr>
      <vt:lpstr>Advanced security measures</vt:lpstr>
      <vt:lpstr>Security Policy</vt:lpstr>
      <vt:lpstr>Ensuring sensitive assets interact with trusted networks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RIHAM AHAMED ABDUL RAHEEM</dc:creator>
  <cp:lastModifiedBy>RIHAM AHAMED ABDUL RAHEEM</cp:lastModifiedBy>
  <cp:revision>5</cp:revision>
  <dcterms:created xsi:type="dcterms:W3CDTF">2021-02-19T02:25:52Z</dcterms:created>
  <dcterms:modified xsi:type="dcterms:W3CDTF">2021-02-19T12:24:52Z</dcterms:modified>
</cp:coreProperties>
</file>