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57"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86257" autoAdjust="0"/>
  </p:normalViewPr>
  <p:slideViewPr>
    <p:cSldViewPr snapToGrid="0">
      <p:cViewPr varScale="1">
        <p:scale>
          <a:sx n="81" d="100"/>
          <a:sy n="81" d="100"/>
        </p:scale>
        <p:origin x="108"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1636F-ED49-4EBD-BA6F-CE12F6F858A1}" type="datetimeFigureOut">
              <a:rPr lang="en-US" smtClean="0"/>
              <a:t>10/13/2021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4F3E27-D300-4796-841A-98EFEB197DF3}" type="slidenum">
              <a:rPr lang="en-US" smtClean="0"/>
              <a:t>‹#›</a:t>
            </a:fld>
            <a:endParaRPr lang="en-US"/>
          </a:p>
        </p:txBody>
      </p:sp>
    </p:spTree>
    <p:extLst>
      <p:ext uri="{BB962C8B-B14F-4D97-AF65-F5344CB8AC3E}">
        <p14:creationId xmlns:p14="http://schemas.microsoft.com/office/powerpoint/2010/main" val="1856528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domain name server is simply described as the telephone directory of the globalized network between devices of all shapes and sizes, known as the Internet. the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domain name server serves to translate the human-readable and understandable domain address into a machine-readable domain address.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Similar to how a phone book is used to refer to a person's phone number. Just like the phone book maps the phone number to the person, DNS maps the human-readable web address to an IP address.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terms of a phone book, for example, if you were to find Jane's phone number, you would go to Section J and check the names to find Jane and then look at the phone number.</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web server is the device that allows you to host your web application or your website in such a way that the world can access your website. There are many operating systems, software and hardware that can be talked about, but most of them are not used industrially.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Communication protocols are the set of rules that enable functionality within cyberspace for web applications that need to communicate with each other.</a:t>
            </a:r>
            <a:endParaRPr lang="en-GB" dirty="0"/>
          </a:p>
        </p:txBody>
      </p:sp>
      <p:sp>
        <p:nvSpPr>
          <p:cNvPr id="4" name="Slide Number Placeholder 3"/>
          <p:cNvSpPr>
            <a:spLocks noGrp="1"/>
          </p:cNvSpPr>
          <p:nvPr>
            <p:ph type="sldNum" sz="quarter" idx="10"/>
          </p:nvPr>
        </p:nvSpPr>
        <p:spPr/>
        <p:txBody>
          <a:bodyPr rtlCol="0"/>
          <a:lstStyle/>
          <a:p>
            <a:pPr rtl="0"/>
            <a:fld id="{D5D79418-37EB-4378-AD22-89DBB000B0DA}" type="slidenum">
              <a:rPr lang="en-GB" smtClean="0"/>
              <a:t>3</a:t>
            </a:fld>
            <a:endParaRPr lang="en-GB"/>
          </a:p>
        </p:txBody>
      </p:sp>
    </p:spTree>
    <p:extLst>
      <p:ext uri="{BB962C8B-B14F-4D97-AF65-F5344CB8AC3E}">
        <p14:creationId xmlns:p14="http://schemas.microsoft.com/office/powerpoint/2010/main" val="1868179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lvl="0"/>
            <a:r>
              <a:rPr lang="en-US" sz="1200" b="1" kern="1200" dirty="0">
                <a:solidFill>
                  <a:schemeClr val="tx1"/>
                </a:solidFill>
                <a:effectLst/>
                <a:latin typeface="+mn-lt"/>
                <a:ea typeface="+mn-ea"/>
                <a:cs typeface="+mn-cs"/>
              </a:rPr>
              <a:t>JQuery </a:t>
            </a:r>
            <a:r>
              <a:rPr lang="en-US" sz="1200" kern="1200" dirty="0">
                <a:solidFill>
                  <a:schemeClr val="tx1"/>
                </a:solidFill>
                <a:effectLst/>
                <a:latin typeface="+mn-lt"/>
                <a:ea typeface="+mn-ea"/>
                <a:cs typeface="+mn-cs"/>
              </a:rPr>
              <a:t>– A very famous and almost obsolete frontend development framework that is focused on DOM manipulation, and doing it safely while ensuring that you do not sacrifice performance. JQuery has survived the test of time and is quite often used in the industry due to its extreme simplicity and performant interfaces. It uses </a:t>
            </a:r>
            <a:r>
              <a:rPr lang="en-US" sz="1200" kern="1200" dirty="0" err="1">
                <a:solidFill>
                  <a:schemeClr val="tx1"/>
                </a:solidFill>
                <a:effectLst/>
                <a:latin typeface="+mn-lt"/>
                <a:ea typeface="+mn-ea"/>
                <a:cs typeface="+mn-cs"/>
              </a:rPr>
              <a:t>Javascript</a:t>
            </a:r>
            <a:r>
              <a:rPr lang="en-US" sz="1200" kern="1200" dirty="0">
                <a:solidFill>
                  <a:schemeClr val="tx1"/>
                </a:solidFill>
                <a:effectLst/>
                <a:latin typeface="+mn-lt"/>
                <a:ea typeface="+mn-ea"/>
                <a:cs typeface="+mn-cs"/>
              </a:rPr>
              <a:t> concepts like function currying and composition and ES6 symbols</a:t>
            </a:r>
          </a:p>
          <a:p>
            <a:pPr lvl="0"/>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a:solidFill>
                  <a:schemeClr val="tx1"/>
                </a:solidFill>
                <a:effectLst/>
                <a:latin typeface="+mn-lt"/>
                <a:ea typeface="+mn-ea"/>
                <a:cs typeface="+mn-cs"/>
              </a:rPr>
              <a:t>ReactJS</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 An extremely popular and the frontend development giant in the development world, produced and used by Facebook, it has multiple features like one-way data flow/binding, </a:t>
            </a:r>
            <a:r>
              <a:rPr lang="en-US" sz="1200" kern="1200" dirty="0" err="1">
                <a:solidFill>
                  <a:schemeClr val="tx1"/>
                </a:solidFill>
                <a:effectLst/>
                <a:latin typeface="+mn-lt"/>
                <a:ea typeface="+mn-ea"/>
                <a:cs typeface="+mn-cs"/>
              </a:rPr>
              <a:t>stateful</a:t>
            </a:r>
            <a:r>
              <a:rPr lang="en-US" sz="1200" kern="1200" dirty="0">
                <a:solidFill>
                  <a:schemeClr val="tx1"/>
                </a:solidFill>
                <a:effectLst/>
                <a:latin typeface="+mn-lt"/>
                <a:ea typeface="+mn-ea"/>
                <a:cs typeface="+mn-cs"/>
              </a:rPr>
              <a:t> and functional components, hooks and </a:t>
            </a:r>
            <a:r>
              <a:rPr lang="en-US" sz="1200" kern="1200" dirty="0" err="1">
                <a:solidFill>
                  <a:schemeClr val="tx1"/>
                </a:solidFill>
                <a:effectLst/>
                <a:latin typeface="+mn-lt"/>
                <a:ea typeface="+mn-ea"/>
                <a:cs typeface="+mn-cs"/>
              </a:rPr>
              <a:t>lifecyle</a:t>
            </a:r>
            <a:r>
              <a:rPr lang="en-US" sz="1200" kern="1200" dirty="0">
                <a:solidFill>
                  <a:schemeClr val="tx1"/>
                </a:solidFill>
                <a:effectLst/>
                <a:latin typeface="+mn-lt"/>
                <a:ea typeface="+mn-ea"/>
                <a:cs typeface="+mn-cs"/>
              </a:rPr>
              <a:t> methods. </a:t>
            </a:r>
            <a:r>
              <a:rPr lang="en-US" sz="1200" kern="1200" dirty="0" err="1">
                <a:solidFill>
                  <a:schemeClr val="tx1"/>
                </a:solidFill>
                <a:effectLst/>
                <a:latin typeface="+mn-lt"/>
                <a:ea typeface="+mn-ea"/>
                <a:cs typeface="+mn-cs"/>
              </a:rPr>
              <a:t>ReactJS</a:t>
            </a:r>
            <a:r>
              <a:rPr lang="en-US" sz="1200" kern="1200" dirty="0">
                <a:solidFill>
                  <a:schemeClr val="tx1"/>
                </a:solidFill>
                <a:effectLst/>
                <a:latin typeface="+mn-lt"/>
                <a:ea typeface="+mn-ea"/>
                <a:cs typeface="+mn-cs"/>
              </a:rPr>
              <a:t> is described as the V in the MVC design pattern.</a:t>
            </a:r>
          </a:p>
          <a:p>
            <a:pPr lvl="0"/>
            <a:endParaRPr lang="en-GB" dirty="0"/>
          </a:p>
          <a:p>
            <a:pPr lvl="0"/>
            <a:r>
              <a:rPr lang="en-US" sz="1200" b="1" kern="1200" dirty="0">
                <a:solidFill>
                  <a:schemeClr val="tx1"/>
                </a:solidFill>
                <a:effectLst/>
                <a:latin typeface="+mn-lt"/>
                <a:ea typeface="+mn-ea"/>
                <a:cs typeface="+mn-cs"/>
              </a:rPr>
              <a:t>AngularJS </a:t>
            </a:r>
            <a:r>
              <a:rPr lang="en-US" sz="1200" kern="1200" dirty="0">
                <a:solidFill>
                  <a:schemeClr val="tx1"/>
                </a:solidFill>
                <a:effectLst/>
                <a:latin typeface="+mn-lt"/>
                <a:ea typeface="+mn-ea"/>
                <a:cs typeface="+mn-cs"/>
              </a:rPr>
              <a:t>– A frontend framework that has a much more higher resource consumption and composition than </a:t>
            </a:r>
            <a:r>
              <a:rPr lang="en-US" sz="1200" kern="1200" dirty="0" err="1">
                <a:solidFill>
                  <a:schemeClr val="tx1"/>
                </a:solidFill>
                <a:effectLst/>
                <a:latin typeface="+mn-lt"/>
                <a:ea typeface="+mn-ea"/>
                <a:cs typeface="+mn-cs"/>
              </a:rPr>
              <a:t>ReactJS</a:t>
            </a:r>
            <a:r>
              <a:rPr lang="en-US" sz="1200" kern="1200" dirty="0">
                <a:solidFill>
                  <a:schemeClr val="tx1"/>
                </a:solidFill>
                <a:effectLst/>
                <a:latin typeface="+mn-lt"/>
                <a:ea typeface="+mn-ea"/>
                <a:cs typeface="+mn-cs"/>
              </a:rPr>
              <a:t> produced by Google specifically for Single Page Applications (SPAs). It has a multiple features like server-side rendering, </a:t>
            </a:r>
            <a:r>
              <a:rPr lang="en-US" sz="1200" kern="1200" dirty="0" err="1">
                <a:solidFill>
                  <a:schemeClr val="tx1"/>
                </a:solidFill>
                <a:effectLst/>
                <a:latin typeface="+mn-lt"/>
                <a:ea typeface="+mn-ea"/>
                <a:cs typeface="+mn-cs"/>
              </a:rPr>
              <a:t>stateful</a:t>
            </a:r>
            <a:r>
              <a:rPr lang="en-US" sz="1200" kern="1200" dirty="0">
                <a:solidFill>
                  <a:schemeClr val="tx1"/>
                </a:solidFill>
                <a:effectLst/>
                <a:latin typeface="+mn-lt"/>
                <a:ea typeface="+mn-ea"/>
                <a:cs typeface="+mn-cs"/>
              </a:rPr>
              <a:t> components. </a:t>
            </a:r>
          </a:p>
          <a:p>
            <a:pPr lvl="0"/>
            <a:endParaRPr lang="en-US" sz="1200" kern="1200" dirty="0">
              <a:solidFill>
                <a:schemeClr val="tx1"/>
              </a:solidFill>
              <a:effectLst/>
              <a:latin typeface="+mn-lt"/>
              <a:ea typeface="+mn-ea"/>
              <a:cs typeface="+mn-cs"/>
            </a:endParaRPr>
          </a:p>
          <a:p>
            <a:pPr lvl="0"/>
            <a:r>
              <a:rPr lang="en-US" sz="1200" b="1" kern="1200" dirty="0" err="1">
                <a:solidFill>
                  <a:schemeClr val="tx1"/>
                </a:solidFill>
                <a:effectLst/>
                <a:latin typeface="+mn-lt"/>
                <a:ea typeface="+mn-ea"/>
                <a:cs typeface="+mn-cs"/>
              </a:rPr>
              <a:t>VueJS</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 Another frontend framework that was produced to combine the features of AngularJS and </a:t>
            </a:r>
            <a:r>
              <a:rPr lang="en-US" sz="1200" kern="1200" dirty="0" err="1">
                <a:solidFill>
                  <a:schemeClr val="tx1"/>
                </a:solidFill>
                <a:effectLst/>
                <a:latin typeface="+mn-lt"/>
                <a:ea typeface="+mn-ea"/>
                <a:cs typeface="+mn-cs"/>
              </a:rPr>
              <a:t>ReactJS</a:t>
            </a:r>
            <a:r>
              <a:rPr lang="en-US" sz="1200" kern="1200" dirty="0">
                <a:solidFill>
                  <a:schemeClr val="tx1"/>
                </a:solidFill>
                <a:effectLst/>
                <a:latin typeface="+mn-lt"/>
                <a:ea typeface="+mn-ea"/>
                <a:cs typeface="+mn-cs"/>
              </a:rPr>
              <a:t> but in a smaller minified size so that your bundle size is as less as possible. </a:t>
            </a:r>
          </a:p>
          <a:p>
            <a:pPr lvl="0"/>
            <a:endParaRPr lang="en-US" sz="12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Supercharged CSS </a:t>
            </a:r>
            <a:r>
              <a:rPr lang="en-US" sz="1200" kern="1200" dirty="0">
                <a:solidFill>
                  <a:schemeClr val="tx1"/>
                </a:solidFill>
                <a:effectLst/>
                <a:latin typeface="+mn-lt"/>
                <a:ea typeface="+mn-ea"/>
                <a:cs typeface="+mn-cs"/>
              </a:rPr>
              <a:t>– SCSS is a CSS preprocessor. SCSS allows for multiple things that are usually not possible with pure CSS like </a:t>
            </a:r>
            <a:r>
              <a:rPr lang="en-US" sz="1200" kern="1200" dirty="0" err="1">
                <a:solidFill>
                  <a:schemeClr val="tx1"/>
                </a:solidFill>
                <a:effectLst/>
                <a:latin typeface="+mn-lt"/>
                <a:ea typeface="+mn-ea"/>
                <a:cs typeface="+mn-cs"/>
              </a:rPr>
              <a:t>mixins</a:t>
            </a:r>
            <a:r>
              <a:rPr lang="en-US" sz="1200" kern="1200" dirty="0">
                <a:solidFill>
                  <a:schemeClr val="tx1"/>
                </a:solidFill>
                <a:effectLst/>
                <a:latin typeface="+mn-lt"/>
                <a:ea typeface="+mn-ea"/>
                <a:cs typeface="+mn-cs"/>
              </a:rPr>
              <a:t>, blends, conditional statements, loops etc.</a:t>
            </a:r>
          </a:p>
        </p:txBody>
      </p:sp>
      <p:sp>
        <p:nvSpPr>
          <p:cNvPr id="4" name="Slide Number Placeholder 3"/>
          <p:cNvSpPr>
            <a:spLocks noGrp="1"/>
          </p:cNvSpPr>
          <p:nvPr>
            <p:ph type="sldNum" sz="quarter" idx="10"/>
          </p:nvPr>
        </p:nvSpPr>
        <p:spPr/>
        <p:txBody>
          <a:bodyPr rtlCol="0"/>
          <a:lstStyle/>
          <a:p>
            <a:pPr rtl="0"/>
            <a:fld id="{D5D79418-37EB-4378-AD22-89DBB000B0DA}" type="slidenum">
              <a:rPr lang="en-GB" smtClean="0"/>
              <a:t>12</a:t>
            </a:fld>
            <a:endParaRPr lang="en-GB"/>
          </a:p>
        </p:txBody>
      </p:sp>
    </p:spTree>
    <p:extLst>
      <p:ext uri="{BB962C8B-B14F-4D97-AF65-F5344CB8AC3E}">
        <p14:creationId xmlns:p14="http://schemas.microsoft.com/office/powerpoint/2010/main" val="2774076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lvl="0"/>
            <a:r>
              <a:rPr lang="en-US" sz="1200" b="1" kern="1200" dirty="0">
                <a:solidFill>
                  <a:schemeClr val="tx1"/>
                </a:solidFill>
                <a:effectLst/>
                <a:latin typeface="+mn-lt"/>
                <a:ea typeface="+mn-ea"/>
                <a:cs typeface="+mn-cs"/>
              </a:rPr>
              <a:t>PHP – </a:t>
            </a:r>
            <a:r>
              <a:rPr lang="en-US" sz="1200" kern="1200" dirty="0">
                <a:solidFill>
                  <a:schemeClr val="tx1"/>
                </a:solidFill>
                <a:effectLst/>
                <a:latin typeface="+mn-lt"/>
                <a:ea typeface="+mn-ea"/>
                <a:cs typeface="+mn-cs"/>
              </a:rPr>
              <a:t>One of the oldest languages to exist that have been used for backend development. It isn’t used as intensively anymore as the way of programming is no longer synchronous. PHP has proven to be a rabbit hole of a lot of problems, and it is extremely challenging to create an efficient architecture using PHP. </a:t>
            </a:r>
          </a:p>
          <a:p>
            <a:pPr lvl="0"/>
            <a:endParaRPr lang="en-US" sz="1200" kern="1200" dirty="0">
              <a:solidFill>
                <a:schemeClr val="tx1"/>
              </a:solidFill>
              <a:effectLst/>
              <a:latin typeface="+mn-lt"/>
              <a:ea typeface="+mn-ea"/>
              <a:cs typeface="+mn-cs"/>
            </a:endParaRPr>
          </a:p>
          <a:p>
            <a:pPr lvl="0"/>
            <a:r>
              <a:rPr lang="en-US" sz="1200" b="1" kern="1200" dirty="0" err="1">
                <a:solidFill>
                  <a:schemeClr val="tx1"/>
                </a:solidFill>
                <a:effectLst/>
                <a:latin typeface="+mn-lt"/>
                <a:ea typeface="+mn-ea"/>
                <a:cs typeface="+mn-cs"/>
              </a:rPr>
              <a:t>ExpressJS</a:t>
            </a:r>
            <a:r>
              <a:rPr lang="en-US" sz="1200" b="1" kern="1200" dirty="0">
                <a:solidFill>
                  <a:schemeClr val="tx1"/>
                </a:solidFill>
                <a:effectLst/>
                <a:latin typeface="+mn-lt"/>
                <a:ea typeface="+mn-ea"/>
                <a:cs typeface="+mn-cs"/>
              </a:rPr>
              <a:t> – </a:t>
            </a:r>
            <a:r>
              <a:rPr lang="en-US" sz="1200" kern="1200" dirty="0">
                <a:solidFill>
                  <a:schemeClr val="tx1"/>
                </a:solidFill>
                <a:effectLst/>
                <a:latin typeface="+mn-lt"/>
                <a:ea typeface="+mn-ea"/>
                <a:cs typeface="+mn-cs"/>
              </a:rPr>
              <a:t>It is a backend web application framework developed for </a:t>
            </a:r>
            <a:r>
              <a:rPr lang="en-US" sz="1200" kern="1200" dirty="0" err="1">
                <a:solidFill>
                  <a:schemeClr val="tx1"/>
                </a:solidFill>
                <a:effectLst/>
                <a:latin typeface="+mn-lt"/>
                <a:ea typeface="+mn-ea"/>
                <a:cs typeface="+mn-cs"/>
              </a:rPr>
              <a:t>NodeJS</a:t>
            </a:r>
            <a:r>
              <a:rPr lang="en-US" sz="1200" kern="1200" dirty="0">
                <a:solidFill>
                  <a:schemeClr val="tx1"/>
                </a:solidFill>
                <a:effectLst/>
                <a:latin typeface="+mn-lt"/>
                <a:ea typeface="+mn-ea"/>
                <a:cs typeface="+mn-cs"/>
              </a:rPr>
              <a:t> based solutions. It is widely used by developers for creation of </a:t>
            </a:r>
            <a:r>
              <a:rPr lang="en-US" sz="1200" kern="1200" dirty="0" err="1">
                <a:solidFill>
                  <a:schemeClr val="tx1"/>
                </a:solidFill>
                <a:effectLst/>
                <a:latin typeface="+mn-lt"/>
                <a:ea typeface="+mn-ea"/>
                <a:cs typeface="+mn-cs"/>
              </a:rPr>
              <a:t>RESTFul</a:t>
            </a:r>
            <a:r>
              <a:rPr lang="en-US" sz="1200" kern="1200" dirty="0">
                <a:solidFill>
                  <a:schemeClr val="tx1"/>
                </a:solidFill>
                <a:effectLst/>
                <a:latin typeface="+mn-lt"/>
                <a:ea typeface="+mn-ea"/>
                <a:cs typeface="+mn-cs"/>
              </a:rPr>
              <a:t> APIs and it is extremely efficient and performant. It is widely used by both experts and beginners in the industry. </a:t>
            </a:r>
          </a:p>
          <a:p>
            <a:pPr lvl="0"/>
            <a:endParaRPr lang="en-US" sz="12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Flask – </a:t>
            </a:r>
            <a:r>
              <a:rPr lang="en-US" sz="1200" kern="1200" dirty="0">
                <a:solidFill>
                  <a:schemeClr val="tx1"/>
                </a:solidFill>
                <a:effectLst/>
                <a:latin typeface="+mn-lt"/>
                <a:ea typeface="+mn-ea"/>
                <a:cs typeface="+mn-cs"/>
              </a:rPr>
              <a:t>A python based web application framework for Python based solutions. It is very simple to get started with. Although it’s features are limited, it is very efficient in what it does. </a:t>
            </a:r>
          </a:p>
          <a:p>
            <a:pPr lvl="0"/>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Django – </a:t>
            </a:r>
            <a:r>
              <a:rPr lang="en-US" sz="1200" kern="1200" dirty="0">
                <a:solidFill>
                  <a:schemeClr val="tx1"/>
                </a:solidFill>
                <a:effectLst/>
                <a:latin typeface="+mn-lt"/>
                <a:ea typeface="+mn-ea"/>
                <a:cs typeface="+mn-cs"/>
              </a:rPr>
              <a:t>A python based web application framework for Python based solutions. This isn’t as user-friendly and more difficult to get started with when it comes to backend development. However it has a lot of features for heavy industrial complications and features and has been a framework that has survived the test of time.</a:t>
            </a:r>
          </a:p>
          <a:p>
            <a:pPr lvl="0"/>
            <a:endParaRPr lang="en-US" sz="12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Spring – </a:t>
            </a:r>
            <a:r>
              <a:rPr lang="en-US" sz="1200" kern="1200" dirty="0">
                <a:solidFill>
                  <a:schemeClr val="tx1"/>
                </a:solidFill>
                <a:effectLst/>
                <a:latin typeface="+mn-lt"/>
                <a:ea typeface="+mn-ea"/>
                <a:cs typeface="+mn-cs"/>
              </a:rPr>
              <a:t>A Java based web application framework for Java based solutions. It has a lot features and mainly focuses on the Object Oriented Programming paradigm as Java revolves around this programming paradigm. </a:t>
            </a:r>
          </a:p>
        </p:txBody>
      </p:sp>
      <p:sp>
        <p:nvSpPr>
          <p:cNvPr id="4" name="Slide Number Placeholder 3"/>
          <p:cNvSpPr>
            <a:spLocks noGrp="1"/>
          </p:cNvSpPr>
          <p:nvPr>
            <p:ph type="sldNum" sz="quarter" idx="10"/>
          </p:nvPr>
        </p:nvSpPr>
        <p:spPr/>
        <p:txBody>
          <a:bodyPr rtlCol="0"/>
          <a:lstStyle/>
          <a:p>
            <a:pPr rtl="0"/>
            <a:fld id="{D5D79418-37EB-4378-AD22-89DBB000B0DA}" type="slidenum">
              <a:rPr lang="en-GB" smtClean="0"/>
              <a:t>13</a:t>
            </a:fld>
            <a:endParaRPr lang="en-GB"/>
          </a:p>
        </p:txBody>
      </p:sp>
    </p:spTree>
    <p:extLst>
      <p:ext uri="{BB962C8B-B14F-4D97-AF65-F5344CB8AC3E}">
        <p14:creationId xmlns:p14="http://schemas.microsoft.com/office/powerpoint/2010/main" val="855899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lvl="0"/>
            <a:r>
              <a:rPr lang="en-US" sz="1200" kern="1200" dirty="0">
                <a:solidFill>
                  <a:schemeClr val="tx1"/>
                </a:solidFill>
                <a:effectLst/>
                <a:latin typeface="+mn-lt"/>
                <a:ea typeface="+mn-ea"/>
                <a:cs typeface="+mn-cs"/>
              </a:rPr>
              <a:t>Use a web creation tool – Doing so will make sure that you don’t have to write any code or design anything. Everything from designing the website to hosting the website is done by the web creation tool, your only purpose is to fill in the contents and drag and drop components on to your website. While this is a very easy thing to do, it is extremely </a:t>
            </a:r>
            <a:r>
              <a:rPr lang="en-US" sz="1200" kern="1200" dirty="0" err="1">
                <a:solidFill>
                  <a:schemeClr val="tx1"/>
                </a:solidFill>
                <a:effectLst/>
                <a:latin typeface="+mn-lt"/>
                <a:ea typeface="+mn-ea"/>
                <a:cs typeface="+mn-cs"/>
              </a:rPr>
              <a:t>unflexibile</a:t>
            </a:r>
            <a:r>
              <a:rPr lang="en-US" sz="1200" kern="1200" dirty="0">
                <a:solidFill>
                  <a:schemeClr val="tx1"/>
                </a:solidFill>
                <a:effectLst/>
                <a:latin typeface="+mn-lt"/>
                <a:ea typeface="+mn-ea"/>
                <a:cs typeface="+mn-cs"/>
              </a:rPr>
              <a:t>. The UI/UX flexibility is really low you can not flexibly create a website that is per your needs. The components that you drag and drop can only be used as they are and you can’t alternate their design or behavior unless they explicitly give you an interface to do so.</a:t>
            </a:r>
          </a:p>
          <a:p>
            <a:pPr lvl="0"/>
            <a:r>
              <a:rPr lang="en-US" sz="1200" kern="1200" dirty="0">
                <a:solidFill>
                  <a:schemeClr val="tx1"/>
                </a:solidFill>
                <a:effectLst/>
                <a:latin typeface="+mn-lt"/>
                <a:ea typeface="+mn-ea"/>
                <a:cs typeface="+mn-cs"/>
              </a:rPr>
              <a:t>Custom built – Everything from designing to hosting your web application must be done on your own. This is actually more resource and time consuming but ensures security and countless other key features of a good website like mobile first design, using design patterns, privacy, data flows, implementing ISO standards and efficient UI/UX design.</a:t>
            </a:r>
          </a:p>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rtlCol="0"/>
          <a:lstStyle/>
          <a:p>
            <a:pPr rtl="0"/>
            <a:fld id="{D5D79418-37EB-4378-AD22-89DBB000B0DA}" type="slidenum">
              <a:rPr lang="en-GB" smtClean="0"/>
              <a:t>14</a:t>
            </a:fld>
            <a:endParaRPr lang="en-GB"/>
          </a:p>
        </p:txBody>
      </p:sp>
    </p:spTree>
    <p:extLst>
      <p:ext uri="{BB962C8B-B14F-4D97-AF65-F5344CB8AC3E}">
        <p14:creationId xmlns:p14="http://schemas.microsoft.com/office/powerpoint/2010/main" val="4060631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r>
              <a:rPr lang="en-US" sz="1200" kern="1200" dirty="0">
                <a:solidFill>
                  <a:schemeClr val="tx1"/>
                </a:solidFill>
                <a:effectLst/>
                <a:latin typeface="+mn-lt"/>
                <a:ea typeface="+mn-ea"/>
                <a:cs typeface="+mn-cs"/>
              </a:rPr>
              <a:t>Using technologies or tools like this ensure the security of the web application or web site as this allows for an organization to use something that has been tested and accepted by many other similar organizations as solution for their web development needs and requirements.</a:t>
            </a:r>
          </a:p>
          <a:p>
            <a:r>
              <a:rPr lang="en-US" sz="1200" kern="1200" dirty="0">
                <a:solidFill>
                  <a:schemeClr val="tx1"/>
                </a:solidFill>
                <a:effectLst/>
                <a:latin typeface="+mn-lt"/>
                <a:ea typeface="+mn-ea"/>
                <a:cs typeface="+mn-cs"/>
              </a:rPr>
              <a:t>Performance and efficiency are almost always guaranteed as these technologies have survived the test of time and have been improved in various aspects by large numbers of other more experienced web developers.</a:t>
            </a:r>
          </a:p>
          <a:p>
            <a:r>
              <a:rPr lang="en-US" sz="1200" kern="1200" dirty="0">
                <a:solidFill>
                  <a:schemeClr val="tx1"/>
                </a:solidFill>
                <a:effectLst/>
                <a:latin typeface="+mn-lt"/>
                <a:ea typeface="+mn-ea"/>
                <a:cs typeface="+mn-cs"/>
              </a:rPr>
              <a:t>It becomes easy to implement your web application or web site when you use web technologies and tools as there are multiple levels of abstraction over complex and usually logic demanding concepts that are quite difficult to implement.</a:t>
            </a:r>
          </a:p>
          <a:p>
            <a:r>
              <a:rPr lang="en-US" sz="1200" kern="1200" dirty="0">
                <a:solidFill>
                  <a:schemeClr val="tx1"/>
                </a:solidFill>
                <a:effectLst/>
                <a:latin typeface="+mn-lt"/>
                <a:ea typeface="+mn-ea"/>
                <a:cs typeface="+mn-cs"/>
              </a:rPr>
              <a:t>Using such technologies and tools gives an organization higher exposure and more validity as fellow organizations who have been known to succeed using said technologies know that the tools you use are more than just a fluke.</a:t>
            </a:r>
          </a:p>
        </p:txBody>
      </p:sp>
      <p:sp>
        <p:nvSpPr>
          <p:cNvPr id="4" name="Slide Number Placeholder 3"/>
          <p:cNvSpPr>
            <a:spLocks noGrp="1"/>
          </p:cNvSpPr>
          <p:nvPr>
            <p:ph type="sldNum" sz="quarter" idx="10"/>
          </p:nvPr>
        </p:nvSpPr>
        <p:spPr/>
        <p:txBody>
          <a:bodyPr rtlCol="0"/>
          <a:lstStyle/>
          <a:p>
            <a:pPr rtl="0"/>
            <a:fld id="{D5D79418-37EB-4378-AD22-89DBB000B0DA}" type="slidenum">
              <a:rPr lang="en-GB" smtClean="0"/>
              <a:t>15</a:t>
            </a:fld>
            <a:endParaRPr lang="en-GB"/>
          </a:p>
        </p:txBody>
      </p:sp>
    </p:spTree>
    <p:extLst>
      <p:ext uri="{BB962C8B-B14F-4D97-AF65-F5344CB8AC3E}">
        <p14:creationId xmlns:p14="http://schemas.microsoft.com/office/powerpoint/2010/main" val="2106061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US" sz="1200" b="1" i="0" kern="1200" dirty="0">
                <a:solidFill>
                  <a:schemeClr val="tx1"/>
                </a:solidFill>
                <a:effectLst/>
                <a:latin typeface="+mn-lt"/>
                <a:ea typeface="+mn-ea"/>
                <a:cs typeface="+mn-cs"/>
              </a:rPr>
              <a:t>Microsoft Windows Server - </a:t>
            </a:r>
            <a:r>
              <a:rPr lang="en-US" sz="1200" b="0" i="0" kern="1200" dirty="0">
                <a:solidFill>
                  <a:schemeClr val="tx1"/>
                </a:solidFill>
                <a:effectLst/>
                <a:latin typeface="+mn-lt"/>
                <a:ea typeface="+mn-ea"/>
                <a:cs typeface="+mn-cs"/>
              </a:rPr>
              <a:t>This is the most widely used operating system for web hosting and publishing in organizations that lack technical expertise. Of course, there is a downside to this addition to ease of use. The resource consumption of Microsoft Windows web servers is usually very high. Most viruses, malware, and malicious software target web servers that use Microsoft Windows servers.</a:t>
            </a:r>
          </a:p>
          <a:p>
            <a:pPr rtl="0"/>
            <a:endParaRPr lang="en-US" sz="1200" b="0" i="0" kern="1200" dirty="0">
              <a:solidFill>
                <a:schemeClr val="tx1"/>
              </a:solidFill>
              <a:effectLst/>
              <a:latin typeface="+mn-lt"/>
              <a:ea typeface="+mn-ea"/>
              <a:cs typeface="+mn-cs"/>
            </a:endParaRPr>
          </a:p>
          <a:p>
            <a:pPr rtl="0"/>
            <a:r>
              <a:rPr lang="en-US" sz="1200" b="1" i="0" kern="1200" dirty="0">
                <a:solidFill>
                  <a:schemeClr val="tx1"/>
                </a:solidFill>
                <a:effectLst/>
                <a:latin typeface="+mn-lt"/>
                <a:ea typeface="+mn-ea"/>
                <a:cs typeface="+mn-cs"/>
              </a:rPr>
              <a:t>Linux -</a:t>
            </a:r>
            <a:r>
              <a:rPr lang="en-US" sz="1200" b="0" i="0" kern="1200" dirty="0">
                <a:solidFill>
                  <a:schemeClr val="tx1"/>
                </a:solidFill>
                <a:effectLst/>
                <a:latin typeface="+mn-lt"/>
                <a:ea typeface="+mn-ea"/>
                <a:cs typeface="+mn-cs"/>
              </a:rPr>
              <a:t> Mainly used by organizations that have been on the map for more than a few years and have a strong technical background. Organizations typically switch to Linux-based web servers for resource efficiency and other concerns, such as security. However, Linux-based web servers usually do not have a graphical user interface or, in other words, are operated via the command line.</a:t>
            </a:r>
          </a:p>
          <a:p>
            <a:pPr rtl="0"/>
            <a:endParaRPr lang="en-US" sz="1200" b="0" i="0" kern="1200" dirty="0">
              <a:solidFill>
                <a:schemeClr val="tx1"/>
              </a:solidFill>
              <a:effectLst/>
              <a:latin typeface="+mn-lt"/>
              <a:ea typeface="+mn-ea"/>
              <a:cs typeface="+mn-cs"/>
            </a:endParaRPr>
          </a:p>
          <a:p>
            <a:pPr rtl="0"/>
            <a:r>
              <a:rPr lang="en-US" sz="1200" b="1" i="0" kern="1200" dirty="0">
                <a:solidFill>
                  <a:schemeClr val="tx1"/>
                </a:solidFill>
                <a:effectLst/>
                <a:latin typeface="+mn-lt"/>
                <a:ea typeface="+mn-ea"/>
                <a:cs typeface="+mn-cs"/>
              </a:rPr>
              <a:t>Load Balancers: </a:t>
            </a:r>
            <a:r>
              <a:rPr lang="en-US" sz="1200" b="0" i="0" kern="1200" dirty="0">
                <a:solidFill>
                  <a:schemeClr val="tx1"/>
                </a:solidFill>
                <a:effectLst/>
                <a:latin typeface="+mn-lt"/>
                <a:ea typeface="+mn-ea"/>
                <a:cs typeface="+mn-cs"/>
              </a:rPr>
              <a:t>Load balancers are devices that reside between clients and servers. The purpose of a load balancer is to distribute traffic in a certain preconfigured pattern across large groups of web servers, leading to higher performance and other benefits.</a:t>
            </a:r>
          </a:p>
          <a:p>
            <a:pPr rtl="0"/>
            <a:endParaRPr lang="en-US" sz="1200" b="0" i="0" kern="1200" dirty="0">
              <a:solidFill>
                <a:schemeClr val="tx1"/>
              </a:solidFill>
              <a:effectLst/>
              <a:latin typeface="+mn-lt"/>
              <a:ea typeface="+mn-ea"/>
              <a:cs typeface="+mn-cs"/>
            </a:endParaRPr>
          </a:p>
          <a:p>
            <a:pPr rtl="0"/>
            <a:r>
              <a:rPr lang="en-US" sz="1200" b="1" i="0" kern="1200" dirty="0">
                <a:solidFill>
                  <a:schemeClr val="tx1"/>
                </a:solidFill>
                <a:effectLst/>
                <a:latin typeface="+mn-lt"/>
                <a:ea typeface="+mn-ea"/>
                <a:cs typeface="+mn-cs"/>
              </a:rPr>
              <a:t>Proxy servers -</a:t>
            </a:r>
            <a:r>
              <a:rPr lang="en-US" sz="1200" b="0" i="0" kern="1200" dirty="0">
                <a:solidFill>
                  <a:schemeClr val="tx1"/>
                </a:solidFill>
                <a:effectLst/>
                <a:latin typeface="+mn-lt"/>
                <a:ea typeface="+mn-ea"/>
                <a:cs typeface="+mn-cs"/>
              </a:rPr>
              <a:t> These devices are also located between clients and web servers, but proxy servers often act as an intermediary or mediator between the two ends.</a:t>
            </a:r>
          </a:p>
          <a:p>
            <a:pPr rtl="0"/>
            <a:endParaRPr lang="en-US" sz="1200" b="0" i="0" kern="1200" dirty="0">
              <a:solidFill>
                <a:schemeClr val="tx1"/>
              </a:solidFill>
              <a:effectLst/>
              <a:latin typeface="+mn-lt"/>
              <a:ea typeface="+mn-ea"/>
              <a:cs typeface="+mn-cs"/>
            </a:endParaRPr>
          </a:p>
          <a:p>
            <a:pPr rtl="0"/>
            <a:r>
              <a:rPr lang="en-US" sz="1200" b="1" i="0" kern="1200" dirty="0">
                <a:solidFill>
                  <a:schemeClr val="tx1"/>
                </a:solidFill>
                <a:effectLst/>
                <a:latin typeface="+mn-lt"/>
                <a:ea typeface="+mn-ea"/>
                <a:cs typeface="+mn-cs"/>
              </a:rPr>
              <a:t>NodeJS - </a:t>
            </a:r>
            <a:r>
              <a:rPr lang="en-US" sz="1200" b="0" i="0" kern="1200" dirty="0">
                <a:solidFill>
                  <a:schemeClr val="tx1"/>
                </a:solidFill>
                <a:effectLst/>
                <a:latin typeface="+mn-lt"/>
                <a:ea typeface="+mn-ea"/>
                <a:cs typeface="+mn-cs"/>
              </a:rPr>
              <a:t>A server runtime that allows web developers to write web server logic and functionality using </a:t>
            </a:r>
            <a:r>
              <a:rPr lang="en-US" sz="1200" b="0" i="0" kern="1200" dirty="0" err="1">
                <a:solidFill>
                  <a:schemeClr val="tx1"/>
                </a:solidFill>
                <a:effectLst/>
                <a:latin typeface="+mn-lt"/>
                <a:ea typeface="+mn-ea"/>
                <a:cs typeface="+mn-cs"/>
              </a:rPr>
              <a:t>Javascript</a:t>
            </a:r>
            <a:r>
              <a:rPr lang="en-US" sz="1200" b="0" i="0" kern="1200" dirty="0">
                <a:solidFill>
                  <a:schemeClr val="tx1"/>
                </a:solidFill>
                <a:effectLst/>
                <a:latin typeface="+mn-lt"/>
                <a:ea typeface="+mn-ea"/>
                <a:cs typeface="+mn-cs"/>
              </a:rPr>
              <a:t>. It is a C/C++ program that mounts </a:t>
            </a:r>
            <a:r>
              <a:rPr lang="en-US" sz="1200" b="0" i="0" kern="1200" dirty="0" err="1">
                <a:solidFill>
                  <a:schemeClr val="tx1"/>
                </a:solidFill>
                <a:effectLst/>
                <a:latin typeface="+mn-lt"/>
                <a:ea typeface="+mn-ea"/>
                <a:cs typeface="+mn-cs"/>
              </a:rPr>
              <a:t>Javascript</a:t>
            </a:r>
            <a:r>
              <a:rPr lang="en-US" sz="1200" b="0" i="0" kern="1200" dirty="0">
                <a:solidFill>
                  <a:schemeClr val="tx1"/>
                </a:solidFill>
                <a:effectLst/>
                <a:latin typeface="+mn-lt"/>
                <a:ea typeface="+mn-ea"/>
                <a:cs typeface="+mn-cs"/>
              </a:rPr>
              <a:t> to enable the creation of server instances.</a:t>
            </a:r>
          </a:p>
        </p:txBody>
      </p:sp>
      <p:sp>
        <p:nvSpPr>
          <p:cNvPr id="4" name="Slide Number Placeholder 3"/>
          <p:cNvSpPr>
            <a:spLocks noGrp="1"/>
          </p:cNvSpPr>
          <p:nvPr>
            <p:ph type="sldNum" sz="quarter" idx="10"/>
          </p:nvPr>
        </p:nvSpPr>
        <p:spPr/>
        <p:txBody>
          <a:bodyPr rtlCol="0"/>
          <a:lstStyle/>
          <a:p>
            <a:pPr rtl="0"/>
            <a:fld id="{D5D79418-37EB-4378-AD22-89DBB000B0DA}" type="slidenum">
              <a:rPr lang="en-GB" smtClean="0"/>
              <a:t>4</a:t>
            </a:fld>
            <a:endParaRPr lang="en-GB"/>
          </a:p>
        </p:txBody>
      </p:sp>
    </p:spTree>
    <p:extLst>
      <p:ext uri="{BB962C8B-B14F-4D97-AF65-F5344CB8AC3E}">
        <p14:creationId xmlns:p14="http://schemas.microsoft.com/office/powerpoint/2010/main" val="577969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US" sz="1200" b="1" kern="1200" dirty="0">
                <a:solidFill>
                  <a:schemeClr val="tx1"/>
                </a:solidFill>
                <a:effectLst/>
                <a:latin typeface="+mn-lt"/>
                <a:ea typeface="+mn-ea"/>
                <a:cs typeface="+mn-cs"/>
              </a:rPr>
              <a:t>Simple Mail Transfer Protocol (SMTP</a:t>
            </a:r>
            <a:r>
              <a:rPr lang="en-US" sz="1200" kern="1200" dirty="0">
                <a:solidFill>
                  <a:schemeClr val="tx1"/>
                </a:solidFill>
                <a:effectLst/>
                <a:latin typeface="+mn-lt"/>
                <a:ea typeface="+mn-ea"/>
                <a:cs typeface="+mn-cs"/>
              </a:rPr>
              <a:t>) – SMTP is a protocol that is widely used in a lot of industrial organizations. This protocol plays the role of sending, authorizing, managing, organizing and establishing a connection in order for an electrical mail can be sent from one person to another. </a:t>
            </a:r>
          </a:p>
          <a:p>
            <a:pPr rtl="0"/>
            <a:endParaRPr lang="en-US" sz="1200" kern="1200" dirty="0">
              <a:solidFill>
                <a:schemeClr val="tx1"/>
              </a:solidFill>
              <a:effectLst/>
              <a:latin typeface="+mn-lt"/>
              <a:ea typeface="+mn-ea"/>
              <a:cs typeface="+mn-cs"/>
            </a:endParaRPr>
          </a:p>
          <a:p>
            <a:pPr rtl="0"/>
            <a:r>
              <a:rPr lang="en-US" sz="1200" b="1" kern="1200" dirty="0">
                <a:solidFill>
                  <a:schemeClr val="tx1"/>
                </a:solidFill>
                <a:effectLst/>
                <a:latin typeface="+mn-lt"/>
                <a:ea typeface="+mn-ea"/>
                <a:cs typeface="+mn-cs"/>
              </a:rPr>
              <a:t>Transmission Control Protocol/Internet Protocol (TCP/IP)</a:t>
            </a:r>
            <a:r>
              <a:rPr lang="en-US" sz="1200" kern="1200" dirty="0">
                <a:solidFill>
                  <a:schemeClr val="tx1"/>
                </a:solidFill>
                <a:effectLst/>
                <a:latin typeface="+mn-lt"/>
                <a:ea typeface="+mn-ea"/>
                <a:cs typeface="+mn-cs"/>
              </a:rPr>
              <a:t> – The TCP/IP protocol is a large suite, it is also called the IP suite. TCP/IP brings what’s known as a session to a web application, in terms of design and purpose within a web service.</a:t>
            </a:r>
          </a:p>
          <a:p>
            <a:pPr rtl="0"/>
            <a:endParaRPr lang="en-US" sz="1200" kern="1200" dirty="0">
              <a:solidFill>
                <a:schemeClr val="tx1"/>
              </a:solidFill>
              <a:effectLst/>
              <a:latin typeface="+mn-lt"/>
              <a:ea typeface="+mn-ea"/>
              <a:cs typeface="+mn-cs"/>
            </a:endParaRPr>
          </a:p>
          <a:p>
            <a:pPr rtl="0"/>
            <a:r>
              <a:rPr lang="en-US" sz="1200" b="1" kern="1200" dirty="0">
                <a:solidFill>
                  <a:schemeClr val="tx1"/>
                </a:solidFill>
                <a:effectLst/>
                <a:latin typeface="+mn-lt"/>
                <a:ea typeface="+mn-ea"/>
                <a:cs typeface="+mn-cs"/>
              </a:rPr>
              <a:t>Voice over Internet Protocol (VoIP)</a:t>
            </a:r>
            <a:r>
              <a:rPr lang="en-US" sz="1200" kern="1200" dirty="0">
                <a:solidFill>
                  <a:schemeClr val="tx1"/>
                </a:solidFill>
                <a:effectLst/>
                <a:latin typeface="+mn-lt"/>
                <a:ea typeface="+mn-ea"/>
                <a:cs typeface="+mn-cs"/>
              </a:rPr>
              <a:t> – As you may see in many social media platforms, games and several other communication platforms, just like the name of this protocol suggest it is a protocol that allows transmission of audio as data packets through the internet from one user to another. </a:t>
            </a:r>
          </a:p>
          <a:p>
            <a:pPr rtl="0"/>
            <a:endParaRPr lang="en-US" sz="1200" kern="1200" dirty="0">
              <a:solidFill>
                <a:schemeClr val="tx1"/>
              </a:solidFill>
              <a:effectLst/>
              <a:latin typeface="+mn-lt"/>
              <a:ea typeface="+mn-ea"/>
              <a:cs typeface="+mn-cs"/>
            </a:endParaRPr>
          </a:p>
          <a:p>
            <a:pPr rtl="0"/>
            <a:r>
              <a:rPr lang="en-US" sz="1200" b="1" kern="1200" dirty="0">
                <a:solidFill>
                  <a:schemeClr val="tx1"/>
                </a:solidFill>
                <a:effectLst/>
                <a:latin typeface="+mn-lt"/>
                <a:ea typeface="+mn-ea"/>
                <a:cs typeface="+mn-cs"/>
              </a:rPr>
              <a:t>Hypertext Transfer Protocol (HTTP)</a:t>
            </a:r>
            <a:r>
              <a:rPr lang="en-US" sz="1200" kern="1200" dirty="0">
                <a:solidFill>
                  <a:schemeClr val="tx1"/>
                </a:solidFill>
                <a:effectLst/>
                <a:latin typeface="+mn-lt"/>
                <a:ea typeface="+mn-ea"/>
                <a:cs typeface="+mn-cs"/>
              </a:rPr>
              <a:t> – The oldest and the most fundamental communication protocols of the internet, this protocol allows for transmission of data in the form of text in the internet. </a:t>
            </a:r>
          </a:p>
          <a:p>
            <a:pPr rtl="0"/>
            <a:endParaRPr lang="en-US" sz="1200" kern="1200" dirty="0">
              <a:solidFill>
                <a:schemeClr val="tx1"/>
              </a:solidFill>
              <a:effectLst/>
              <a:latin typeface="+mn-lt"/>
              <a:ea typeface="+mn-ea"/>
              <a:cs typeface="+mn-cs"/>
            </a:endParaRPr>
          </a:p>
          <a:p>
            <a:pPr rtl="0"/>
            <a:r>
              <a:rPr lang="en-US" sz="1200" b="1" kern="1200" dirty="0">
                <a:solidFill>
                  <a:schemeClr val="tx1"/>
                </a:solidFill>
                <a:effectLst/>
                <a:latin typeface="+mn-lt"/>
                <a:ea typeface="+mn-ea"/>
                <a:cs typeface="+mn-cs"/>
              </a:rPr>
              <a:t>User Datagram Protocol (UDP) </a:t>
            </a:r>
            <a:r>
              <a:rPr lang="en-US" sz="1200" kern="1200" dirty="0">
                <a:solidFill>
                  <a:schemeClr val="tx1"/>
                </a:solidFill>
                <a:effectLst/>
                <a:latin typeface="+mn-lt"/>
                <a:ea typeface="+mn-ea"/>
                <a:cs typeface="+mn-cs"/>
              </a:rPr>
              <a:t>– The UDP protocol is similar in terms of design and purpose to the TCP/IP protocol suite, but without the sessions. </a:t>
            </a:r>
            <a:endParaRPr lang="en-GB" dirty="0"/>
          </a:p>
        </p:txBody>
      </p:sp>
      <p:sp>
        <p:nvSpPr>
          <p:cNvPr id="4" name="Slide Number Placeholder 3"/>
          <p:cNvSpPr>
            <a:spLocks noGrp="1"/>
          </p:cNvSpPr>
          <p:nvPr>
            <p:ph type="sldNum" sz="quarter" idx="10"/>
          </p:nvPr>
        </p:nvSpPr>
        <p:spPr/>
        <p:txBody>
          <a:bodyPr rtlCol="0"/>
          <a:lstStyle/>
          <a:p>
            <a:pPr rtl="0"/>
            <a:fld id="{D5D79418-37EB-4378-AD22-89DBB000B0DA}" type="slidenum">
              <a:rPr lang="en-GB" smtClean="0"/>
              <a:t>5</a:t>
            </a:fld>
            <a:endParaRPr lang="en-GB"/>
          </a:p>
        </p:txBody>
      </p:sp>
    </p:spTree>
    <p:extLst>
      <p:ext uri="{BB962C8B-B14F-4D97-AF65-F5344CB8AC3E}">
        <p14:creationId xmlns:p14="http://schemas.microsoft.com/office/powerpoint/2010/main" val="3316696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US" dirty="0"/>
              <a:t>DNS is a hierarchical system, at the top of this hierarchy is what is known as the "root zone". The IANA manages the DNS root zone, together with the cooperation and assistance of ICANN, by managing and analyzing the data within the root zone file on each root name server. In addition to maintaining the root zone file, ICANN also maintains the so-called "root zone database", which you would generally see if you did a simple WHOIS on a website.</a:t>
            </a:r>
          </a:p>
          <a:p>
            <a:pPr rtl="0"/>
            <a:r>
              <a:rPr lang="en-US" dirty="0"/>
              <a:t>ICANN also manages the Key Signing Key (KSK) which provides the security required for domain name servers; this segment of ICANN is known as DNSSEC. ICANN creates several root zone management policies through advice from two major engineering bodies. The Root Server System Advisory Committee (RSSAC) and the Security and Stability Advisory Committee (SSAC).</a:t>
            </a:r>
            <a:endParaRPr lang="en-GB" dirty="0"/>
          </a:p>
        </p:txBody>
      </p:sp>
      <p:sp>
        <p:nvSpPr>
          <p:cNvPr id="4" name="Slide Number Placeholder 3"/>
          <p:cNvSpPr>
            <a:spLocks noGrp="1"/>
          </p:cNvSpPr>
          <p:nvPr>
            <p:ph type="sldNum" sz="quarter" idx="10"/>
          </p:nvPr>
        </p:nvSpPr>
        <p:spPr/>
        <p:txBody>
          <a:bodyPr rtlCol="0"/>
          <a:lstStyle/>
          <a:p>
            <a:pPr rtl="0"/>
            <a:fld id="{D5D79418-37EB-4378-AD22-89DBB000B0DA}" type="slidenum">
              <a:rPr lang="en-GB" smtClean="0"/>
              <a:t>6</a:t>
            </a:fld>
            <a:endParaRPr lang="en-GB"/>
          </a:p>
        </p:txBody>
      </p:sp>
    </p:spTree>
    <p:extLst>
      <p:ext uri="{BB962C8B-B14F-4D97-AF65-F5344CB8AC3E}">
        <p14:creationId xmlns:p14="http://schemas.microsoft.com/office/powerpoint/2010/main" val="3478826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lvl="0"/>
            <a:r>
              <a:rPr lang="en-US" sz="1200" b="1" kern="1200" dirty="0">
                <a:solidFill>
                  <a:schemeClr val="tx1"/>
                </a:solidFill>
                <a:effectLst/>
                <a:latin typeface="+mn-lt"/>
                <a:ea typeface="+mn-ea"/>
                <a:cs typeface="+mn-cs"/>
              </a:rPr>
              <a:t>Crawl Accessibility – </a:t>
            </a:r>
            <a:r>
              <a:rPr lang="en-US" sz="1200" kern="1200" dirty="0">
                <a:solidFill>
                  <a:schemeClr val="tx1"/>
                </a:solidFill>
                <a:effectLst/>
                <a:latin typeface="+mn-lt"/>
                <a:ea typeface="+mn-ea"/>
                <a:cs typeface="+mn-cs"/>
              </a:rPr>
              <a:t>Crawling is the process by which an application goes through the text based informative text within a website. </a:t>
            </a:r>
            <a:r>
              <a:rPr lang="en-US" sz="1200" kern="1200" dirty="0" err="1">
                <a:solidFill>
                  <a:schemeClr val="tx1"/>
                </a:solidFill>
                <a:effectLst/>
                <a:latin typeface="+mn-lt"/>
                <a:ea typeface="+mn-ea"/>
                <a:cs typeface="+mn-cs"/>
              </a:rPr>
              <a:t>Moz</a:t>
            </a:r>
            <a:r>
              <a:rPr lang="en-US" sz="1200" kern="1200" dirty="0">
                <a:solidFill>
                  <a:schemeClr val="tx1"/>
                </a:solidFill>
                <a:effectLst/>
                <a:latin typeface="+mn-lt"/>
                <a:ea typeface="+mn-ea"/>
                <a:cs typeface="+mn-cs"/>
              </a:rPr>
              <a:t> recommends that crawl accessibility is a key component so that search engines can see your web site and then rank your content.</a:t>
            </a:r>
          </a:p>
          <a:p>
            <a:pPr lvl="0"/>
            <a:r>
              <a:rPr lang="en-US" sz="1200" b="1" kern="1200" dirty="0">
                <a:solidFill>
                  <a:schemeClr val="tx1"/>
                </a:solidFill>
                <a:effectLst/>
                <a:latin typeface="+mn-lt"/>
                <a:ea typeface="+mn-ea"/>
                <a:cs typeface="+mn-cs"/>
              </a:rPr>
              <a:t>Appealing Content –</a:t>
            </a:r>
            <a:r>
              <a:rPr lang="en-US" sz="1200" kern="1200" dirty="0">
                <a:solidFill>
                  <a:schemeClr val="tx1"/>
                </a:solidFill>
                <a:effectLst/>
                <a:latin typeface="+mn-lt"/>
                <a:ea typeface="+mn-ea"/>
                <a:cs typeface="+mn-cs"/>
              </a:rPr>
              <a:t> According to </a:t>
            </a:r>
            <a:r>
              <a:rPr lang="en-US" sz="1200" kern="1200" dirty="0" err="1">
                <a:solidFill>
                  <a:schemeClr val="tx1"/>
                </a:solidFill>
                <a:effectLst/>
                <a:latin typeface="+mn-lt"/>
                <a:ea typeface="+mn-ea"/>
                <a:cs typeface="+mn-cs"/>
              </a:rPr>
              <a:t>Moz</a:t>
            </a:r>
            <a:r>
              <a:rPr lang="en-US" sz="1200" kern="1200" dirty="0">
                <a:solidFill>
                  <a:schemeClr val="tx1"/>
                </a:solidFill>
                <a:effectLst/>
                <a:latin typeface="+mn-lt"/>
                <a:ea typeface="+mn-ea"/>
                <a:cs typeface="+mn-cs"/>
              </a:rPr>
              <a:t>, the content audio, video or text based must be appealing and relevant to the user.</a:t>
            </a:r>
          </a:p>
          <a:p>
            <a:pPr lvl="0"/>
            <a:r>
              <a:rPr lang="en-US" sz="1200" b="1" kern="1200" dirty="0">
                <a:solidFill>
                  <a:schemeClr val="tx1"/>
                </a:solidFill>
                <a:effectLst/>
                <a:latin typeface="+mn-lt"/>
                <a:ea typeface="+mn-ea"/>
                <a:cs typeface="+mn-cs"/>
              </a:rPr>
              <a:t>Keyword Optimization –</a:t>
            </a:r>
            <a:r>
              <a:rPr lang="en-US" sz="1200" kern="1200" dirty="0">
                <a:solidFill>
                  <a:schemeClr val="tx1"/>
                </a:solidFill>
                <a:effectLst/>
                <a:latin typeface="+mn-lt"/>
                <a:ea typeface="+mn-ea"/>
                <a:cs typeface="+mn-cs"/>
              </a:rPr>
              <a:t> Having very </a:t>
            </a:r>
            <a:r>
              <a:rPr lang="en-US" sz="1200" kern="1200" dirty="0" err="1">
                <a:solidFill>
                  <a:schemeClr val="tx1"/>
                </a:solidFill>
                <a:effectLst/>
                <a:latin typeface="+mn-lt"/>
                <a:ea typeface="+mn-ea"/>
                <a:cs typeface="+mn-cs"/>
              </a:rPr>
              <a:t>perculiar</a:t>
            </a:r>
            <a:r>
              <a:rPr lang="en-US" sz="1200" kern="1200" dirty="0">
                <a:solidFill>
                  <a:schemeClr val="tx1"/>
                </a:solidFill>
                <a:effectLst/>
                <a:latin typeface="+mn-lt"/>
                <a:ea typeface="+mn-ea"/>
                <a:cs typeface="+mn-cs"/>
              </a:rPr>
              <a:t> keywords that are definitely bound to have search engines understand the relevance of your web site’s content is a must.</a:t>
            </a:r>
          </a:p>
          <a:p>
            <a:pPr lvl="0"/>
            <a:r>
              <a:rPr lang="en-US" sz="1200" b="1" kern="1200" dirty="0">
                <a:solidFill>
                  <a:schemeClr val="tx1"/>
                </a:solidFill>
                <a:effectLst/>
                <a:latin typeface="+mn-lt"/>
                <a:ea typeface="+mn-ea"/>
                <a:cs typeface="+mn-cs"/>
              </a:rPr>
              <a:t>Quality User experience(UX) –</a:t>
            </a:r>
            <a:r>
              <a:rPr lang="en-US" sz="1200" kern="1200" dirty="0">
                <a:solidFill>
                  <a:schemeClr val="tx1"/>
                </a:solidFill>
                <a:effectLst/>
                <a:latin typeface="+mn-lt"/>
                <a:ea typeface="+mn-ea"/>
                <a:cs typeface="+mn-cs"/>
              </a:rPr>
              <a:t> Having high load speeds of images and the overall web site, having compressed images that do not sacrifice quality, be responsive in order to look good in multiple devices.</a:t>
            </a:r>
          </a:p>
          <a:p>
            <a:pPr lvl="0"/>
            <a:r>
              <a:rPr lang="en-US" sz="1200" b="1" kern="1200" dirty="0">
                <a:solidFill>
                  <a:schemeClr val="tx1"/>
                </a:solidFill>
                <a:effectLst/>
                <a:latin typeface="+mn-lt"/>
                <a:ea typeface="+mn-ea"/>
                <a:cs typeface="+mn-cs"/>
              </a:rPr>
              <a:t>Curious Content –</a:t>
            </a:r>
            <a:r>
              <a:rPr lang="en-US" sz="1200" kern="1200" dirty="0">
                <a:solidFill>
                  <a:schemeClr val="tx1"/>
                </a:solidFill>
                <a:effectLst/>
                <a:latin typeface="+mn-lt"/>
                <a:ea typeface="+mn-ea"/>
                <a:cs typeface="+mn-cs"/>
              </a:rPr>
              <a:t> All your content according to </a:t>
            </a:r>
            <a:r>
              <a:rPr lang="en-US" sz="1200" kern="1200" dirty="0" err="1">
                <a:solidFill>
                  <a:schemeClr val="tx1"/>
                </a:solidFill>
                <a:effectLst/>
                <a:latin typeface="+mn-lt"/>
                <a:ea typeface="+mn-ea"/>
                <a:cs typeface="+mn-cs"/>
              </a:rPr>
              <a:t>Moz</a:t>
            </a:r>
            <a:r>
              <a:rPr lang="en-US" sz="1200" kern="1200" dirty="0">
                <a:solidFill>
                  <a:schemeClr val="tx1"/>
                </a:solidFill>
                <a:effectLst/>
                <a:latin typeface="+mn-lt"/>
                <a:ea typeface="+mn-ea"/>
                <a:cs typeface="+mn-cs"/>
              </a:rPr>
              <a:t>, must be share worthy so that people would take content off your website and cite it somewhere else which will lead other people to your website.</a:t>
            </a:r>
          </a:p>
          <a:p>
            <a:pPr lvl="0"/>
            <a:r>
              <a:rPr lang="en-US" sz="1200" b="1" kern="1200" dirty="0">
                <a:solidFill>
                  <a:schemeClr val="tx1"/>
                </a:solidFill>
                <a:effectLst/>
                <a:latin typeface="+mn-lt"/>
                <a:ea typeface="+mn-ea"/>
                <a:cs typeface="+mn-cs"/>
              </a:rPr>
              <a:t>Appealing title and web address – </a:t>
            </a:r>
            <a:r>
              <a:rPr lang="en-US" sz="1200" kern="1200" dirty="0">
                <a:solidFill>
                  <a:schemeClr val="tx1"/>
                </a:solidFill>
                <a:effectLst/>
                <a:latin typeface="+mn-lt"/>
                <a:ea typeface="+mn-ea"/>
                <a:cs typeface="+mn-cs"/>
              </a:rPr>
              <a:t>This is the most important and the most effective method of improving SEO optimization according to </a:t>
            </a:r>
            <a:r>
              <a:rPr lang="en-US" sz="1200" kern="1200" dirty="0" err="1">
                <a:solidFill>
                  <a:schemeClr val="tx1"/>
                </a:solidFill>
                <a:effectLst/>
                <a:latin typeface="+mn-lt"/>
                <a:ea typeface="+mn-ea"/>
                <a:cs typeface="+mn-cs"/>
              </a:rPr>
              <a:t>Moz</a:t>
            </a:r>
            <a:r>
              <a:rPr lang="en-US" sz="1200" kern="1200" dirty="0">
                <a:solidFill>
                  <a:schemeClr val="tx1"/>
                </a:solidFill>
                <a:effectLst/>
                <a:latin typeface="+mn-lt"/>
                <a:ea typeface="+mn-ea"/>
                <a:cs typeface="+mn-cs"/>
              </a:rPr>
              <a:t>, having a web address like “</a:t>
            </a:r>
            <a:r>
              <a:rPr lang="en-US" sz="1200" kern="1200" dirty="0" err="1">
                <a:solidFill>
                  <a:schemeClr val="tx1"/>
                </a:solidFill>
                <a:effectLst/>
                <a:latin typeface="+mn-lt"/>
                <a:ea typeface="+mn-ea"/>
                <a:cs typeface="+mn-cs"/>
              </a:rPr>
              <a:t>JanesFood</a:t>
            </a:r>
            <a:r>
              <a:rPr lang="en-US" sz="1200" kern="1200" dirty="0">
                <a:solidFill>
                  <a:schemeClr val="tx1"/>
                </a:solidFill>
                <a:effectLst/>
                <a:latin typeface="+mn-lt"/>
                <a:ea typeface="+mn-ea"/>
                <a:cs typeface="+mn-cs"/>
              </a:rPr>
              <a:t>” is better than a web address like “</a:t>
            </a:r>
            <a:r>
              <a:rPr lang="en-US" sz="1200" kern="1200" dirty="0" err="1">
                <a:solidFill>
                  <a:schemeClr val="tx1"/>
                </a:solidFill>
                <a:effectLst/>
                <a:latin typeface="+mn-lt"/>
                <a:ea typeface="+mn-ea"/>
                <a:cs typeface="+mn-cs"/>
              </a:rPr>
              <a:t>DeliciousFoods</a:t>
            </a:r>
            <a:r>
              <a:rPr lang="en-US" sz="1200" kern="1200" dirty="0">
                <a:solidFill>
                  <a:schemeClr val="tx1"/>
                </a:solidFill>
                <a:effectLst/>
                <a:latin typeface="+mn-lt"/>
                <a:ea typeface="+mn-ea"/>
                <a:cs typeface="+mn-cs"/>
              </a:rPr>
              <a:t>”, as a name like “</a:t>
            </a:r>
            <a:r>
              <a:rPr lang="en-US" sz="1200" kern="1200" dirty="0" err="1">
                <a:solidFill>
                  <a:schemeClr val="tx1"/>
                </a:solidFill>
                <a:effectLst/>
                <a:latin typeface="+mn-lt"/>
                <a:ea typeface="+mn-ea"/>
                <a:cs typeface="+mn-cs"/>
              </a:rPr>
              <a:t>JanesFood</a:t>
            </a:r>
            <a:r>
              <a:rPr lang="en-US" sz="1200" kern="1200" dirty="0">
                <a:solidFill>
                  <a:schemeClr val="tx1"/>
                </a:solidFill>
                <a:effectLst/>
                <a:latin typeface="+mn-lt"/>
                <a:ea typeface="+mn-ea"/>
                <a:cs typeface="+mn-cs"/>
              </a:rPr>
              <a:t>” is unique and is bound to grant you high ranking in the search engine.</a:t>
            </a:r>
          </a:p>
          <a:p>
            <a:pPr rtl="0"/>
            <a:endParaRPr lang="en-GB" dirty="0"/>
          </a:p>
        </p:txBody>
      </p:sp>
      <p:sp>
        <p:nvSpPr>
          <p:cNvPr id="4" name="Slide Number Placeholder 3"/>
          <p:cNvSpPr>
            <a:spLocks noGrp="1"/>
          </p:cNvSpPr>
          <p:nvPr>
            <p:ph type="sldNum" sz="quarter" idx="10"/>
          </p:nvPr>
        </p:nvSpPr>
        <p:spPr/>
        <p:txBody>
          <a:bodyPr rtlCol="0"/>
          <a:lstStyle/>
          <a:p>
            <a:pPr rtl="0"/>
            <a:fld id="{D5D79418-37EB-4378-AD22-89DBB000B0DA}" type="slidenum">
              <a:rPr lang="en-GB" smtClean="0"/>
              <a:t>7</a:t>
            </a:fld>
            <a:endParaRPr lang="en-GB"/>
          </a:p>
        </p:txBody>
      </p:sp>
    </p:spTree>
    <p:extLst>
      <p:ext uri="{BB962C8B-B14F-4D97-AF65-F5344CB8AC3E}">
        <p14:creationId xmlns:p14="http://schemas.microsoft.com/office/powerpoint/2010/main" val="2319898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US" sz="1200" kern="1200" dirty="0">
                <a:solidFill>
                  <a:schemeClr val="tx1"/>
                </a:solidFill>
                <a:effectLst/>
                <a:latin typeface="+mn-lt"/>
                <a:ea typeface="+mn-ea"/>
                <a:cs typeface="+mn-cs"/>
              </a:rPr>
              <a:t>The seeable representation that is rendered on to your browser is called the front end of a website or a web application. Frontend design and development is completely focused on logic and functional implementations of various different concepts that allow for a good User Experience(UX). The front-end is also called the User Interface(UI). The frontend is what acts as the presentation layer, compression algorithms like JPEG, GIF, PNG are used for visualizing image data, although nowadays SVG is much more popular.</a:t>
            </a:r>
          </a:p>
          <a:p>
            <a:pPr rtl="0"/>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presentation layer is what the user directly interacts with in the OSI model and the frontend is what gives fruition to the functionality of the presentation layer in the OSI model.</a:t>
            </a:r>
          </a:p>
        </p:txBody>
      </p:sp>
      <p:sp>
        <p:nvSpPr>
          <p:cNvPr id="4" name="Slide Number Placeholder 3"/>
          <p:cNvSpPr>
            <a:spLocks noGrp="1"/>
          </p:cNvSpPr>
          <p:nvPr>
            <p:ph type="sldNum" sz="quarter" idx="10"/>
          </p:nvPr>
        </p:nvSpPr>
        <p:spPr/>
        <p:txBody>
          <a:bodyPr rtlCol="0"/>
          <a:lstStyle/>
          <a:p>
            <a:pPr rtl="0"/>
            <a:fld id="{D5D79418-37EB-4378-AD22-89DBB000B0DA}" type="slidenum">
              <a:rPr lang="en-GB" smtClean="0"/>
              <a:t>8</a:t>
            </a:fld>
            <a:endParaRPr lang="en-GB"/>
          </a:p>
        </p:txBody>
      </p:sp>
    </p:spTree>
    <p:extLst>
      <p:ext uri="{BB962C8B-B14F-4D97-AF65-F5344CB8AC3E}">
        <p14:creationId xmlns:p14="http://schemas.microsoft.com/office/powerpoint/2010/main" val="2302700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US" sz="1200" kern="1200" dirty="0">
                <a:solidFill>
                  <a:schemeClr val="tx1"/>
                </a:solidFill>
                <a:effectLst/>
                <a:latin typeface="+mn-lt"/>
                <a:ea typeface="+mn-ea"/>
                <a:cs typeface="+mn-cs"/>
              </a:rPr>
              <a:t>The un-seeable part of a website or web application. This handles the view, controls it and manipulates the data that is visualized in the UI. Usually computational logic that consumes large amounts of resources that would otherwise freeze the UI are done in the backend. Backend web development is much more difficult than frontend development in most case scenarios as it involves the cumulative focus on a multitude of concepts that include maintaining the frontend. </a:t>
            </a:r>
          </a:p>
          <a:p>
            <a:pPr rtl="0"/>
            <a:r>
              <a:rPr lang="en-US" sz="1200" kern="1200" dirty="0">
                <a:solidFill>
                  <a:schemeClr val="tx1"/>
                </a:solidFill>
                <a:effectLst/>
                <a:latin typeface="+mn-lt"/>
                <a:ea typeface="+mn-ea"/>
                <a:cs typeface="+mn-cs"/>
              </a:rPr>
              <a:t>The backend is what focuses on the application layer, through the manipulation of the application layer, different </a:t>
            </a:r>
            <a:r>
              <a:rPr lang="en-US" sz="1200" kern="1200" dirty="0" err="1">
                <a:solidFill>
                  <a:schemeClr val="tx1"/>
                </a:solidFill>
                <a:effectLst/>
                <a:latin typeface="+mn-lt"/>
                <a:ea typeface="+mn-ea"/>
                <a:cs typeface="+mn-cs"/>
              </a:rPr>
              <a:t>behaviours</a:t>
            </a:r>
            <a:r>
              <a:rPr lang="en-US" sz="1200" kern="1200" dirty="0">
                <a:solidFill>
                  <a:schemeClr val="tx1"/>
                </a:solidFill>
                <a:effectLst/>
                <a:latin typeface="+mn-lt"/>
                <a:ea typeface="+mn-ea"/>
                <a:cs typeface="+mn-cs"/>
              </a:rPr>
              <a:t> and responses are produced. When you interact with the presentation layer, the application layer’s components are manipulated which is the backend.</a:t>
            </a:r>
            <a:endParaRPr lang="en-GB" dirty="0"/>
          </a:p>
        </p:txBody>
      </p:sp>
      <p:sp>
        <p:nvSpPr>
          <p:cNvPr id="4" name="Slide Number Placeholder 3"/>
          <p:cNvSpPr>
            <a:spLocks noGrp="1"/>
          </p:cNvSpPr>
          <p:nvPr>
            <p:ph type="sldNum" sz="quarter" idx="10"/>
          </p:nvPr>
        </p:nvSpPr>
        <p:spPr/>
        <p:txBody>
          <a:bodyPr rtlCol="0"/>
          <a:lstStyle/>
          <a:p>
            <a:pPr rtl="0"/>
            <a:fld id="{D5D79418-37EB-4378-AD22-89DBB000B0DA}" type="slidenum">
              <a:rPr lang="en-GB" smtClean="0"/>
              <a:t>9</a:t>
            </a:fld>
            <a:endParaRPr lang="en-GB"/>
          </a:p>
        </p:txBody>
      </p:sp>
    </p:spTree>
    <p:extLst>
      <p:ext uri="{BB962C8B-B14F-4D97-AF65-F5344CB8AC3E}">
        <p14:creationId xmlns:p14="http://schemas.microsoft.com/office/powerpoint/2010/main" val="590580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US" sz="1200" b="1" kern="1200" dirty="0">
                <a:solidFill>
                  <a:schemeClr val="tx1"/>
                </a:solidFill>
                <a:effectLst/>
                <a:latin typeface="+mn-lt"/>
                <a:ea typeface="+mn-ea"/>
                <a:cs typeface="+mn-cs"/>
              </a:rPr>
              <a:t>Adobe </a:t>
            </a:r>
            <a:r>
              <a:rPr lang="en-US" sz="1200" b="1" kern="1200" dirty="0" err="1">
                <a:solidFill>
                  <a:schemeClr val="tx1"/>
                </a:solidFill>
                <a:effectLst/>
                <a:latin typeface="+mn-lt"/>
                <a:ea typeface="+mn-ea"/>
                <a:cs typeface="+mn-cs"/>
              </a:rPr>
              <a:t>Xd</a:t>
            </a:r>
            <a:r>
              <a:rPr lang="en-US" sz="1200" kern="1200" dirty="0">
                <a:solidFill>
                  <a:schemeClr val="tx1"/>
                </a:solidFill>
                <a:effectLst/>
                <a:latin typeface="+mn-lt"/>
                <a:ea typeface="+mn-ea"/>
                <a:cs typeface="+mn-cs"/>
              </a:rPr>
              <a:t> – A industrially accepted design, </a:t>
            </a:r>
            <a:r>
              <a:rPr lang="en-US" sz="1200" kern="1200" dirty="0" err="1">
                <a:solidFill>
                  <a:schemeClr val="tx1"/>
                </a:solidFill>
                <a:effectLst/>
                <a:latin typeface="+mn-lt"/>
                <a:ea typeface="+mn-ea"/>
                <a:cs typeface="+mn-cs"/>
              </a:rPr>
              <a:t>wireframing</a:t>
            </a:r>
            <a:r>
              <a:rPr lang="en-US" sz="1200" kern="1200" dirty="0">
                <a:solidFill>
                  <a:schemeClr val="tx1"/>
                </a:solidFill>
                <a:effectLst/>
                <a:latin typeface="+mn-lt"/>
                <a:ea typeface="+mn-ea"/>
                <a:cs typeface="+mn-cs"/>
              </a:rPr>
              <a:t> and prototyping application produced by Adobe. It is slowly getting very high exposure and popularity in the industry. It is very effective and has a lot of components that already come with it. </a:t>
            </a:r>
          </a:p>
          <a:p>
            <a:pPr rtl="0"/>
            <a:endParaRPr lang="en-US" sz="1200" kern="1200" dirty="0">
              <a:solidFill>
                <a:schemeClr val="tx1"/>
              </a:solidFill>
              <a:effectLst/>
              <a:latin typeface="+mn-lt"/>
              <a:ea typeface="+mn-ea"/>
              <a:cs typeface="+mn-cs"/>
            </a:endParaRPr>
          </a:p>
          <a:p>
            <a:pPr rtl="0"/>
            <a:r>
              <a:rPr lang="en-US" sz="1200" b="1" kern="1200" dirty="0">
                <a:solidFill>
                  <a:schemeClr val="tx1"/>
                </a:solidFill>
                <a:effectLst/>
                <a:latin typeface="+mn-lt"/>
                <a:ea typeface="+mn-ea"/>
                <a:cs typeface="+mn-cs"/>
              </a:rPr>
              <a:t>Microsoft Publisher</a:t>
            </a:r>
            <a:r>
              <a:rPr lang="en-US" sz="1200" kern="1200" dirty="0">
                <a:solidFill>
                  <a:schemeClr val="tx1"/>
                </a:solidFill>
                <a:effectLst/>
                <a:latin typeface="+mn-lt"/>
                <a:ea typeface="+mn-ea"/>
                <a:cs typeface="+mn-cs"/>
              </a:rPr>
              <a:t> – Quite the obsolete and legacy type of application that is used to design websites. It has a very simple interface like most of the Microsoft applications but the functionality and the purpose it has only stretches so much. </a:t>
            </a:r>
          </a:p>
          <a:p>
            <a:pPr rtl="0"/>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Sketch</a:t>
            </a:r>
            <a:r>
              <a:rPr lang="en-US" sz="1200" kern="1200" dirty="0">
                <a:solidFill>
                  <a:schemeClr val="tx1"/>
                </a:solidFill>
                <a:effectLst/>
                <a:latin typeface="+mn-lt"/>
                <a:ea typeface="+mn-ea"/>
                <a:cs typeface="+mn-cs"/>
              </a:rPr>
              <a:t> – A </a:t>
            </a:r>
            <a:r>
              <a:rPr lang="en-US" sz="1200" kern="1200" dirty="0" err="1">
                <a:solidFill>
                  <a:schemeClr val="tx1"/>
                </a:solidFill>
                <a:effectLst/>
                <a:latin typeface="+mn-lt"/>
                <a:ea typeface="+mn-ea"/>
                <a:cs typeface="+mn-cs"/>
              </a:rPr>
              <a:t>MacOS</a:t>
            </a:r>
            <a:r>
              <a:rPr lang="en-US" sz="1200" kern="1200" dirty="0">
                <a:solidFill>
                  <a:schemeClr val="tx1"/>
                </a:solidFill>
                <a:effectLst/>
                <a:latin typeface="+mn-lt"/>
                <a:ea typeface="+mn-ea"/>
                <a:cs typeface="+mn-cs"/>
              </a:rPr>
              <a:t> only digital design tool, which is very famous among frontend designers, as sketch provides various UI frameworks and widgets that allow designing responsive and appealing frontends in very short periods of time.</a:t>
            </a:r>
          </a:p>
          <a:p>
            <a:pPr rtl="0"/>
            <a:endParaRPr lang="en-GB" dirty="0"/>
          </a:p>
          <a:p>
            <a:pPr rtl="0"/>
            <a:r>
              <a:rPr lang="en-US" sz="1200" b="1" kern="1200" dirty="0">
                <a:solidFill>
                  <a:schemeClr val="tx1"/>
                </a:solidFill>
                <a:effectLst/>
                <a:latin typeface="+mn-lt"/>
                <a:ea typeface="+mn-ea"/>
                <a:cs typeface="+mn-cs"/>
              </a:rPr>
              <a:t>Adobe Illustrator</a:t>
            </a:r>
            <a:r>
              <a:rPr lang="en-US" sz="1200" kern="1200" dirty="0">
                <a:solidFill>
                  <a:schemeClr val="tx1"/>
                </a:solidFill>
                <a:effectLst/>
                <a:latin typeface="+mn-lt"/>
                <a:ea typeface="+mn-ea"/>
                <a:cs typeface="+mn-cs"/>
              </a:rPr>
              <a:t> – Although not majorly used for UI/UX design, illustrator is quite often used by beginner frontend designers for design phase of the frontend alone. </a:t>
            </a:r>
          </a:p>
          <a:p>
            <a:pPr rtl="0"/>
            <a:endParaRPr lang="en-US" sz="1200" kern="1200" dirty="0">
              <a:solidFill>
                <a:schemeClr val="tx1"/>
              </a:solidFill>
              <a:effectLst/>
              <a:latin typeface="+mn-lt"/>
              <a:ea typeface="+mn-ea"/>
              <a:cs typeface="+mn-cs"/>
            </a:endParaRPr>
          </a:p>
          <a:p>
            <a:pPr rtl="0"/>
            <a:r>
              <a:rPr lang="en-US" sz="1200" b="1" kern="1200" dirty="0">
                <a:solidFill>
                  <a:schemeClr val="tx1"/>
                </a:solidFill>
                <a:effectLst/>
                <a:latin typeface="+mn-lt"/>
                <a:ea typeface="+mn-ea"/>
                <a:cs typeface="+mn-cs"/>
              </a:rPr>
              <a:t>Adobe Photoshop</a:t>
            </a:r>
            <a:r>
              <a:rPr lang="en-US" sz="1200" kern="1200" dirty="0">
                <a:solidFill>
                  <a:schemeClr val="tx1"/>
                </a:solidFill>
                <a:effectLst/>
                <a:latin typeface="+mn-lt"/>
                <a:ea typeface="+mn-ea"/>
                <a:cs typeface="+mn-cs"/>
              </a:rPr>
              <a:t> – Like Adobe Illustrator, it is also just used to make mockups of frontend UI/UX designs, it too, does not provide any features like </a:t>
            </a:r>
            <a:r>
              <a:rPr lang="en-US" sz="1200" kern="1200" dirty="0" err="1">
                <a:solidFill>
                  <a:schemeClr val="tx1"/>
                </a:solidFill>
                <a:effectLst/>
                <a:latin typeface="+mn-lt"/>
                <a:ea typeface="+mn-ea"/>
                <a:cs typeface="+mn-cs"/>
              </a:rPr>
              <a:t>wireframing</a:t>
            </a:r>
            <a:r>
              <a:rPr lang="en-US" sz="1200" kern="1200" dirty="0">
                <a:solidFill>
                  <a:schemeClr val="tx1"/>
                </a:solidFill>
                <a:effectLst/>
                <a:latin typeface="+mn-lt"/>
                <a:ea typeface="+mn-ea"/>
                <a:cs typeface="+mn-cs"/>
              </a:rPr>
              <a:t> or prototyping. However though, as graphic designers use Adobe Photoshop intensively, Adobe Photoshop sees large industrial exposure for frontend design.</a:t>
            </a:r>
            <a:endParaRPr lang="en-GB" dirty="0"/>
          </a:p>
        </p:txBody>
      </p:sp>
      <p:sp>
        <p:nvSpPr>
          <p:cNvPr id="4" name="Slide Number Placeholder 3"/>
          <p:cNvSpPr>
            <a:spLocks noGrp="1"/>
          </p:cNvSpPr>
          <p:nvPr>
            <p:ph type="sldNum" sz="quarter" idx="10"/>
          </p:nvPr>
        </p:nvSpPr>
        <p:spPr/>
        <p:txBody>
          <a:bodyPr rtlCol="0"/>
          <a:lstStyle/>
          <a:p>
            <a:pPr rtl="0"/>
            <a:fld id="{D5D79418-37EB-4378-AD22-89DBB000B0DA}" type="slidenum">
              <a:rPr lang="en-GB" smtClean="0"/>
              <a:t>10</a:t>
            </a:fld>
            <a:endParaRPr lang="en-GB"/>
          </a:p>
        </p:txBody>
      </p:sp>
    </p:spTree>
    <p:extLst>
      <p:ext uri="{BB962C8B-B14F-4D97-AF65-F5344CB8AC3E}">
        <p14:creationId xmlns:p14="http://schemas.microsoft.com/office/powerpoint/2010/main" val="2560982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lvl="0"/>
            <a:r>
              <a:rPr lang="en-US" sz="1200" b="1" kern="1200" dirty="0">
                <a:solidFill>
                  <a:schemeClr val="tx1"/>
                </a:solidFill>
                <a:effectLst/>
                <a:latin typeface="+mn-lt"/>
                <a:ea typeface="+mn-ea"/>
                <a:cs typeface="+mn-cs"/>
              </a:rPr>
              <a:t>Visualization through rough sketches</a:t>
            </a:r>
            <a:r>
              <a:rPr lang="en-US" sz="1200" kern="1200" dirty="0">
                <a:solidFill>
                  <a:schemeClr val="tx1"/>
                </a:solidFill>
                <a:effectLst/>
                <a:latin typeface="+mn-lt"/>
                <a:ea typeface="+mn-ea"/>
                <a:cs typeface="+mn-cs"/>
              </a:rPr>
              <a:t> - by doing so you will try to visually describe every component of the backend, how data flows, how each component of the backend interacts with each other and how the backend architecture must be implemented.</a:t>
            </a:r>
          </a:p>
          <a:p>
            <a:pPr lvl="0"/>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UML Diagrams</a:t>
            </a:r>
            <a:r>
              <a:rPr lang="en-US" sz="1200" kern="1200" dirty="0">
                <a:solidFill>
                  <a:schemeClr val="tx1"/>
                </a:solidFill>
                <a:effectLst/>
                <a:latin typeface="+mn-lt"/>
                <a:ea typeface="+mn-ea"/>
                <a:cs typeface="+mn-cs"/>
              </a:rPr>
              <a:t> – Using multiple UML diagrams like flowcharts, data flow diagrams, entity relationship diagrams etc. you can describe and express the architecture and the logistics within the backend of an application. There are many industrially accepted UML diagrams that have been proven to focus and efficiently demonstrate the backend design of a web application.</a:t>
            </a:r>
            <a:endParaRPr lang="en-GB" dirty="0"/>
          </a:p>
        </p:txBody>
      </p:sp>
      <p:sp>
        <p:nvSpPr>
          <p:cNvPr id="4" name="Slide Number Placeholder 3"/>
          <p:cNvSpPr>
            <a:spLocks noGrp="1"/>
          </p:cNvSpPr>
          <p:nvPr>
            <p:ph type="sldNum" sz="quarter" idx="10"/>
          </p:nvPr>
        </p:nvSpPr>
        <p:spPr/>
        <p:txBody>
          <a:bodyPr rtlCol="0"/>
          <a:lstStyle/>
          <a:p>
            <a:pPr rtl="0"/>
            <a:fld id="{D5D79418-37EB-4378-AD22-89DBB000B0DA}" type="slidenum">
              <a:rPr lang="en-GB" smtClean="0"/>
              <a:t>11</a:t>
            </a:fld>
            <a:endParaRPr lang="en-GB"/>
          </a:p>
        </p:txBody>
      </p:sp>
    </p:spTree>
    <p:extLst>
      <p:ext uri="{BB962C8B-B14F-4D97-AF65-F5344CB8AC3E}">
        <p14:creationId xmlns:p14="http://schemas.microsoft.com/office/powerpoint/2010/main" val="304975552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C0D3B3-CD2E-47A7-B1E6-771D062554A6}" type="datetime1">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2BC2DC5-54CB-401E-AC09-F7FD70C3A784}" type="slidenum">
              <a:rPr lang="en-US" smtClean="0"/>
              <a:t>‹#›</a:t>
            </a:fld>
            <a:endParaRPr lang="en-US"/>
          </a:p>
        </p:txBody>
      </p:sp>
    </p:spTree>
    <p:extLst>
      <p:ext uri="{BB962C8B-B14F-4D97-AF65-F5344CB8AC3E}">
        <p14:creationId xmlns:p14="http://schemas.microsoft.com/office/powerpoint/2010/main" val="574997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647D21-623D-468D-AA37-55AC7B20F668}" type="datetime1">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2923183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926D30-DFFB-47FC-A48C-7877835B4DCA}" type="datetime1">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146991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9690B1-76C4-4897-8222-F2B83E2CBD53}" type="datetime1">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4115440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F92A286-882E-475C-B086-5AF48FDBE9D0}" type="datetime1">
              <a:rPr lang="en-US" smtClean="0"/>
              <a:t>10/13/2021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2BC2DC5-54CB-401E-AC09-F7FD70C3A784}" type="slidenum">
              <a:rPr lang="en-US" smtClean="0"/>
              <a:t>‹#›</a:t>
            </a:fld>
            <a:endParaRPr lang="en-US"/>
          </a:p>
        </p:txBody>
      </p:sp>
    </p:spTree>
    <p:extLst>
      <p:ext uri="{BB962C8B-B14F-4D97-AF65-F5344CB8AC3E}">
        <p14:creationId xmlns:p14="http://schemas.microsoft.com/office/powerpoint/2010/main" val="4126090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8CA2A7-5773-4A88-86B4-571A2A124566}" type="datetime1">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2338838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FD476E-6FF0-4E28-A60F-5A9D6EA80729}" type="datetime1">
              <a:rPr lang="en-US" smtClean="0"/>
              <a:t>10/13/2021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1420365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9B5488-3C86-4A0D-98AA-F5DB115E751A}" type="datetime1">
              <a:rPr lang="en-US" smtClean="0"/>
              <a:t>10/13/2021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328984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0EBE0F-0D64-49A2-8785-C77CC55D3056}" type="datetime1">
              <a:rPr lang="en-US" smtClean="0"/>
              <a:t>10/13/2021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1332885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C5AEA3-AC67-44B8-B116-9038DAB4BC12}" type="datetime1">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275022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156EF8-B951-4E6D-96BC-C8A4E91DE828}" type="datetime1">
              <a:rPr lang="en-US" smtClean="0"/>
              <a:t>10/13/2021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4065123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84971F0-550C-4DD1-846D-2A7683282A46}" type="datetime1">
              <a:rPr lang="en-US" smtClean="0"/>
              <a:t>10/13/2021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2BC2DC5-54CB-401E-AC09-F7FD70C3A784}" type="slidenum">
              <a:rPr lang="en-US" smtClean="0"/>
              <a:t>‹#›</a:t>
            </a:fld>
            <a:endParaRPr lang="en-US"/>
          </a:p>
        </p:txBody>
      </p:sp>
    </p:spTree>
    <p:extLst>
      <p:ext uri="{BB962C8B-B14F-4D97-AF65-F5344CB8AC3E}">
        <p14:creationId xmlns:p14="http://schemas.microsoft.com/office/powerpoint/2010/main" val="25801585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318AC-5C15-4245-BC86-871E89BD4426}"/>
              </a:ext>
            </a:extLst>
          </p:cNvPr>
          <p:cNvSpPr>
            <a:spLocks noGrp="1"/>
          </p:cNvSpPr>
          <p:nvPr>
            <p:ph type="ctrTitle"/>
          </p:nvPr>
        </p:nvSpPr>
        <p:spPr/>
        <p:txBody>
          <a:bodyPr/>
          <a:lstStyle/>
          <a:p>
            <a:r>
              <a:rPr lang="en-US" dirty="0"/>
              <a:t>WEB Design &amp; DEVELOPMENT</a:t>
            </a:r>
          </a:p>
        </p:txBody>
      </p:sp>
      <p:sp>
        <p:nvSpPr>
          <p:cNvPr id="3" name="Subtitle 2">
            <a:extLst>
              <a:ext uri="{FF2B5EF4-FFF2-40B4-BE49-F238E27FC236}">
                <a16:creationId xmlns:a16="http://schemas.microsoft.com/office/drawing/2014/main" id="{CE15C3FE-8DD2-4B4B-8758-84F36EAE96E5}"/>
              </a:ext>
            </a:extLst>
          </p:cNvPr>
          <p:cNvSpPr>
            <a:spLocks noGrp="1"/>
          </p:cNvSpPr>
          <p:nvPr>
            <p:ph type="subTitle" idx="1"/>
          </p:nvPr>
        </p:nvSpPr>
        <p:spPr/>
        <p:txBody>
          <a:bodyPr/>
          <a:lstStyle/>
          <a:p>
            <a:r>
              <a:rPr lang="en-US" dirty="0"/>
              <a:t>ABDUL RAHEEM RIHAM AHAMED</a:t>
            </a:r>
          </a:p>
          <a:p>
            <a:r>
              <a:rPr lang="en-US" sz="1400" dirty="0"/>
              <a:t>HND COMPUTING IDM</a:t>
            </a:r>
          </a:p>
        </p:txBody>
      </p:sp>
      <p:sp>
        <p:nvSpPr>
          <p:cNvPr id="4" name="Slide Number Placeholder 3">
            <a:extLst>
              <a:ext uri="{FF2B5EF4-FFF2-40B4-BE49-F238E27FC236}">
                <a16:creationId xmlns:a16="http://schemas.microsoft.com/office/drawing/2014/main" id="{9688525C-8729-461F-8D74-F4CC5FB87A86}"/>
              </a:ext>
            </a:extLst>
          </p:cNvPr>
          <p:cNvSpPr>
            <a:spLocks noGrp="1"/>
          </p:cNvSpPr>
          <p:nvPr>
            <p:ph type="sldNum" sz="quarter" idx="12"/>
          </p:nvPr>
        </p:nvSpPr>
        <p:spPr/>
        <p:txBody>
          <a:bodyPr/>
          <a:lstStyle/>
          <a:p>
            <a:fld id="{B2BC2DC5-54CB-401E-AC09-F7FD70C3A784}" type="slidenum">
              <a:rPr lang="en-US" smtClean="0"/>
              <a:t>1</a:t>
            </a:fld>
            <a:endParaRPr lang="en-US"/>
          </a:p>
        </p:txBody>
      </p:sp>
    </p:spTree>
    <p:extLst>
      <p:ext uri="{BB962C8B-B14F-4D97-AF65-F5344CB8AC3E}">
        <p14:creationId xmlns:p14="http://schemas.microsoft.com/office/powerpoint/2010/main" val="1777501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rtlCol="0"/>
          <a:lstStyle/>
          <a:p>
            <a:pPr rtl="0"/>
            <a:r>
              <a:rPr lang="en-GB" dirty="0"/>
              <a:t>Frontend design technologies</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idx="1"/>
          </p:nvPr>
        </p:nvSpPr>
        <p:spPr/>
        <p:txBody>
          <a:bodyPr rtlCol="0">
            <a:noAutofit/>
          </a:bodyPr>
          <a:lstStyle/>
          <a:p>
            <a:pPr algn="just">
              <a:lnSpc>
                <a:spcPct val="170000"/>
              </a:lnSpc>
            </a:pPr>
            <a:r>
              <a:rPr lang="en-GB" dirty="0"/>
              <a:t>Adobe </a:t>
            </a:r>
            <a:r>
              <a:rPr lang="en-GB" dirty="0" err="1"/>
              <a:t>Xd</a:t>
            </a:r>
            <a:endParaRPr lang="en-GB" dirty="0"/>
          </a:p>
          <a:p>
            <a:pPr algn="just">
              <a:lnSpc>
                <a:spcPct val="170000"/>
              </a:lnSpc>
            </a:pPr>
            <a:r>
              <a:rPr lang="en-GB" dirty="0"/>
              <a:t>Microsoft Publisher</a:t>
            </a:r>
          </a:p>
          <a:p>
            <a:pPr algn="just">
              <a:lnSpc>
                <a:spcPct val="170000"/>
              </a:lnSpc>
            </a:pPr>
            <a:r>
              <a:rPr lang="en-GB" dirty="0"/>
              <a:t>Adobe Illustrator</a:t>
            </a:r>
          </a:p>
          <a:p>
            <a:pPr algn="just">
              <a:lnSpc>
                <a:spcPct val="170000"/>
              </a:lnSpc>
            </a:pPr>
            <a:r>
              <a:rPr lang="en-GB" dirty="0"/>
              <a:t>Adobe Photoshop</a:t>
            </a:r>
          </a:p>
          <a:p>
            <a:pPr algn="just">
              <a:lnSpc>
                <a:spcPct val="170000"/>
              </a:lnSpc>
            </a:pPr>
            <a:r>
              <a:rPr lang="en-GB" dirty="0"/>
              <a:t>Sketch</a:t>
            </a:r>
          </a:p>
        </p:txBody>
      </p:sp>
      <p:sp>
        <p:nvSpPr>
          <p:cNvPr id="4" name="Slide Number Placeholder 3">
            <a:extLst>
              <a:ext uri="{FF2B5EF4-FFF2-40B4-BE49-F238E27FC236}">
                <a16:creationId xmlns:a16="http://schemas.microsoft.com/office/drawing/2014/main" id="{D4B66E37-514D-4E0C-AAC3-BA0960EAAE60}"/>
              </a:ext>
            </a:extLst>
          </p:cNvPr>
          <p:cNvSpPr>
            <a:spLocks noGrp="1"/>
          </p:cNvSpPr>
          <p:nvPr>
            <p:ph type="sldNum" sz="quarter" idx="12"/>
          </p:nvPr>
        </p:nvSpPr>
        <p:spPr/>
        <p:txBody>
          <a:bodyPr/>
          <a:lstStyle/>
          <a:p>
            <a:fld id="{B2BC2DC5-54CB-401E-AC09-F7FD70C3A784}" type="slidenum">
              <a:rPr lang="en-US" smtClean="0"/>
              <a:t>10</a:t>
            </a:fld>
            <a:endParaRPr lang="en-US"/>
          </a:p>
        </p:txBody>
      </p:sp>
    </p:spTree>
    <p:extLst>
      <p:ext uri="{BB962C8B-B14F-4D97-AF65-F5344CB8AC3E}">
        <p14:creationId xmlns:p14="http://schemas.microsoft.com/office/powerpoint/2010/main" val="583849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rtlCol="0"/>
          <a:lstStyle/>
          <a:p>
            <a:pPr rtl="0"/>
            <a:r>
              <a:rPr lang="en-GB" dirty="0"/>
              <a:t>Backend design technologies</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idx="1"/>
          </p:nvPr>
        </p:nvSpPr>
        <p:spPr/>
        <p:txBody>
          <a:bodyPr rtlCol="0">
            <a:noAutofit/>
          </a:bodyPr>
          <a:lstStyle/>
          <a:p>
            <a:pPr algn="just">
              <a:lnSpc>
                <a:spcPct val="170000"/>
              </a:lnSpc>
            </a:pPr>
            <a:r>
              <a:rPr lang="en-US" dirty="0"/>
              <a:t>Visualization through rough sketches </a:t>
            </a:r>
          </a:p>
          <a:p>
            <a:pPr algn="just">
              <a:lnSpc>
                <a:spcPct val="170000"/>
              </a:lnSpc>
            </a:pPr>
            <a:r>
              <a:rPr lang="en-US" dirty="0"/>
              <a:t>UML Diagrams </a:t>
            </a:r>
            <a:endParaRPr lang="en-GB" dirty="0"/>
          </a:p>
        </p:txBody>
      </p:sp>
      <p:sp>
        <p:nvSpPr>
          <p:cNvPr id="4" name="Slide Number Placeholder 3">
            <a:extLst>
              <a:ext uri="{FF2B5EF4-FFF2-40B4-BE49-F238E27FC236}">
                <a16:creationId xmlns:a16="http://schemas.microsoft.com/office/drawing/2014/main" id="{D7F00797-F7B7-42F2-AA48-12AFAAD68965}"/>
              </a:ext>
            </a:extLst>
          </p:cNvPr>
          <p:cNvSpPr>
            <a:spLocks noGrp="1"/>
          </p:cNvSpPr>
          <p:nvPr>
            <p:ph type="sldNum" sz="quarter" idx="12"/>
          </p:nvPr>
        </p:nvSpPr>
        <p:spPr/>
        <p:txBody>
          <a:bodyPr/>
          <a:lstStyle/>
          <a:p>
            <a:fld id="{B2BC2DC5-54CB-401E-AC09-F7FD70C3A784}" type="slidenum">
              <a:rPr lang="en-US" smtClean="0"/>
              <a:t>11</a:t>
            </a:fld>
            <a:endParaRPr lang="en-US"/>
          </a:p>
        </p:txBody>
      </p:sp>
    </p:spTree>
    <p:extLst>
      <p:ext uri="{BB962C8B-B14F-4D97-AF65-F5344CB8AC3E}">
        <p14:creationId xmlns:p14="http://schemas.microsoft.com/office/powerpoint/2010/main" val="3451915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rtlCol="0"/>
          <a:lstStyle/>
          <a:p>
            <a:pPr rtl="0"/>
            <a:r>
              <a:rPr lang="en-GB" dirty="0"/>
              <a:t>Frontend development technologies</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idx="1"/>
          </p:nvPr>
        </p:nvSpPr>
        <p:spPr/>
        <p:txBody>
          <a:bodyPr rtlCol="0">
            <a:noAutofit/>
          </a:bodyPr>
          <a:lstStyle/>
          <a:p>
            <a:pPr algn="just">
              <a:lnSpc>
                <a:spcPct val="170000"/>
              </a:lnSpc>
            </a:pPr>
            <a:r>
              <a:rPr lang="en-GB" dirty="0" err="1"/>
              <a:t>Jquery</a:t>
            </a:r>
            <a:endParaRPr lang="en-GB" dirty="0"/>
          </a:p>
          <a:p>
            <a:pPr algn="just">
              <a:lnSpc>
                <a:spcPct val="170000"/>
              </a:lnSpc>
            </a:pPr>
            <a:r>
              <a:rPr lang="en-GB" dirty="0" err="1"/>
              <a:t>ReactJS</a:t>
            </a:r>
            <a:endParaRPr lang="en-GB" dirty="0"/>
          </a:p>
          <a:p>
            <a:pPr algn="just">
              <a:lnSpc>
                <a:spcPct val="170000"/>
              </a:lnSpc>
            </a:pPr>
            <a:r>
              <a:rPr lang="en-GB" dirty="0"/>
              <a:t>AngularJS</a:t>
            </a:r>
          </a:p>
          <a:p>
            <a:pPr algn="just">
              <a:lnSpc>
                <a:spcPct val="170000"/>
              </a:lnSpc>
            </a:pPr>
            <a:r>
              <a:rPr lang="en-GB" dirty="0" err="1"/>
              <a:t>VueJS</a:t>
            </a:r>
            <a:endParaRPr lang="en-GB" dirty="0"/>
          </a:p>
          <a:p>
            <a:pPr algn="just">
              <a:lnSpc>
                <a:spcPct val="170000"/>
              </a:lnSpc>
            </a:pPr>
            <a:r>
              <a:rPr lang="en-GB" dirty="0"/>
              <a:t>SCSS</a:t>
            </a:r>
          </a:p>
        </p:txBody>
      </p:sp>
      <p:sp>
        <p:nvSpPr>
          <p:cNvPr id="4" name="Slide Number Placeholder 3">
            <a:extLst>
              <a:ext uri="{FF2B5EF4-FFF2-40B4-BE49-F238E27FC236}">
                <a16:creationId xmlns:a16="http://schemas.microsoft.com/office/drawing/2014/main" id="{67955EC0-970A-4386-A649-81494BBF0A2E}"/>
              </a:ext>
            </a:extLst>
          </p:cNvPr>
          <p:cNvSpPr>
            <a:spLocks noGrp="1"/>
          </p:cNvSpPr>
          <p:nvPr>
            <p:ph type="sldNum" sz="quarter" idx="12"/>
          </p:nvPr>
        </p:nvSpPr>
        <p:spPr/>
        <p:txBody>
          <a:bodyPr/>
          <a:lstStyle/>
          <a:p>
            <a:fld id="{B2BC2DC5-54CB-401E-AC09-F7FD70C3A784}" type="slidenum">
              <a:rPr lang="en-US" smtClean="0"/>
              <a:t>12</a:t>
            </a:fld>
            <a:endParaRPr lang="en-US"/>
          </a:p>
        </p:txBody>
      </p:sp>
    </p:spTree>
    <p:extLst>
      <p:ext uri="{BB962C8B-B14F-4D97-AF65-F5344CB8AC3E}">
        <p14:creationId xmlns:p14="http://schemas.microsoft.com/office/powerpoint/2010/main" val="4087395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rtlCol="0"/>
          <a:lstStyle/>
          <a:p>
            <a:pPr rtl="0"/>
            <a:r>
              <a:rPr lang="en-GB" dirty="0"/>
              <a:t>Backend development technologies</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idx="1"/>
          </p:nvPr>
        </p:nvSpPr>
        <p:spPr/>
        <p:txBody>
          <a:bodyPr rtlCol="0">
            <a:noAutofit/>
          </a:bodyPr>
          <a:lstStyle/>
          <a:p>
            <a:pPr algn="just">
              <a:lnSpc>
                <a:spcPct val="170000"/>
              </a:lnSpc>
            </a:pPr>
            <a:r>
              <a:rPr lang="en-GB" dirty="0"/>
              <a:t>PHP</a:t>
            </a:r>
          </a:p>
          <a:p>
            <a:pPr algn="just">
              <a:lnSpc>
                <a:spcPct val="170000"/>
              </a:lnSpc>
            </a:pPr>
            <a:r>
              <a:rPr lang="en-GB" dirty="0" err="1"/>
              <a:t>ExpressJS</a:t>
            </a:r>
            <a:endParaRPr lang="en-GB" dirty="0"/>
          </a:p>
          <a:p>
            <a:pPr algn="just">
              <a:lnSpc>
                <a:spcPct val="170000"/>
              </a:lnSpc>
            </a:pPr>
            <a:r>
              <a:rPr lang="en-GB" dirty="0"/>
              <a:t>Flask</a:t>
            </a:r>
          </a:p>
          <a:p>
            <a:pPr algn="just">
              <a:lnSpc>
                <a:spcPct val="170000"/>
              </a:lnSpc>
            </a:pPr>
            <a:r>
              <a:rPr lang="en-GB" dirty="0"/>
              <a:t>Django</a:t>
            </a:r>
          </a:p>
          <a:p>
            <a:pPr algn="just">
              <a:lnSpc>
                <a:spcPct val="170000"/>
              </a:lnSpc>
            </a:pPr>
            <a:r>
              <a:rPr lang="en-GB" dirty="0"/>
              <a:t>Spring</a:t>
            </a:r>
          </a:p>
        </p:txBody>
      </p:sp>
      <p:sp>
        <p:nvSpPr>
          <p:cNvPr id="4" name="Slide Number Placeholder 3">
            <a:extLst>
              <a:ext uri="{FF2B5EF4-FFF2-40B4-BE49-F238E27FC236}">
                <a16:creationId xmlns:a16="http://schemas.microsoft.com/office/drawing/2014/main" id="{2AE08B10-F731-4431-A837-B95A25AB81EA}"/>
              </a:ext>
            </a:extLst>
          </p:cNvPr>
          <p:cNvSpPr>
            <a:spLocks noGrp="1"/>
          </p:cNvSpPr>
          <p:nvPr>
            <p:ph type="sldNum" sz="quarter" idx="12"/>
          </p:nvPr>
        </p:nvSpPr>
        <p:spPr/>
        <p:txBody>
          <a:bodyPr/>
          <a:lstStyle/>
          <a:p>
            <a:fld id="{B2BC2DC5-54CB-401E-AC09-F7FD70C3A784}" type="slidenum">
              <a:rPr lang="en-US" smtClean="0"/>
              <a:t>13</a:t>
            </a:fld>
            <a:endParaRPr lang="en-US"/>
          </a:p>
        </p:txBody>
      </p:sp>
    </p:spTree>
    <p:extLst>
      <p:ext uri="{BB962C8B-B14F-4D97-AF65-F5344CB8AC3E}">
        <p14:creationId xmlns:p14="http://schemas.microsoft.com/office/powerpoint/2010/main" val="1005383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rtlCol="0"/>
          <a:lstStyle/>
          <a:p>
            <a:pPr rtl="0"/>
            <a:r>
              <a:rPr lang="en-GB" dirty="0"/>
              <a:t>Custom built vs Creation tool built web solutions</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idx="1"/>
          </p:nvPr>
        </p:nvSpPr>
        <p:spPr/>
        <p:txBody>
          <a:bodyPr rtlCol="0">
            <a:noAutofit/>
          </a:bodyPr>
          <a:lstStyle/>
          <a:p>
            <a:pPr algn="just">
              <a:lnSpc>
                <a:spcPct val="100000"/>
              </a:lnSpc>
            </a:pPr>
            <a:r>
              <a:rPr lang="en-GB" dirty="0"/>
              <a:t>Custom built solutions are more flexible and responsive in terms of UI/UX</a:t>
            </a:r>
          </a:p>
          <a:p>
            <a:pPr algn="just">
              <a:lnSpc>
                <a:spcPct val="100000"/>
              </a:lnSpc>
            </a:pPr>
            <a:r>
              <a:rPr lang="en-GB" dirty="0"/>
              <a:t>Creation tools are very easy to use.</a:t>
            </a:r>
          </a:p>
          <a:p>
            <a:pPr algn="just">
              <a:lnSpc>
                <a:spcPct val="100000"/>
              </a:lnSpc>
            </a:pPr>
            <a:r>
              <a:rPr lang="en-GB" dirty="0"/>
              <a:t>Creation tools are not used by industry experts.</a:t>
            </a:r>
          </a:p>
          <a:p>
            <a:pPr algn="just">
              <a:lnSpc>
                <a:spcPct val="100000"/>
              </a:lnSpc>
            </a:pPr>
            <a:r>
              <a:rPr lang="en-GB" dirty="0"/>
              <a:t>Custom built tools offer more security and performance.</a:t>
            </a:r>
          </a:p>
          <a:p>
            <a:pPr algn="just">
              <a:lnSpc>
                <a:spcPct val="100000"/>
              </a:lnSpc>
            </a:pPr>
            <a:r>
              <a:rPr lang="en-GB" dirty="0"/>
              <a:t>Creation tools are better for small websites like blogs or portfolios.</a:t>
            </a:r>
          </a:p>
        </p:txBody>
      </p:sp>
      <p:sp>
        <p:nvSpPr>
          <p:cNvPr id="4" name="Slide Number Placeholder 3">
            <a:extLst>
              <a:ext uri="{FF2B5EF4-FFF2-40B4-BE49-F238E27FC236}">
                <a16:creationId xmlns:a16="http://schemas.microsoft.com/office/drawing/2014/main" id="{C053B7F6-684E-47B9-A1EA-E1C4ECF3129B}"/>
              </a:ext>
            </a:extLst>
          </p:cNvPr>
          <p:cNvSpPr>
            <a:spLocks noGrp="1"/>
          </p:cNvSpPr>
          <p:nvPr>
            <p:ph type="sldNum" sz="quarter" idx="12"/>
          </p:nvPr>
        </p:nvSpPr>
        <p:spPr/>
        <p:txBody>
          <a:bodyPr/>
          <a:lstStyle/>
          <a:p>
            <a:fld id="{B2BC2DC5-54CB-401E-AC09-F7FD70C3A784}" type="slidenum">
              <a:rPr lang="en-US" smtClean="0"/>
              <a:t>14</a:t>
            </a:fld>
            <a:endParaRPr lang="en-US"/>
          </a:p>
        </p:txBody>
      </p:sp>
    </p:spTree>
    <p:extLst>
      <p:ext uri="{BB962C8B-B14F-4D97-AF65-F5344CB8AC3E}">
        <p14:creationId xmlns:p14="http://schemas.microsoft.com/office/powerpoint/2010/main" val="2585736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rtlCol="0"/>
          <a:lstStyle/>
          <a:p>
            <a:r>
              <a:rPr lang="en-US" dirty="0"/>
              <a:t>Impact of common web development technologies and tools</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idx="1"/>
          </p:nvPr>
        </p:nvSpPr>
        <p:spPr/>
        <p:txBody>
          <a:bodyPr rtlCol="0">
            <a:noAutofit/>
          </a:bodyPr>
          <a:lstStyle/>
          <a:p>
            <a:pPr lvl="0" algn="just">
              <a:lnSpc>
                <a:spcPct val="150000"/>
              </a:lnSpc>
            </a:pPr>
            <a:r>
              <a:rPr lang="en-US" dirty="0"/>
              <a:t>Performance</a:t>
            </a:r>
          </a:p>
          <a:p>
            <a:pPr lvl="0" algn="just">
              <a:lnSpc>
                <a:spcPct val="150000"/>
              </a:lnSpc>
            </a:pPr>
            <a:r>
              <a:rPr lang="en-US" dirty="0"/>
              <a:t>Security</a:t>
            </a:r>
          </a:p>
          <a:p>
            <a:pPr lvl="0" algn="just">
              <a:lnSpc>
                <a:spcPct val="150000"/>
              </a:lnSpc>
            </a:pPr>
            <a:r>
              <a:rPr lang="en-US" dirty="0"/>
              <a:t>Efficiency</a:t>
            </a:r>
          </a:p>
          <a:p>
            <a:pPr lvl="0" algn="just">
              <a:lnSpc>
                <a:spcPct val="150000"/>
              </a:lnSpc>
            </a:pPr>
            <a:r>
              <a:rPr lang="en-US" dirty="0"/>
              <a:t>Ease of implementation </a:t>
            </a:r>
          </a:p>
          <a:p>
            <a:pPr lvl="0" algn="just">
              <a:lnSpc>
                <a:spcPct val="150000"/>
              </a:lnSpc>
            </a:pPr>
            <a:r>
              <a:rPr lang="en-US" dirty="0"/>
              <a:t>Validity </a:t>
            </a:r>
          </a:p>
          <a:p>
            <a:pPr lvl="0" algn="just">
              <a:lnSpc>
                <a:spcPct val="150000"/>
              </a:lnSpc>
            </a:pPr>
            <a:r>
              <a:rPr lang="en-US" dirty="0"/>
              <a:t>Higher Exposure</a:t>
            </a:r>
          </a:p>
        </p:txBody>
      </p:sp>
      <p:sp>
        <p:nvSpPr>
          <p:cNvPr id="4" name="Slide Number Placeholder 3">
            <a:extLst>
              <a:ext uri="{FF2B5EF4-FFF2-40B4-BE49-F238E27FC236}">
                <a16:creationId xmlns:a16="http://schemas.microsoft.com/office/drawing/2014/main" id="{77DE31CB-24DD-45C8-9EA7-58268856460B}"/>
              </a:ext>
            </a:extLst>
          </p:cNvPr>
          <p:cNvSpPr>
            <a:spLocks noGrp="1"/>
          </p:cNvSpPr>
          <p:nvPr>
            <p:ph type="sldNum" sz="quarter" idx="12"/>
          </p:nvPr>
        </p:nvSpPr>
        <p:spPr/>
        <p:txBody>
          <a:bodyPr/>
          <a:lstStyle/>
          <a:p>
            <a:fld id="{B2BC2DC5-54CB-401E-AC09-F7FD70C3A784}" type="slidenum">
              <a:rPr lang="en-US" smtClean="0"/>
              <a:t>15</a:t>
            </a:fld>
            <a:endParaRPr lang="en-US"/>
          </a:p>
        </p:txBody>
      </p:sp>
    </p:spTree>
    <p:extLst>
      <p:ext uri="{BB962C8B-B14F-4D97-AF65-F5344CB8AC3E}">
        <p14:creationId xmlns:p14="http://schemas.microsoft.com/office/powerpoint/2010/main" val="1727465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5AE23-BE79-40F2-83D7-6C028A17D1D0}"/>
              </a:ext>
            </a:extLst>
          </p:cNvPr>
          <p:cNvSpPr>
            <a:spLocks noGrp="1"/>
          </p:cNvSpPr>
          <p:nvPr>
            <p:ph type="title"/>
          </p:nvPr>
        </p:nvSpPr>
        <p:spPr>
          <a:xfrm>
            <a:off x="1069848" y="484632"/>
            <a:ext cx="10058400" cy="1094786"/>
          </a:xfrm>
        </p:spPr>
        <p:txBody>
          <a:bodyPr/>
          <a:lstStyle/>
          <a:p>
            <a:r>
              <a:rPr lang="en-US" dirty="0"/>
              <a:t>reference</a:t>
            </a:r>
          </a:p>
        </p:txBody>
      </p:sp>
      <p:sp>
        <p:nvSpPr>
          <p:cNvPr id="3" name="Content Placeholder 2">
            <a:extLst>
              <a:ext uri="{FF2B5EF4-FFF2-40B4-BE49-F238E27FC236}">
                <a16:creationId xmlns:a16="http://schemas.microsoft.com/office/drawing/2014/main" id="{A04753B5-9979-4899-8134-D11A176BC7EA}"/>
              </a:ext>
            </a:extLst>
          </p:cNvPr>
          <p:cNvSpPr>
            <a:spLocks noGrp="1"/>
          </p:cNvSpPr>
          <p:nvPr>
            <p:ph idx="1"/>
          </p:nvPr>
        </p:nvSpPr>
        <p:spPr>
          <a:xfrm>
            <a:off x="1069848" y="1436914"/>
            <a:ext cx="10058400" cy="4735286"/>
          </a:xfrm>
        </p:spPr>
        <p:txBody>
          <a:bodyPr>
            <a:normAutofit fontScale="77500" lnSpcReduction="20000"/>
          </a:bodyPr>
          <a:lstStyle/>
          <a:p>
            <a:pPr marL="0" marR="0" algn="just">
              <a:lnSpc>
                <a:spcPct val="150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2021. [online] Available at: &lt;https://www.cloudflare.com/learning/dns/what-is-dns/&gt; [Accessed 25 August 2021].</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0" marR="0" algn="just">
              <a:lnSpc>
                <a:spcPct val="150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2021. [online] Available at: &lt;https://www.cloudflare.com/learning/dns/what-is-dns/&gt; [Accessed 25 August 2021].</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0" marR="0" algn="just">
              <a:lnSpc>
                <a:spcPct val="150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W3schools.in. 2021. </a:t>
            </a:r>
            <a:r>
              <a:rPr lang="en-US" sz="1800" i="1"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Types of Network Protocols and Their Uses</a:t>
            </a:r>
            <a:r>
              <a:rPr lang="en-US"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[online] Available at: &lt;https://www.w3schools.in/types-of-network-protocols-and-their-uses/&gt; [Accessed 25 August 2021].</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0" marR="0" algn="just">
              <a:lnSpc>
                <a:spcPct val="150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WhatIs.com. 2021. </a:t>
            </a:r>
            <a:r>
              <a:rPr lang="en-US" sz="1800" i="1"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What is a Web Server and How Does it Work?</a:t>
            </a:r>
            <a:r>
              <a:rPr lang="en-US"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[online] Available at: &lt;https://whatis.techtarget.com/definition/Web-server&gt; [Accessed 26 August 2021].</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0" marR="0" algn="just">
              <a:lnSpc>
                <a:spcPct val="150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Digital.com. 2021. </a:t>
            </a:r>
            <a:r>
              <a:rPr lang="en-US" sz="1800" i="1"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Operating Systems And Web Hosting: Read Here Before Making Your Choices - Digital.com</a:t>
            </a:r>
            <a:r>
              <a:rPr lang="en-US"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[online] Available at: &lt;https://digital.com/best-web-hosting/operating-systems/&gt; [Accessed 26 August 2021].</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0" marR="0" algn="just">
              <a:lnSpc>
                <a:spcPct val="150000"/>
              </a:lnSpc>
              <a:spcBef>
                <a:spcPts val="0"/>
              </a:spcBef>
              <a:spcAft>
                <a:spcPts val="800"/>
              </a:spcAft>
            </a:pPr>
            <a:r>
              <a:rPr lang="en-US" sz="1800"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Enuke</a:t>
            </a:r>
            <a:r>
              <a:rPr lang="en-US"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Software. 2021. </a:t>
            </a:r>
            <a:r>
              <a:rPr lang="en-US" sz="1800" i="1"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Latest Tools and Technology Used in Web Development Industry - </a:t>
            </a:r>
            <a:r>
              <a:rPr lang="en-US" sz="1800" i="1"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Enuke</a:t>
            </a:r>
            <a:r>
              <a:rPr lang="en-US" sz="1800" i="1"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Software</a:t>
            </a:r>
            <a:r>
              <a:rPr lang="en-US"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[online] Available at: &lt;https://www.enukesoftware.com/blog/tool-technology-used-in-web-development-industry.html&gt; [Accessed 26 August 2021].</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0" marR="0" algn="just">
              <a:lnSpc>
                <a:spcPct val="150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Search Engine Land. 2021. </a:t>
            </a:r>
            <a:r>
              <a:rPr lang="en-US" sz="1800" i="1"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What Is SEO / Search Engine Optimization?</a:t>
            </a:r>
            <a:r>
              <a:rPr lang="en-US"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[online] Available at: &lt;https://searchengineland.com/guide/what-is-seo&gt; [Accessed 28 August 2021].</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0" marR="0" algn="just">
              <a:lnSpc>
                <a:spcPct val="150000"/>
              </a:lnSpc>
              <a:spcBef>
                <a:spcPts val="0"/>
              </a:spcBef>
              <a:spcAft>
                <a:spcPts val="800"/>
              </a:spcAft>
            </a:pPr>
            <a:r>
              <a:rPr lang="en-US" sz="1800"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CareerFoundry</a:t>
            </a:r>
            <a:r>
              <a:rPr lang="en-US"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2021. </a:t>
            </a:r>
            <a:r>
              <a:rPr lang="en-US" sz="1800" i="1"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Frontend vs Backend Development : The 2021 Guide</a:t>
            </a:r>
            <a:r>
              <a:rPr lang="en-US"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[online] Available at: &lt;https://careerfoundry.com/en/blog/web-development/whats-the-difference-between-frontend-and-backend/&gt; [Accessed 30 August 2021].</a:t>
            </a:r>
            <a:endParaRPr lang="en-US" sz="18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4" name="Slide Number Placeholder 3">
            <a:extLst>
              <a:ext uri="{FF2B5EF4-FFF2-40B4-BE49-F238E27FC236}">
                <a16:creationId xmlns:a16="http://schemas.microsoft.com/office/drawing/2014/main" id="{1C32A613-E317-477D-B395-D8507AD923D0}"/>
              </a:ext>
            </a:extLst>
          </p:cNvPr>
          <p:cNvSpPr>
            <a:spLocks noGrp="1"/>
          </p:cNvSpPr>
          <p:nvPr>
            <p:ph type="sldNum" sz="quarter" idx="12"/>
          </p:nvPr>
        </p:nvSpPr>
        <p:spPr/>
        <p:txBody>
          <a:bodyPr/>
          <a:lstStyle/>
          <a:p>
            <a:fld id="{B2BC2DC5-54CB-401E-AC09-F7FD70C3A784}" type="slidenum">
              <a:rPr lang="en-US" smtClean="0"/>
              <a:t>16</a:t>
            </a:fld>
            <a:endParaRPr lang="en-US"/>
          </a:p>
        </p:txBody>
      </p:sp>
    </p:spTree>
    <p:extLst>
      <p:ext uri="{BB962C8B-B14F-4D97-AF65-F5344CB8AC3E}">
        <p14:creationId xmlns:p14="http://schemas.microsoft.com/office/powerpoint/2010/main" val="988483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E1550F-8C91-4506-B727-7C6A3965BDDF}"/>
              </a:ext>
            </a:extLst>
          </p:cNvPr>
          <p:cNvSpPr>
            <a:spLocks noGrp="1"/>
          </p:cNvSpPr>
          <p:nvPr>
            <p:ph type="ctrTitle"/>
          </p:nvPr>
        </p:nvSpPr>
        <p:spPr/>
        <p:txBody>
          <a:bodyPr/>
          <a:lstStyle/>
          <a:p>
            <a:pPr algn="ctr"/>
            <a:r>
              <a:rPr lang="en-US" dirty="0"/>
              <a:t>THANK YOU</a:t>
            </a:r>
          </a:p>
        </p:txBody>
      </p:sp>
      <p:sp>
        <p:nvSpPr>
          <p:cNvPr id="4" name="Slide Number Placeholder 3">
            <a:extLst>
              <a:ext uri="{FF2B5EF4-FFF2-40B4-BE49-F238E27FC236}">
                <a16:creationId xmlns:a16="http://schemas.microsoft.com/office/drawing/2014/main" id="{2B3A6EE9-6EA7-4AD4-AD56-A04C55819BAF}"/>
              </a:ext>
            </a:extLst>
          </p:cNvPr>
          <p:cNvSpPr>
            <a:spLocks noGrp="1"/>
          </p:cNvSpPr>
          <p:nvPr>
            <p:ph type="sldNum" sz="quarter" idx="12"/>
          </p:nvPr>
        </p:nvSpPr>
        <p:spPr/>
        <p:txBody>
          <a:bodyPr/>
          <a:lstStyle/>
          <a:p>
            <a:fld id="{B2BC2DC5-54CB-401E-AC09-F7FD70C3A784}" type="slidenum">
              <a:rPr lang="en-US" smtClean="0"/>
              <a:t>17</a:t>
            </a:fld>
            <a:endParaRPr lang="en-US"/>
          </a:p>
        </p:txBody>
      </p:sp>
    </p:spTree>
    <p:extLst>
      <p:ext uri="{BB962C8B-B14F-4D97-AF65-F5344CB8AC3E}">
        <p14:creationId xmlns:p14="http://schemas.microsoft.com/office/powerpoint/2010/main" val="1273408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3B7BB-ECAC-4160-8DF9-0C5CE66112F8}"/>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95656954-D0C5-43E1-A39E-5C54A01CCCF2}"/>
              </a:ext>
            </a:extLst>
          </p:cNvPr>
          <p:cNvSpPr>
            <a:spLocks noGrp="1"/>
          </p:cNvSpPr>
          <p:nvPr>
            <p:ph idx="1"/>
          </p:nvPr>
        </p:nvSpPr>
        <p:spPr>
          <a:xfrm>
            <a:off x="1069848" y="1782305"/>
            <a:ext cx="10058400" cy="4389895"/>
          </a:xfrm>
        </p:spPr>
        <p:txBody>
          <a:bodyPr>
            <a:noAutofit/>
          </a:bodyPr>
          <a:lstStyle/>
          <a:p>
            <a:r>
              <a:rPr lang="en-US" sz="1500" dirty="0"/>
              <a:t>Components of web development</a:t>
            </a:r>
          </a:p>
          <a:p>
            <a:r>
              <a:rPr lang="en-US" sz="1500" dirty="0"/>
              <a:t>Web server technologies</a:t>
            </a:r>
          </a:p>
          <a:p>
            <a:r>
              <a:rPr lang="en-US" sz="1500" dirty="0"/>
              <a:t>Communication Protocols</a:t>
            </a:r>
          </a:p>
          <a:p>
            <a:r>
              <a:rPr lang="en-US" sz="1500" dirty="0"/>
              <a:t>DNS Management</a:t>
            </a:r>
          </a:p>
          <a:p>
            <a:r>
              <a:rPr lang="en-US" sz="1500" dirty="0"/>
              <a:t>Search Engine Optimization</a:t>
            </a:r>
          </a:p>
          <a:p>
            <a:r>
              <a:rPr lang="en-US" sz="1500" dirty="0"/>
              <a:t>What is frontend?</a:t>
            </a:r>
          </a:p>
          <a:p>
            <a:r>
              <a:rPr lang="en-US" sz="1500" dirty="0"/>
              <a:t>What is backend?</a:t>
            </a:r>
          </a:p>
          <a:p>
            <a:r>
              <a:rPr lang="en-US" sz="1500" dirty="0"/>
              <a:t>Frontend design technologies</a:t>
            </a:r>
          </a:p>
          <a:p>
            <a:r>
              <a:rPr lang="en-US" sz="1500" dirty="0"/>
              <a:t>Backend design technologies</a:t>
            </a:r>
          </a:p>
          <a:p>
            <a:r>
              <a:rPr lang="en-US" sz="1500" dirty="0"/>
              <a:t>Front development technologies</a:t>
            </a:r>
          </a:p>
          <a:p>
            <a:r>
              <a:rPr lang="en-US" sz="1500" dirty="0"/>
              <a:t>Backend development technologies</a:t>
            </a:r>
          </a:p>
          <a:p>
            <a:r>
              <a:rPr lang="en-US" sz="1500" dirty="0"/>
              <a:t>Custom built vs creation tools</a:t>
            </a:r>
          </a:p>
          <a:p>
            <a:r>
              <a:rPr lang="en-US" sz="1500" dirty="0"/>
              <a:t>Impact of common web technologies and tools</a:t>
            </a:r>
          </a:p>
        </p:txBody>
      </p:sp>
      <p:sp>
        <p:nvSpPr>
          <p:cNvPr id="4" name="Slide Number Placeholder 3">
            <a:extLst>
              <a:ext uri="{FF2B5EF4-FFF2-40B4-BE49-F238E27FC236}">
                <a16:creationId xmlns:a16="http://schemas.microsoft.com/office/drawing/2014/main" id="{9EA221E5-092F-4092-AAEA-2DB1ECF4B5F7}"/>
              </a:ext>
            </a:extLst>
          </p:cNvPr>
          <p:cNvSpPr>
            <a:spLocks noGrp="1"/>
          </p:cNvSpPr>
          <p:nvPr>
            <p:ph type="sldNum" sz="quarter" idx="12"/>
          </p:nvPr>
        </p:nvSpPr>
        <p:spPr/>
        <p:txBody>
          <a:bodyPr/>
          <a:lstStyle/>
          <a:p>
            <a:fld id="{B2BC2DC5-54CB-401E-AC09-F7FD70C3A784}" type="slidenum">
              <a:rPr lang="en-US" smtClean="0"/>
              <a:t>2</a:t>
            </a:fld>
            <a:endParaRPr lang="en-US"/>
          </a:p>
        </p:txBody>
      </p:sp>
    </p:spTree>
    <p:extLst>
      <p:ext uri="{BB962C8B-B14F-4D97-AF65-F5344CB8AC3E}">
        <p14:creationId xmlns:p14="http://schemas.microsoft.com/office/powerpoint/2010/main" val="885795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rtlCol="0"/>
          <a:lstStyle/>
          <a:p>
            <a:pPr rtl="0"/>
            <a:r>
              <a:rPr lang="en-GB" dirty="0"/>
              <a:t>Components of Web development</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idx="1"/>
          </p:nvPr>
        </p:nvSpPr>
        <p:spPr>
          <a:xfrm>
            <a:off x="1069848" y="2121408"/>
            <a:ext cx="10058400" cy="3457982"/>
          </a:xfrm>
        </p:spPr>
        <p:txBody>
          <a:bodyPr rtlCol="0">
            <a:normAutofit/>
          </a:bodyPr>
          <a:lstStyle/>
          <a:p>
            <a:pPr algn="just" rtl="0">
              <a:lnSpc>
                <a:spcPct val="150000"/>
              </a:lnSpc>
            </a:pPr>
            <a:r>
              <a:rPr lang="en-GB" dirty="0"/>
              <a:t>Domain Name Server</a:t>
            </a:r>
          </a:p>
          <a:p>
            <a:pPr algn="just" rtl="0">
              <a:lnSpc>
                <a:spcPct val="150000"/>
              </a:lnSpc>
            </a:pPr>
            <a:r>
              <a:rPr lang="en-GB" dirty="0"/>
              <a:t>Web Servers</a:t>
            </a:r>
          </a:p>
          <a:p>
            <a:pPr algn="just" rtl="0">
              <a:lnSpc>
                <a:spcPct val="150000"/>
              </a:lnSpc>
            </a:pPr>
            <a:r>
              <a:rPr lang="en-GB" dirty="0"/>
              <a:t>Web server operating systems</a:t>
            </a:r>
          </a:p>
          <a:p>
            <a:pPr algn="just" rtl="0">
              <a:lnSpc>
                <a:spcPct val="150000"/>
              </a:lnSpc>
            </a:pPr>
            <a:r>
              <a:rPr lang="en-GB" dirty="0"/>
              <a:t>Hardware associated with web hosting</a:t>
            </a:r>
          </a:p>
          <a:p>
            <a:pPr algn="just" rtl="0">
              <a:lnSpc>
                <a:spcPct val="150000"/>
              </a:lnSpc>
            </a:pPr>
            <a:r>
              <a:rPr lang="en-GB" dirty="0"/>
              <a:t>Communication protocols</a:t>
            </a:r>
          </a:p>
        </p:txBody>
      </p:sp>
      <p:sp>
        <p:nvSpPr>
          <p:cNvPr id="4" name="Slide Number Placeholder 3">
            <a:extLst>
              <a:ext uri="{FF2B5EF4-FFF2-40B4-BE49-F238E27FC236}">
                <a16:creationId xmlns:a16="http://schemas.microsoft.com/office/drawing/2014/main" id="{3034B3A8-3AFF-480E-9466-D9559D162918}"/>
              </a:ext>
            </a:extLst>
          </p:cNvPr>
          <p:cNvSpPr>
            <a:spLocks noGrp="1"/>
          </p:cNvSpPr>
          <p:nvPr>
            <p:ph type="sldNum" sz="quarter" idx="12"/>
          </p:nvPr>
        </p:nvSpPr>
        <p:spPr/>
        <p:txBody>
          <a:bodyPr/>
          <a:lstStyle/>
          <a:p>
            <a:fld id="{B2BC2DC5-54CB-401E-AC09-F7FD70C3A784}" type="slidenum">
              <a:rPr lang="en-US" smtClean="0"/>
              <a:t>3</a:t>
            </a:fld>
            <a:endParaRPr lang="en-US"/>
          </a:p>
        </p:txBody>
      </p:sp>
    </p:spTree>
    <p:extLst>
      <p:ext uri="{BB962C8B-B14F-4D97-AF65-F5344CB8AC3E}">
        <p14:creationId xmlns:p14="http://schemas.microsoft.com/office/powerpoint/2010/main" val="2500220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a:xfrm>
            <a:off x="1069848" y="484632"/>
            <a:ext cx="10058400" cy="1609344"/>
          </a:xfrm>
        </p:spPr>
        <p:txBody>
          <a:bodyPr rtlCol="0"/>
          <a:lstStyle/>
          <a:p>
            <a:r>
              <a:rPr lang="en-GB" dirty="0"/>
              <a:t>Web server technologies (Hardware &amp; Software)</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idx="1"/>
          </p:nvPr>
        </p:nvSpPr>
        <p:spPr>
          <a:xfrm>
            <a:off x="1069848" y="2121408"/>
            <a:ext cx="10058400" cy="4050792"/>
          </a:xfrm>
        </p:spPr>
        <p:txBody>
          <a:bodyPr rtlCol="0">
            <a:normAutofit/>
          </a:bodyPr>
          <a:lstStyle/>
          <a:p>
            <a:endParaRPr lang="en-GB" dirty="0"/>
          </a:p>
          <a:p>
            <a:r>
              <a:rPr lang="en-GB" dirty="0"/>
              <a:t>Microsoft Windows Server</a:t>
            </a:r>
          </a:p>
          <a:p>
            <a:r>
              <a:rPr lang="en-GB" dirty="0"/>
              <a:t>Linux </a:t>
            </a:r>
          </a:p>
          <a:p>
            <a:r>
              <a:rPr lang="en-GB" dirty="0"/>
              <a:t>Load balancers</a:t>
            </a:r>
          </a:p>
          <a:p>
            <a:r>
              <a:rPr lang="en-GB" dirty="0"/>
              <a:t>Proxy Servers</a:t>
            </a:r>
          </a:p>
          <a:p>
            <a:r>
              <a:rPr lang="en-GB" dirty="0" err="1"/>
              <a:t>NodeJS</a:t>
            </a:r>
            <a:endParaRPr lang="en-GB" dirty="0"/>
          </a:p>
          <a:p>
            <a:endParaRPr lang="en-GB" dirty="0"/>
          </a:p>
        </p:txBody>
      </p:sp>
      <p:sp>
        <p:nvSpPr>
          <p:cNvPr id="11" name="Slide Number Placeholder 10">
            <a:extLst>
              <a:ext uri="{FF2B5EF4-FFF2-40B4-BE49-F238E27FC236}">
                <a16:creationId xmlns:a16="http://schemas.microsoft.com/office/drawing/2014/main" id="{BF014E5F-C724-497D-AA95-C007896BF83A}"/>
              </a:ext>
            </a:extLst>
          </p:cNvPr>
          <p:cNvSpPr>
            <a:spLocks noGrp="1"/>
          </p:cNvSpPr>
          <p:nvPr>
            <p:ph type="sldNum" sz="quarter" idx="12"/>
          </p:nvPr>
        </p:nvSpPr>
        <p:spPr/>
        <p:txBody>
          <a:bodyPr/>
          <a:lstStyle/>
          <a:p>
            <a:fld id="{B2BC2DC5-54CB-401E-AC09-F7FD70C3A784}" type="slidenum">
              <a:rPr lang="en-US" smtClean="0"/>
              <a:t>4</a:t>
            </a:fld>
            <a:endParaRPr lang="en-US"/>
          </a:p>
        </p:txBody>
      </p:sp>
    </p:spTree>
    <p:extLst>
      <p:ext uri="{BB962C8B-B14F-4D97-AF65-F5344CB8AC3E}">
        <p14:creationId xmlns:p14="http://schemas.microsoft.com/office/powerpoint/2010/main" val="2823586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rtlCol="0"/>
          <a:lstStyle/>
          <a:p>
            <a:pPr rtl="0"/>
            <a:r>
              <a:rPr lang="en-GB" dirty="0"/>
              <a:t>Communication Protocols</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idx="1"/>
          </p:nvPr>
        </p:nvSpPr>
        <p:spPr/>
        <p:txBody>
          <a:bodyPr rtlCol="0">
            <a:noAutofit/>
          </a:bodyPr>
          <a:lstStyle/>
          <a:p>
            <a:pPr algn="just">
              <a:lnSpc>
                <a:spcPct val="170000"/>
              </a:lnSpc>
            </a:pPr>
            <a:r>
              <a:rPr lang="en-US" dirty="0"/>
              <a:t>Simple Mail Transfer Protocol (SMTP) </a:t>
            </a:r>
          </a:p>
          <a:p>
            <a:pPr algn="just">
              <a:lnSpc>
                <a:spcPct val="170000"/>
              </a:lnSpc>
            </a:pPr>
            <a:r>
              <a:rPr lang="en-US" dirty="0"/>
              <a:t>Transmission Control Protocol/Internet Protocol (TCP/IP) </a:t>
            </a:r>
          </a:p>
          <a:p>
            <a:pPr algn="just">
              <a:lnSpc>
                <a:spcPct val="170000"/>
              </a:lnSpc>
            </a:pPr>
            <a:r>
              <a:rPr lang="en-US" dirty="0"/>
              <a:t>Voice over Internet Protocol (VoIP) </a:t>
            </a:r>
          </a:p>
          <a:p>
            <a:pPr algn="just">
              <a:lnSpc>
                <a:spcPct val="170000"/>
              </a:lnSpc>
            </a:pPr>
            <a:r>
              <a:rPr lang="en-US" dirty="0"/>
              <a:t>Hypertext Transfer Protocol (HTTP) </a:t>
            </a:r>
          </a:p>
          <a:p>
            <a:pPr algn="just">
              <a:lnSpc>
                <a:spcPct val="170000"/>
              </a:lnSpc>
            </a:pPr>
            <a:r>
              <a:rPr lang="en-US" dirty="0"/>
              <a:t>User Datagram Protocol (UDP)</a:t>
            </a:r>
            <a:endParaRPr lang="en-GB" dirty="0"/>
          </a:p>
        </p:txBody>
      </p:sp>
      <p:sp>
        <p:nvSpPr>
          <p:cNvPr id="4" name="Slide Number Placeholder 3">
            <a:extLst>
              <a:ext uri="{FF2B5EF4-FFF2-40B4-BE49-F238E27FC236}">
                <a16:creationId xmlns:a16="http://schemas.microsoft.com/office/drawing/2014/main" id="{3DE7143F-5718-4CDB-AAEB-7A15A30999C3}"/>
              </a:ext>
            </a:extLst>
          </p:cNvPr>
          <p:cNvSpPr>
            <a:spLocks noGrp="1"/>
          </p:cNvSpPr>
          <p:nvPr>
            <p:ph type="sldNum" sz="quarter" idx="12"/>
          </p:nvPr>
        </p:nvSpPr>
        <p:spPr/>
        <p:txBody>
          <a:bodyPr/>
          <a:lstStyle/>
          <a:p>
            <a:fld id="{B2BC2DC5-54CB-401E-AC09-F7FD70C3A784}" type="slidenum">
              <a:rPr lang="en-US" smtClean="0"/>
              <a:t>5</a:t>
            </a:fld>
            <a:endParaRPr lang="en-US"/>
          </a:p>
        </p:txBody>
      </p:sp>
    </p:spTree>
    <p:extLst>
      <p:ext uri="{BB962C8B-B14F-4D97-AF65-F5344CB8AC3E}">
        <p14:creationId xmlns:p14="http://schemas.microsoft.com/office/powerpoint/2010/main" val="962682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rtlCol="0"/>
          <a:lstStyle/>
          <a:p>
            <a:pPr rtl="0"/>
            <a:r>
              <a:rPr lang="en-GB" dirty="0"/>
              <a:t>Domain Name Server Management</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idx="1"/>
          </p:nvPr>
        </p:nvSpPr>
        <p:spPr/>
        <p:txBody>
          <a:bodyPr rtlCol="0">
            <a:noAutofit/>
          </a:bodyPr>
          <a:lstStyle/>
          <a:p>
            <a:pPr marL="0" indent="0" algn="just">
              <a:lnSpc>
                <a:spcPct val="100000"/>
              </a:lnSpc>
              <a:buNone/>
            </a:pPr>
            <a:r>
              <a:rPr lang="en-US" dirty="0"/>
              <a:t>DNS Management &amp; Organization is done by the following companies:</a:t>
            </a:r>
          </a:p>
          <a:p>
            <a:pPr lvl="0" algn="just">
              <a:lnSpc>
                <a:spcPct val="150000"/>
              </a:lnSpc>
            </a:pPr>
            <a:r>
              <a:rPr lang="en-US" dirty="0"/>
              <a:t>Internet Corporation for Assigned Names and Numbers (ICANN)</a:t>
            </a:r>
          </a:p>
          <a:p>
            <a:pPr lvl="0" algn="just">
              <a:lnSpc>
                <a:spcPct val="150000"/>
              </a:lnSpc>
            </a:pPr>
            <a:r>
              <a:rPr lang="en-US" dirty="0"/>
              <a:t>Internet Assigned Numbers Authority (IANA)</a:t>
            </a:r>
          </a:p>
          <a:p>
            <a:pPr lvl="0" algn="just">
              <a:lnSpc>
                <a:spcPct val="150000"/>
              </a:lnSpc>
            </a:pPr>
            <a:r>
              <a:rPr lang="en-US" dirty="0"/>
              <a:t>Operators of Top Level Domains </a:t>
            </a:r>
          </a:p>
          <a:p>
            <a:pPr lvl="0" algn="just">
              <a:lnSpc>
                <a:spcPct val="150000"/>
              </a:lnSpc>
            </a:pPr>
            <a:r>
              <a:rPr lang="en-US" dirty="0"/>
              <a:t>Accredited registers</a:t>
            </a:r>
          </a:p>
          <a:p>
            <a:pPr marL="0" indent="0" algn="just">
              <a:lnSpc>
                <a:spcPct val="170000"/>
              </a:lnSpc>
              <a:buNone/>
            </a:pPr>
            <a:endParaRPr lang="en-GB" dirty="0"/>
          </a:p>
        </p:txBody>
      </p:sp>
      <p:sp>
        <p:nvSpPr>
          <p:cNvPr id="4" name="Slide Number Placeholder 3">
            <a:extLst>
              <a:ext uri="{FF2B5EF4-FFF2-40B4-BE49-F238E27FC236}">
                <a16:creationId xmlns:a16="http://schemas.microsoft.com/office/drawing/2014/main" id="{399B8B3F-0D9C-462F-8A1A-7F7C38D4BA3A}"/>
              </a:ext>
            </a:extLst>
          </p:cNvPr>
          <p:cNvSpPr>
            <a:spLocks noGrp="1"/>
          </p:cNvSpPr>
          <p:nvPr>
            <p:ph type="sldNum" sz="quarter" idx="12"/>
          </p:nvPr>
        </p:nvSpPr>
        <p:spPr/>
        <p:txBody>
          <a:bodyPr/>
          <a:lstStyle/>
          <a:p>
            <a:fld id="{B2BC2DC5-54CB-401E-AC09-F7FD70C3A784}" type="slidenum">
              <a:rPr lang="en-US" smtClean="0"/>
              <a:t>6</a:t>
            </a:fld>
            <a:endParaRPr lang="en-US"/>
          </a:p>
        </p:txBody>
      </p:sp>
    </p:spTree>
    <p:extLst>
      <p:ext uri="{BB962C8B-B14F-4D97-AF65-F5344CB8AC3E}">
        <p14:creationId xmlns:p14="http://schemas.microsoft.com/office/powerpoint/2010/main" val="2329071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rtlCol="0"/>
          <a:lstStyle/>
          <a:p>
            <a:pPr rtl="0"/>
            <a:r>
              <a:rPr lang="en-GB" dirty="0"/>
              <a:t>Search Engine Optimization</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idx="1"/>
          </p:nvPr>
        </p:nvSpPr>
        <p:spPr/>
        <p:txBody>
          <a:bodyPr rtlCol="0">
            <a:noAutofit/>
          </a:bodyPr>
          <a:lstStyle/>
          <a:p>
            <a:pPr algn="just">
              <a:lnSpc>
                <a:spcPct val="170000"/>
              </a:lnSpc>
            </a:pPr>
            <a:r>
              <a:rPr lang="en-US" dirty="0"/>
              <a:t>Crawl Accessibility </a:t>
            </a:r>
          </a:p>
          <a:p>
            <a:pPr algn="just">
              <a:lnSpc>
                <a:spcPct val="170000"/>
              </a:lnSpc>
            </a:pPr>
            <a:r>
              <a:rPr lang="en-US" dirty="0"/>
              <a:t>Appealing Content </a:t>
            </a:r>
          </a:p>
          <a:p>
            <a:pPr algn="just">
              <a:lnSpc>
                <a:spcPct val="170000"/>
              </a:lnSpc>
            </a:pPr>
            <a:r>
              <a:rPr lang="en-US" dirty="0"/>
              <a:t>Keyword Optimization </a:t>
            </a:r>
          </a:p>
          <a:p>
            <a:pPr algn="just">
              <a:lnSpc>
                <a:spcPct val="170000"/>
              </a:lnSpc>
            </a:pPr>
            <a:r>
              <a:rPr lang="en-US" dirty="0"/>
              <a:t>Quality User experience(UX) </a:t>
            </a:r>
          </a:p>
          <a:p>
            <a:pPr algn="just">
              <a:lnSpc>
                <a:spcPct val="170000"/>
              </a:lnSpc>
            </a:pPr>
            <a:r>
              <a:rPr lang="en-US" dirty="0"/>
              <a:t>Appealing title and web address </a:t>
            </a:r>
            <a:endParaRPr lang="en-GB" dirty="0"/>
          </a:p>
        </p:txBody>
      </p:sp>
      <p:sp>
        <p:nvSpPr>
          <p:cNvPr id="4" name="Slide Number Placeholder 3">
            <a:extLst>
              <a:ext uri="{FF2B5EF4-FFF2-40B4-BE49-F238E27FC236}">
                <a16:creationId xmlns:a16="http://schemas.microsoft.com/office/drawing/2014/main" id="{FB32940B-668D-4305-B99D-C81BF595ACE5}"/>
              </a:ext>
            </a:extLst>
          </p:cNvPr>
          <p:cNvSpPr>
            <a:spLocks noGrp="1"/>
          </p:cNvSpPr>
          <p:nvPr>
            <p:ph type="sldNum" sz="quarter" idx="12"/>
          </p:nvPr>
        </p:nvSpPr>
        <p:spPr/>
        <p:txBody>
          <a:bodyPr/>
          <a:lstStyle/>
          <a:p>
            <a:fld id="{B2BC2DC5-54CB-401E-AC09-F7FD70C3A784}" type="slidenum">
              <a:rPr lang="en-US" smtClean="0"/>
              <a:t>7</a:t>
            </a:fld>
            <a:endParaRPr lang="en-US"/>
          </a:p>
        </p:txBody>
      </p:sp>
    </p:spTree>
    <p:extLst>
      <p:ext uri="{BB962C8B-B14F-4D97-AF65-F5344CB8AC3E}">
        <p14:creationId xmlns:p14="http://schemas.microsoft.com/office/powerpoint/2010/main" val="4111336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rtlCol="0"/>
          <a:lstStyle/>
          <a:p>
            <a:pPr rtl="0"/>
            <a:r>
              <a:rPr lang="en-GB" dirty="0"/>
              <a:t>What is frontend?</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idx="1"/>
          </p:nvPr>
        </p:nvSpPr>
        <p:spPr/>
        <p:txBody>
          <a:bodyPr rtlCol="0">
            <a:noAutofit/>
          </a:bodyPr>
          <a:lstStyle/>
          <a:p>
            <a:pPr algn="just">
              <a:lnSpc>
                <a:spcPct val="170000"/>
              </a:lnSpc>
            </a:pPr>
            <a:r>
              <a:rPr lang="en-GB" dirty="0" err="1"/>
              <a:t>Seeable</a:t>
            </a:r>
            <a:r>
              <a:rPr lang="en-GB" dirty="0"/>
              <a:t> view of the website</a:t>
            </a:r>
          </a:p>
          <a:p>
            <a:pPr algn="just">
              <a:lnSpc>
                <a:spcPct val="100000"/>
              </a:lnSpc>
            </a:pPr>
            <a:r>
              <a:rPr lang="en-GB" dirty="0"/>
              <a:t>Acts on the presentation layer of the OSI model</a:t>
            </a:r>
          </a:p>
          <a:p>
            <a:pPr algn="just">
              <a:lnSpc>
                <a:spcPct val="170000"/>
              </a:lnSpc>
            </a:pPr>
            <a:r>
              <a:rPr lang="en-GB" dirty="0"/>
              <a:t>Affects the user experience(Ux0</a:t>
            </a:r>
          </a:p>
          <a:p>
            <a:pPr algn="just">
              <a:lnSpc>
                <a:spcPct val="170000"/>
              </a:lnSpc>
            </a:pPr>
            <a:r>
              <a:rPr lang="en-GB" dirty="0"/>
              <a:t>Is also called User Interface(UI)</a:t>
            </a:r>
          </a:p>
        </p:txBody>
      </p:sp>
      <p:sp>
        <p:nvSpPr>
          <p:cNvPr id="4" name="Slide Number Placeholder 3">
            <a:extLst>
              <a:ext uri="{FF2B5EF4-FFF2-40B4-BE49-F238E27FC236}">
                <a16:creationId xmlns:a16="http://schemas.microsoft.com/office/drawing/2014/main" id="{F9EF66AF-6378-48A5-AB74-54DEF5E82EC0}"/>
              </a:ext>
            </a:extLst>
          </p:cNvPr>
          <p:cNvSpPr>
            <a:spLocks noGrp="1"/>
          </p:cNvSpPr>
          <p:nvPr>
            <p:ph type="sldNum" sz="quarter" idx="12"/>
          </p:nvPr>
        </p:nvSpPr>
        <p:spPr/>
        <p:txBody>
          <a:bodyPr/>
          <a:lstStyle/>
          <a:p>
            <a:fld id="{B2BC2DC5-54CB-401E-AC09-F7FD70C3A784}" type="slidenum">
              <a:rPr lang="en-US" smtClean="0"/>
              <a:t>8</a:t>
            </a:fld>
            <a:endParaRPr lang="en-US"/>
          </a:p>
        </p:txBody>
      </p:sp>
    </p:spTree>
    <p:extLst>
      <p:ext uri="{BB962C8B-B14F-4D97-AF65-F5344CB8AC3E}">
        <p14:creationId xmlns:p14="http://schemas.microsoft.com/office/powerpoint/2010/main" val="3791240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rtlCol="0"/>
          <a:lstStyle/>
          <a:p>
            <a:pPr rtl="0"/>
            <a:r>
              <a:rPr lang="en-GB" dirty="0"/>
              <a:t>What is backend?</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idx="1"/>
          </p:nvPr>
        </p:nvSpPr>
        <p:spPr/>
        <p:txBody>
          <a:bodyPr rtlCol="0">
            <a:noAutofit/>
          </a:bodyPr>
          <a:lstStyle/>
          <a:p>
            <a:pPr algn="just">
              <a:lnSpc>
                <a:spcPct val="170000"/>
              </a:lnSpc>
            </a:pPr>
            <a:r>
              <a:rPr lang="en-GB" dirty="0" err="1"/>
              <a:t>Unseeable</a:t>
            </a:r>
            <a:r>
              <a:rPr lang="en-GB" dirty="0"/>
              <a:t> part of the website</a:t>
            </a:r>
          </a:p>
          <a:p>
            <a:pPr algn="just">
              <a:lnSpc>
                <a:spcPct val="100000"/>
              </a:lnSpc>
            </a:pPr>
            <a:r>
              <a:rPr lang="en-GB" dirty="0"/>
              <a:t>Acts on the application layer of the OSI model</a:t>
            </a:r>
          </a:p>
          <a:p>
            <a:pPr algn="just">
              <a:lnSpc>
                <a:spcPct val="170000"/>
              </a:lnSpc>
            </a:pPr>
            <a:r>
              <a:rPr lang="en-GB" dirty="0"/>
              <a:t>Affects the frontend </a:t>
            </a:r>
          </a:p>
          <a:p>
            <a:pPr algn="just">
              <a:lnSpc>
                <a:spcPct val="170000"/>
              </a:lnSpc>
            </a:pPr>
            <a:r>
              <a:rPr lang="en-GB" dirty="0"/>
              <a:t>Backend development is often difficult</a:t>
            </a:r>
          </a:p>
        </p:txBody>
      </p:sp>
      <p:sp>
        <p:nvSpPr>
          <p:cNvPr id="4" name="Slide Number Placeholder 3">
            <a:extLst>
              <a:ext uri="{FF2B5EF4-FFF2-40B4-BE49-F238E27FC236}">
                <a16:creationId xmlns:a16="http://schemas.microsoft.com/office/drawing/2014/main" id="{84F764A1-2D8E-487F-A947-DA8985A7408A}"/>
              </a:ext>
            </a:extLst>
          </p:cNvPr>
          <p:cNvSpPr>
            <a:spLocks noGrp="1"/>
          </p:cNvSpPr>
          <p:nvPr>
            <p:ph type="sldNum" sz="quarter" idx="12"/>
          </p:nvPr>
        </p:nvSpPr>
        <p:spPr/>
        <p:txBody>
          <a:bodyPr/>
          <a:lstStyle/>
          <a:p>
            <a:fld id="{B2BC2DC5-54CB-401E-AC09-F7FD70C3A784}" type="slidenum">
              <a:rPr lang="en-US" smtClean="0"/>
              <a:t>9</a:t>
            </a:fld>
            <a:endParaRPr lang="en-US"/>
          </a:p>
        </p:txBody>
      </p:sp>
    </p:spTree>
    <p:extLst>
      <p:ext uri="{BB962C8B-B14F-4D97-AF65-F5344CB8AC3E}">
        <p14:creationId xmlns:p14="http://schemas.microsoft.com/office/powerpoint/2010/main" val="4349586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39</TotalTime>
  <Words>3153</Words>
  <Application>Microsoft Office PowerPoint</Application>
  <PresentationFormat>Widescreen</PresentationFormat>
  <Paragraphs>207</Paragraphs>
  <Slides>17</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Rockwell</vt:lpstr>
      <vt:lpstr>Rockwell Condensed</vt:lpstr>
      <vt:lpstr>Times New Roman</vt:lpstr>
      <vt:lpstr>Wingdings</vt:lpstr>
      <vt:lpstr>Wood Type</vt:lpstr>
      <vt:lpstr>WEB Design &amp; DEVELOPMENT</vt:lpstr>
      <vt:lpstr>Table of contents</vt:lpstr>
      <vt:lpstr>Components of Web development</vt:lpstr>
      <vt:lpstr>Web server technologies (Hardware &amp; Software)</vt:lpstr>
      <vt:lpstr>Communication Protocols</vt:lpstr>
      <vt:lpstr>Domain Name Server Management</vt:lpstr>
      <vt:lpstr>Search Engine Optimization</vt:lpstr>
      <vt:lpstr>What is frontend?</vt:lpstr>
      <vt:lpstr>What is backend?</vt:lpstr>
      <vt:lpstr>Frontend design technologies</vt:lpstr>
      <vt:lpstr>Backend design technologies</vt:lpstr>
      <vt:lpstr>Frontend development technologies</vt:lpstr>
      <vt:lpstr>Backend development technologies</vt:lpstr>
      <vt:lpstr>Custom built vs Creation tool built web solutions</vt:lpstr>
      <vt:lpstr>Impact of common web development technologies and tools</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Design and development</dc:title>
  <dc:creator>RIHAM AHAMED ABDUL RAHEEM</dc:creator>
  <cp:lastModifiedBy>RIHAM AHAMED ABDUL RAHEEM</cp:lastModifiedBy>
  <cp:revision>7</cp:revision>
  <dcterms:created xsi:type="dcterms:W3CDTF">2020-12-26T17:13:03Z</dcterms:created>
  <dcterms:modified xsi:type="dcterms:W3CDTF">2021-10-12T19:41:32Z</dcterms:modified>
</cp:coreProperties>
</file>