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034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33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80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62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23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7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8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2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v.gov/hiv-basics/overview/data-and-trends/global-statistic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55399-36DA-44C4-891E-D9DD7B87F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547" y="4519749"/>
            <a:ext cx="10805790" cy="1270279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HIV Testing Analysis </a:t>
            </a:r>
          </a:p>
        </p:txBody>
      </p:sp>
      <p:sp>
        <p:nvSpPr>
          <p:cNvPr id="13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2EDE5-DC4D-41E0-AE6C-E5607EF0B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607" y="6254304"/>
            <a:ext cx="10792448" cy="562506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Riham, Terry, Annanya, Jason</a:t>
            </a:r>
          </a:p>
        </p:txBody>
      </p:sp>
      <p:pic>
        <p:nvPicPr>
          <p:cNvPr id="7" name="Graphic 6" descr="Microscope">
            <a:extLst>
              <a:ext uri="{FF2B5EF4-FFF2-40B4-BE49-F238E27FC236}">
                <a16:creationId xmlns:a16="http://schemas.microsoft.com/office/drawing/2014/main" id="{191F96FE-C2AC-4328-8821-1649D7891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7094" y="691546"/>
            <a:ext cx="3514694" cy="35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8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49" y="454981"/>
            <a:ext cx="10396882" cy="1151965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A698-C1D5-4C4D-945A-E37E1C477667}"/>
              </a:ext>
            </a:extLst>
          </p:cNvPr>
          <p:cNvSpPr txBox="1"/>
          <p:nvPr/>
        </p:nvSpPr>
        <p:spPr>
          <a:xfrm>
            <a:off x="428349" y="1606946"/>
            <a:ext cx="10496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Based on the analysis, we come to the following analysis: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There is a correlation between viral suppression and frequency of visits. Patients with more visits were virally suppressed.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same relationship did not exist with Cd4 count.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Patients unstably housed had higher average of number of visits.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9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1614E-E3FB-4FC7-821C-CD75EB0FC219}"/>
              </a:ext>
            </a:extLst>
          </p:cNvPr>
          <p:cNvSpPr txBox="1"/>
          <p:nvPr/>
        </p:nvSpPr>
        <p:spPr>
          <a:xfrm>
            <a:off x="319596" y="417250"/>
            <a:ext cx="10449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A538B-7682-467A-9208-26E7C960CB97}"/>
              </a:ext>
            </a:extLst>
          </p:cNvPr>
          <p:cNvSpPr txBox="1"/>
          <p:nvPr/>
        </p:nvSpPr>
        <p:spPr>
          <a:xfrm>
            <a:off x="439444" y="2134224"/>
            <a:ext cx="102093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According to USAIDS*, there are 36.9 million people worldwide living with HIV/AIDS as of 2017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75% of people living with HIV globally were aware of their HIV status in 2017. However, 25% of world population still need access to HIV testing services. HIV testing is an essential gateway to HIV prevention, treatment, care and support services.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Howard Brown Health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Federally Qualified Health Center who sees patients regardless of their ability to pay.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Served over 25,000 patients in 2018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4700 patients living with HIV/AIDS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Image result for howard brown health">
            <a:extLst>
              <a:ext uri="{FF2B5EF4-FFF2-40B4-BE49-F238E27FC236}">
                <a16:creationId xmlns:a16="http://schemas.microsoft.com/office/drawing/2014/main" id="{62ED336F-50C9-48CF-B68A-E234DEA13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24" y="268548"/>
            <a:ext cx="4762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45FB05-D5FF-4DCC-8DF2-140B478B0F86}"/>
              </a:ext>
            </a:extLst>
          </p:cNvPr>
          <p:cNvSpPr txBox="1"/>
          <p:nvPr/>
        </p:nvSpPr>
        <p:spPr>
          <a:xfrm>
            <a:off x="6249881" y="5921406"/>
            <a:ext cx="4873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Source: </a:t>
            </a:r>
            <a:r>
              <a:rPr 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https://www.hiv.gov/hiv-basics/overview/data-and-trends/global-statistics</a:t>
            </a:r>
            <a:endParaRPr lang="en-US" sz="1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Image result for UNAIDS">
            <a:extLst>
              <a:ext uri="{FF2B5EF4-FFF2-40B4-BE49-F238E27FC236}">
                <a16:creationId xmlns:a16="http://schemas.microsoft.com/office/drawing/2014/main" id="{D2AB87B0-908B-402C-9028-06B611A8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096" y="161001"/>
            <a:ext cx="1383897" cy="138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8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1614E-E3FB-4FC7-821C-CD75EB0FC219}"/>
              </a:ext>
            </a:extLst>
          </p:cNvPr>
          <p:cNvSpPr txBox="1"/>
          <p:nvPr/>
        </p:nvSpPr>
        <p:spPr>
          <a:xfrm>
            <a:off x="319596" y="417250"/>
            <a:ext cx="10449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Research Question: Who is the Ideal Patient?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FFDE5-8E13-4075-AD57-E332631C68AB}"/>
              </a:ext>
            </a:extLst>
          </p:cNvPr>
          <p:cNvSpPr txBox="1"/>
          <p:nvPr/>
        </p:nvSpPr>
        <p:spPr>
          <a:xfrm>
            <a:off x="488272" y="1455938"/>
            <a:ext cx="108396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understand who makes the ideal patient at Howard Brown, we analyzed a federal dataset of patients for 2017 to understand demographic behavior and their ability get HIV treatment. We analyzed the following segmentations: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Gender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Poverty level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Insurance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Housing status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Viral suppressions</a:t>
            </a:r>
          </a:p>
        </p:txBody>
      </p:sp>
    </p:spTree>
    <p:extLst>
      <p:ext uri="{BB962C8B-B14F-4D97-AF65-F5344CB8AC3E}">
        <p14:creationId xmlns:p14="http://schemas.microsoft.com/office/powerpoint/2010/main" val="306159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B9C1C7-BD4E-D44B-9B06-FA217A0D0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" y="1837765"/>
            <a:ext cx="5480477" cy="33115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AACE45-4343-F547-903E-18FC5FF37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045" y="1837764"/>
            <a:ext cx="5894099" cy="331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3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&amp;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DF687-71D8-F545-83EB-BC11345C6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63" y="1837765"/>
            <a:ext cx="5561972" cy="37079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510B3-66AB-9448-B5D3-94987685A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9" y="1718187"/>
            <a:ext cx="3733799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POVERTY LEVEL AND INSURANCE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3C491-1331-0D41-9826-A0623C1C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96062"/>
            <a:ext cx="4937435" cy="3864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12E5D-1EC9-A347-B034-4C6FD2CB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6062"/>
            <a:ext cx="4453814" cy="38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F89DD-41E1-CC40-9E00-1E6D81F9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746" y="2235282"/>
            <a:ext cx="3599745" cy="2941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C04C8-3876-DE47-A8FF-963887DC0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4449"/>
            <a:ext cx="7683037" cy="27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0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49" y="454981"/>
            <a:ext cx="10396882" cy="1151965"/>
          </a:xfrm>
        </p:spPr>
        <p:txBody>
          <a:bodyPr/>
          <a:lstStyle/>
          <a:p>
            <a:r>
              <a:rPr lang="en-US" dirty="0"/>
              <a:t>VIRAL SUPRESSION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A698-C1D5-4C4D-945A-E37E1C477667}"/>
              </a:ext>
            </a:extLst>
          </p:cNvPr>
          <p:cNvSpPr txBox="1"/>
          <p:nvPr/>
        </p:nvSpPr>
        <p:spPr>
          <a:xfrm>
            <a:off x="378411" y="1677880"/>
            <a:ext cx="1049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&lt; 200 is considered to be virally suppressed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Cd4 count – Snapshot of how well your immune system is doing and counts the white blood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FDC03-4944-4C49-9983-64A737D3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84" y="2324211"/>
            <a:ext cx="3224981" cy="3224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FDE1A-6D08-694F-AC35-874DD93DB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38" y="2324211"/>
            <a:ext cx="3224981" cy="32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49" y="454981"/>
            <a:ext cx="10396882" cy="1151965"/>
          </a:xfrm>
        </p:spPr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A698-C1D5-4C4D-945A-E37E1C477667}"/>
              </a:ext>
            </a:extLst>
          </p:cNvPr>
          <p:cNvSpPr txBox="1"/>
          <p:nvPr/>
        </p:nvSpPr>
        <p:spPr>
          <a:xfrm>
            <a:off x="547086" y="1899822"/>
            <a:ext cx="10496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Excluded the following outliers from our analysis: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Date of diagnosis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unknown Race or Ethnicity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 of insurance</a:t>
            </a:r>
          </a:p>
        </p:txBody>
      </p:sp>
    </p:spTree>
    <p:extLst>
      <p:ext uri="{BB962C8B-B14F-4D97-AF65-F5344CB8AC3E}">
        <p14:creationId xmlns:p14="http://schemas.microsoft.com/office/powerpoint/2010/main" val="3422519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294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Impact</vt:lpstr>
      <vt:lpstr>Wingdings</vt:lpstr>
      <vt:lpstr>Main Event</vt:lpstr>
      <vt:lpstr>HIV Testing Analysis </vt:lpstr>
      <vt:lpstr>PowerPoint Presentation</vt:lpstr>
      <vt:lpstr>PowerPoint Presentation</vt:lpstr>
      <vt:lpstr>RACE</vt:lpstr>
      <vt:lpstr>Gender &amp; AGE</vt:lpstr>
      <vt:lpstr>POVERTY LEVEL AND INSURANCE</vt:lpstr>
      <vt:lpstr>HOUSING STATUS</vt:lpstr>
      <vt:lpstr>VIRAL SUPRESSION</vt:lpstr>
      <vt:lpstr>Outliers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 Testing Analysis</dc:title>
  <dc:creator>Annanya Dwivedi</dc:creator>
  <cp:lastModifiedBy>Riham Ramadan</cp:lastModifiedBy>
  <cp:revision>10</cp:revision>
  <dcterms:created xsi:type="dcterms:W3CDTF">2019-03-30T16:11:45Z</dcterms:created>
  <dcterms:modified xsi:type="dcterms:W3CDTF">2019-04-01T17:54:31Z</dcterms:modified>
</cp:coreProperties>
</file>