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2"/>
  </p:notesMasterIdLst>
  <p:handoutMasterIdLst>
    <p:handoutMasterId r:id="rId3"/>
  </p:handoutMasterIdLst>
  <p:sldSz cx="10058400" cy="7772400"/>
  <p:notesSz cx="9939338" cy="6805613"/>
  <p:defaultTextStyle>
    <a:defPPr>
      <a:defRPr lang="en-US"/>
    </a:defPPr>
    <a:lvl1pPr marL="0" algn="l" defTabSz="10181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056" algn="l" defTabSz="10181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109" algn="l" defTabSz="10181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166" algn="l" defTabSz="10181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219" algn="l" defTabSz="10181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276" algn="l" defTabSz="10181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329" algn="l" defTabSz="10181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385" algn="l" defTabSz="10181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438" algn="l" defTabSz="10181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C3D4247-6057-4E7E-8600-F3F4D744AE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pos="3168">
          <p15:clr>
            <a:srgbClr val="A4A3A4"/>
          </p15:clr>
        </p15:guide>
        <p15:guide id="3" pos="6335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" initials="" lastIdx="9" clrIdx="0"/>
  <p:cmAuthor id="1" name="Sarah Jarvis" initials="SJ" lastIdx="3" clrIdx="1"/>
  <p:cmAuthor id="2" name="Sarah Jarvis" initials="SJ [2]" lastIdx="1" clrIdx="2"/>
  <p:cmAuthor id="3" name="Sarah Jarvis" initials="SJ [3]" lastIdx="1" clrIdx="3"/>
  <p:cmAuthor id="4" name="Sarah Jarvis" initials="SJ [4]" lastIdx="1" clrIdx="4"/>
  <p:cmAuthor id="5" name="Sarah Jarvis" initials="SJ [5]" lastIdx="1" clrIdx="5"/>
  <p:cmAuthor id="6" name="Sarah Jarvis" initials="SJ [6]" lastIdx="1" clrIdx="6"/>
  <p:cmAuthor id="7" name="Sarah Jarvis" initials="SJ [7]" lastIdx="1" clrIdx="7"/>
  <p:cmAuthor id="8" name="Sarah Jarvis" initials="SJ [8]" lastIdx="1" clrIdx="8"/>
  <p:cmAuthor id="9" name="Sarah Jarvis" initials="SJ [9]" lastIdx="1" clrIdx="9"/>
  <p:cmAuthor id="10" name="Sherrie Kelly" initials="SK" lastIdx="109" clrIdx="10">
    <p:extLst>
      <p:ext uri="{19B8F6BF-5375-455C-9EA6-DF929625EA0E}">
        <p15:presenceInfo xmlns:p15="http://schemas.microsoft.com/office/powerpoint/2012/main" userId="aaaa776315c6fb8e" providerId="Windows Live"/>
      </p:ext>
    </p:extLst>
  </p:cmAuthor>
  <p:cmAuthor id="11" name="Aaron Osborne" initials="AO" lastIdx="3" clrIdx="11">
    <p:extLst>
      <p:ext uri="{19B8F6BF-5375-455C-9EA6-DF929625EA0E}">
        <p15:presenceInfo xmlns:p15="http://schemas.microsoft.com/office/powerpoint/2012/main" userId="Aaron Osborne" providerId="None"/>
      </p:ext>
    </p:extLst>
  </p:cmAuthor>
  <p:cmAuthor id="12" name="Debra tenBrink" initials="Dt" lastIdx="5" clrIdx="12">
    <p:extLst>
      <p:ext uri="{19B8F6BF-5375-455C-9EA6-DF929625EA0E}">
        <p15:presenceInfo xmlns:p15="http://schemas.microsoft.com/office/powerpoint/2012/main" userId="Debra tenBrink" providerId="None"/>
      </p:ext>
    </p:extLst>
  </p:cmAuthor>
  <p:cmAuthor id="13" name="Rowan" initials="RMH" lastIdx="33" clrIdx="13">
    <p:extLst>
      <p:ext uri="{19B8F6BF-5375-455C-9EA6-DF929625EA0E}">
        <p15:presenceInfo xmlns:p15="http://schemas.microsoft.com/office/powerpoint/2012/main" userId="Rowan" providerId="None"/>
      </p:ext>
    </p:extLst>
  </p:cmAuthor>
  <p:cmAuthor id="14" name="Debra" initials="Dt" lastIdx="10" clrIdx="14">
    <p:extLst>
      <p:ext uri="{19B8F6BF-5375-455C-9EA6-DF929625EA0E}">
        <p15:presenceInfo xmlns:p15="http://schemas.microsoft.com/office/powerpoint/2012/main" userId="Deb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0EA"/>
    <a:srgbClr val="A5D6E3"/>
    <a:srgbClr val="9CD1E0"/>
    <a:srgbClr val="76C0D4"/>
    <a:srgbClr val="4F81BD"/>
    <a:srgbClr val="E9EDF4"/>
    <a:srgbClr val="9A887E"/>
    <a:srgbClr val="BAA59C"/>
    <a:srgbClr val="D0D8E8"/>
    <a:srgbClr val="7EC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072" autoAdjust="0"/>
  </p:normalViewPr>
  <p:slideViewPr>
    <p:cSldViewPr>
      <p:cViewPr varScale="1">
        <p:scale>
          <a:sx n="115" d="100"/>
          <a:sy n="115" d="100"/>
        </p:scale>
        <p:origin x="1296" y="108"/>
      </p:cViewPr>
      <p:guideLst>
        <p:guide orient="horz" pos="624"/>
        <p:guide pos="3168"/>
        <p:guide pos="6335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5040"/>
    </p:cViewPr>
  </p:sorterViewPr>
  <p:notesViewPr>
    <p:cSldViewPr>
      <p:cViewPr varScale="1">
        <p:scale>
          <a:sx n="132" d="100"/>
          <a:sy n="132" d="100"/>
        </p:scale>
        <p:origin x="160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fld id="{255F3303-129C-4CDA-B935-27D6E7D36D3F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fld id="{C54E8FF1-88EF-4A5F-B045-AC4B993DBD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4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fld id="{3F02E299-B2F9-4A01-8594-D5D17F147734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6288" y="509588"/>
            <a:ext cx="3306762" cy="2554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2" tIns="45921" rIns="91842" bIns="459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842" tIns="45921" rIns="91842" bIns="459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fld id="{06E4A308-090C-4FAB-9F41-5C69EFC597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1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056" algn="l" defTabSz="10181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109" algn="l" defTabSz="10181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166" algn="l" defTabSz="10181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219" algn="l" defTabSz="10181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276" algn="l" defTabSz="10181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329" algn="l" defTabSz="10181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385" algn="l" defTabSz="10181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438" algn="l" defTabSz="10181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BFA185-8862-4EA5-B1AC-0D80CAC1F008}"/>
              </a:ext>
            </a:extLst>
          </p:cNvPr>
          <p:cNvSpPr/>
          <p:nvPr userDrawn="1"/>
        </p:nvSpPr>
        <p:spPr>
          <a:xfrm>
            <a:off x="0" y="533400"/>
            <a:ext cx="10058400" cy="4838701"/>
          </a:xfrm>
          <a:prstGeom prst="rect">
            <a:avLst/>
          </a:prstGeom>
          <a:solidFill>
            <a:srgbClr val="A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B7A7E-431D-4603-B5CB-FE97E96112BA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5827690"/>
            <a:ext cx="2438400" cy="1411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6769A70-5B2E-4CC6-8B3B-233FFFF9E489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6170809"/>
            <a:ext cx="2743201" cy="72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1D46B7-3E50-4FDA-80EB-896982B936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285" y="6170590"/>
            <a:ext cx="3269114" cy="7255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AAC82C-AB71-4CD4-A2DE-9419CEB4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068" y="1066801"/>
            <a:ext cx="8550275" cy="381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5000" y="914401"/>
            <a:ext cx="3241600" cy="2209799"/>
          </a:xfrm>
        </p:spPr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4FE5D-0577-4BEB-91F5-00B7334BB6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600" y="7543800"/>
            <a:ext cx="9855973" cy="2286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3408399" y="914400"/>
            <a:ext cx="3241600" cy="2209799"/>
          </a:xfrm>
        </p:spPr>
        <p:txBody>
          <a:bodyPr/>
          <a:lstStyle/>
          <a:p>
            <a:endParaRPr lang="en-AU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769269" y="917419"/>
            <a:ext cx="3241600" cy="2209799"/>
          </a:xfrm>
        </p:spPr>
        <p:txBody>
          <a:bodyPr/>
          <a:lstStyle/>
          <a:p>
            <a:endParaRPr lang="en-AU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35000" y="5202585"/>
            <a:ext cx="3241600" cy="2209799"/>
          </a:xfrm>
        </p:spPr>
        <p:txBody>
          <a:bodyPr/>
          <a:lstStyle/>
          <a:p>
            <a:endParaRPr lang="en-AU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3408399" y="5202584"/>
            <a:ext cx="3241600" cy="2209799"/>
          </a:xfrm>
        </p:spPr>
        <p:txBody>
          <a:bodyPr/>
          <a:lstStyle/>
          <a:p>
            <a:endParaRPr lang="en-AU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769269" y="5205603"/>
            <a:ext cx="3241600" cy="2209799"/>
          </a:xfrm>
        </p:spPr>
        <p:txBody>
          <a:bodyPr/>
          <a:lstStyle/>
          <a:p>
            <a:endParaRPr lang="en-AU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6"/>
          </p:nvPr>
        </p:nvSpPr>
        <p:spPr>
          <a:xfrm>
            <a:off x="3581400" y="3740186"/>
            <a:ext cx="2819400" cy="685800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3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913928"/>
            <a:ext cx="6934200" cy="44962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6932" indent="0">
              <a:buNone/>
              <a:defRPr sz="2800"/>
            </a:lvl2pPr>
            <a:lvl3pPr marL="913866" indent="0">
              <a:buNone/>
              <a:defRPr sz="2500"/>
            </a:lvl3pPr>
            <a:lvl4pPr marL="1370798" indent="0">
              <a:buNone/>
              <a:defRPr sz="2000"/>
            </a:lvl4pPr>
            <a:lvl5pPr marL="1827730" indent="0">
              <a:buNone/>
              <a:defRPr sz="2000"/>
            </a:lvl5pPr>
            <a:lvl6pPr marL="2284663" indent="0">
              <a:buNone/>
              <a:defRPr sz="2000"/>
            </a:lvl6pPr>
            <a:lvl7pPr marL="2741597" indent="0">
              <a:buNone/>
              <a:defRPr sz="2000"/>
            </a:lvl7pPr>
            <a:lvl8pPr marL="3198529" indent="0">
              <a:buNone/>
              <a:defRPr sz="2000"/>
            </a:lvl8pPr>
            <a:lvl9pPr marL="3655462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556" y="5486400"/>
            <a:ext cx="9749444" cy="1947862"/>
          </a:xfrm>
        </p:spPr>
        <p:txBody>
          <a:bodyPr/>
          <a:lstStyle>
            <a:lvl1pPr marL="0" indent="0">
              <a:buNone/>
              <a:defRPr sz="1400"/>
            </a:lvl1pPr>
            <a:lvl2pPr marL="456932" indent="0">
              <a:buNone/>
              <a:defRPr sz="1200"/>
            </a:lvl2pPr>
            <a:lvl3pPr marL="913866" indent="0">
              <a:buNone/>
              <a:defRPr sz="1000"/>
            </a:lvl3pPr>
            <a:lvl4pPr marL="1370798" indent="0">
              <a:buNone/>
              <a:defRPr sz="900"/>
            </a:lvl4pPr>
            <a:lvl5pPr marL="1827730" indent="0">
              <a:buNone/>
              <a:defRPr sz="900"/>
            </a:lvl5pPr>
            <a:lvl6pPr marL="2284663" indent="0">
              <a:buNone/>
              <a:defRPr sz="900"/>
            </a:lvl6pPr>
            <a:lvl7pPr marL="2741597" indent="0">
              <a:buNone/>
              <a:defRPr sz="900"/>
            </a:lvl7pPr>
            <a:lvl8pPr marL="3198529" indent="0">
              <a:buNone/>
              <a:defRPr sz="900"/>
            </a:lvl8pPr>
            <a:lvl9pPr marL="3655462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EFE53C-4736-4C17-8526-D105D5A5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6695"/>
            <a:ext cx="9097963" cy="533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DBAC652-45E6-48C3-B241-14FDB3D1F9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600" y="7543800"/>
            <a:ext cx="9804399" cy="2286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23"/>
          </p:nvPr>
        </p:nvSpPr>
        <p:spPr>
          <a:xfrm>
            <a:off x="7232066" y="2667000"/>
            <a:ext cx="2673933" cy="1219199"/>
          </a:xfr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99" y="913928"/>
            <a:ext cx="9753599" cy="6324426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6932" indent="0">
              <a:buNone/>
              <a:defRPr sz="2800"/>
            </a:lvl2pPr>
            <a:lvl3pPr marL="913866" indent="0">
              <a:buNone/>
              <a:defRPr sz="2500"/>
            </a:lvl3pPr>
            <a:lvl4pPr marL="1370798" indent="0">
              <a:buNone/>
              <a:defRPr sz="2000"/>
            </a:lvl4pPr>
            <a:lvl5pPr marL="1827730" indent="0">
              <a:buNone/>
              <a:defRPr sz="2000"/>
            </a:lvl5pPr>
            <a:lvl6pPr marL="2284663" indent="0">
              <a:buNone/>
              <a:defRPr sz="2000"/>
            </a:lvl6pPr>
            <a:lvl7pPr marL="2741597" indent="0">
              <a:buNone/>
              <a:defRPr sz="2000"/>
            </a:lvl7pPr>
            <a:lvl8pPr marL="3198529" indent="0">
              <a:buNone/>
              <a:defRPr sz="2000"/>
            </a:lvl8pPr>
            <a:lvl9pPr marL="3655462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EFE53C-4736-4C17-8526-D105D5A5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6695"/>
            <a:ext cx="9097963" cy="533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DBAC652-45E6-48C3-B241-14FDB3D1F9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600" y="7543800"/>
            <a:ext cx="9804399" cy="2286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86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2F5E-E983-49C0-9FB8-B0F4BCDC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249A7-5449-4D69-8FA1-127B8D0D1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067EAA0-DFDF-43EE-B221-E148EDE18B16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1066800"/>
            <a:ext cx="9372600" cy="2743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53B066-9C20-433B-9EB8-74297D2306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" y="3919538"/>
            <a:ext cx="937260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2B25626-E502-427F-906D-7A04A752E3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600" y="7543800"/>
            <a:ext cx="9804399" cy="2286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02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ma_allocative_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10" b="92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52"/>
            <a:ext cx="10058398" cy="77723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46093" y="64743"/>
            <a:ext cx="9139633" cy="667442"/>
          </a:xfrm>
          <a:prstGeom prst="rect">
            <a:avLst/>
          </a:prstGeom>
        </p:spPr>
        <p:txBody>
          <a:bodyPr vert="horz" lIns="91388" tIns="45693" rIns="91388" bIns="45693" rtlCol="0" anchor="t">
            <a:noAutofit/>
          </a:bodyPr>
          <a:lstStyle>
            <a:lvl1pPr algn="l" defTabSz="913866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Informing Allocative Efficiency of TB Spending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77838" y="1144588"/>
            <a:ext cx="7784130" cy="6801009"/>
          </a:xfrm>
          <a:prstGeom prst="rect">
            <a:avLst/>
          </a:prstGeom>
          <a:noFill/>
        </p:spPr>
        <p:txBody>
          <a:bodyPr wrap="square" lIns="91378" tIns="45688" rIns="91378" bIns="45688" rtlCol="0">
            <a:spAutoFit/>
          </a:bodyPr>
          <a:lstStyle/>
          <a:p>
            <a:pPr>
              <a:lnSpc>
                <a:spcPts val="2420"/>
              </a:lnSpc>
              <a:spcAft>
                <a:spcPts val="1100"/>
              </a:spcAft>
            </a:pPr>
            <a:r>
              <a:rPr lang="en-US" sz="23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countries to:</a:t>
            </a:r>
          </a:p>
          <a:p>
            <a:pPr>
              <a:lnSpc>
                <a:spcPts val="2420"/>
              </a:lnSpc>
            </a:pPr>
            <a:r>
              <a:rPr lang="en-US" sz="22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the </a:t>
            </a:r>
            <a:r>
              <a:rPr lang="en-US" sz="2600" spc="-43" dirty="0">
                <a:solidFill>
                  <a:srgbClr val="6AB644"/>
                </a:solidFill>
              </a:rPr>
              <a:t>best possible </a:t>
            </a:r>
            <a:r>
              <a:rPr lang="en-US" sz="2600" spc="-43" dirty="0">
                <a:solidFill>
                  <a:srgbClr val="2AB573"/>
                </a:solidFill>
              </a:rPr>
              <a:t>investment </a:t>
            </a:r>
            <a:r>
              <a:rPr lang="en-US" sz="2600" b="1" spc="-43" dirty="0">
                <a:solidFill>
                  <a:srgbClr val="2AB573"/>
                </a:solidFill>
              </a:rPr>
              <a:t>decisions </a:t>
            </a:r>
          </a:p>
          <a:p>
            <a:pPr>
              <a:lnSpc>
                <a:spcPts val="2597"/>
              </a:lnSpc>
              <a:spcBef>
                <a:spcPts val="660"/>
              </a:spcBef>
              <a:spcAft>
                <a:spcPts val="660"/>
              </a:spcAft>
            </a:pPr>
            <a:r>
              <a:rPr lang="en-US" sz="22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demand for and </a:t>
            </a:r>
            <a:r>
              <a:rPr lang="en-US" sz="2200" b="1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delivery </a:t>
            </a:r>
            <a:br>
              <a:rPr lang="en-US" sz="2200" b="1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200" b="1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services </a:t>
            </a:r>
            <a:r>
              <a:rPr lang="en-US" sz="22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</a:t>
            </a:r>
            <a:r>
              <a:rPr lang="en-US" sz="2600" spc="-43" dirty="0">
                <a:solidFill>
                  <a:schemeClr val="accent2">
                    <a:lumMod val="75000"/>
                  </a:schemeClr>
                </a:solidFill>
              </a:rPr>
              <a:t>best </a:t>
            </a:r>
            <a:br>
              <a:rPr lang="en-US" sz="2600" spc="-43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600" spc="-43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sz="2600" b="1" spc="-43" dirty="0">
                <a:solidFill>
                  <a:schemeClr val="accent2">
                    <a:lumMod val="75000"/>
                  </a:schemeClr>
                </a:solidFill>
              </a:rPr>
              <a:t> standards:</a:t>
            </a:r>
          </a:p>
          <a:p>
            <a:pPr marL="398184">
              <a:lnSpc>
                <a:spcPts val="3080"/>
              </a:lnSpc>
              <a:spcBef>
                <a:spcPts val="599"/>
              </a:spcBef>
            </a:pPr>
            <a:r>
              <a:rPr lang="en-US" sz="28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</a:t>
            </a:r>
            <a:r>
              <a:rPr lang="en-US" sz="2800" spc="-43" dirty="0">
                <a:solidFill>
                  <a:srgbClr val="38B449"/>
                </a:solidFill>
              </a:rPr>
              <a:t>right </a:t>
            </a:r>
            <a:r>
              <a:rPr lang="en-US" sz="2800" b="1" spc="-43" dirty="0">
                <a:solidFill>
                  <a:srgbClr val="38B449"/>
                </a:solidFill>
              </a:rPr>
              <a:t>people </a:t>
            </a:r>
          </a:p>
          <a:p>
            <a:pPr marL="398184">
              <a:lnSpc>
                <a:spcPts val="3080"/>
              </a:lnSpc>
              <a:spcBef>
                <a:spcPts val="599"/>
              </a:spcBef>
            </a:pPr>
            <a:r>
              <a:rPr lang="en-US" sz="28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sz="2800" spc="-43" dirty="0">
                <a:solidFill>
                  <a:srgbClr val="00979A"/>
                </a:solidFill>
              </a:rPr>
              <a:t>right </a:t>
            </a:r>
            <a:r>
              <a:rPr lang="en-US" sz="2800" b="1" spc="-43" dirty="0">
                <a:solidFill>
                  <a:srgbClr val="00979A"/>
                </a:solidFill>
              </a:rPr>
              <a:t>places</a:t>
            </a:r>
          </a:p>
          <a:p>
            <a:pPr marL="398184">
              <a:lnSpc>
                <a:spcPts val="3080"/>
              </a:lnSpc>
              <a:spcBef>
                <a:spcPts val="599"/>
              </a:spcBef>
            </a:pPr>
            <a:r>
              <a:rPr lang="en-US" sz="28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the </a:t>
            </a:r>
            <a:r>
              <a:rPr lang="en-US" sz="2800" spc="-43" dirty="0">
                <a:solidFill>
                  <a:srgbClr val="F79314"/>
                </a:solidFill>
              </a:rPr>
              <a:t>right </a:t>
            </a:r>
            <a:r>
              <a:rPr lang="en-US" sz="2800" b="1" spc="-43" dirty="0">
                <a:solidFill>
                  <a:srgbClr val="F79314"/>
                </a:solidFill>
              </a:rPr>
              <a:t>time</a:t>
            </a:r>
          </a:p>
          <a:p>
            <a:pPr marL="398184">
              <a:lnSpc>
                <a:spcPts val="3080"/>
              </a:lnSpc>
              <a:spcBef>
                <a:spcPts val="599"/>
              </a:spcBef>
            </a:pPr>
            <a:r>
              <a:rPr lang="en-US" sz="28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sz="2800" spc="-43" dirty="0">
                <a:solidFill>
                  <a:srgbClr val="28ABE2"/>
                </a:solidFill>
              </a:rPr>
              <a:t>right </a:t>
            </a:r>
            <a:r>
              <a:rPr lang="en-US" sz="2800" b="1" spc="-43" dirty="0">
                <a:solidFill>
                  <a:srgbClr val="28ABE2"/>
                </a:solidFill>
              </a:rPr>
              <a:t>ways</a:t>
            </a:r>
            <a:endParaRPr lang="en-US" sz="2800" spc="-43" dirty="0"/>
          </a:p>
          <a:p>
            <a:pPr>
              <a:lnSpc>
                <a:spcPts val="2597"/>
              </a:lnSpc>
              <a:spcBef>
                <a:spcPts val="2197"/>
              </a:spcBef>
            </a:pPr>
            <a:r>
              <a:rPr lang="en-US" sz="22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</a:t>
            </a:r>
            <a:r>
              <a:rPr lang="en-US" sz="26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greatest </a:t>
            </a:r>
            <a:br>
              <a:rPr lang="en-US" sz="2600" spc="-43" dirty="0"/>
            </a:br>
            <a:r>
              <a:rPr lang="en-US" sz="2600" b="1" spc="-43" dirty="0">
                <a:solidFill>
                  <a:srgbClr val="8A1D2D"/>
                </a:solidFill>
              </a:rPr>
              <a:t>TB </a:t>
            </a:r>
            <a:r>
              <a:rPr lang="en-US" sz="2600" spc="-43" dirty="0">
                <a:solidFill>
                  <a:srgbClr val="8A1D2D"/>
                </a:solidFill>
              </a:rPr>
              <a:t>and</a:t>
            </a:r>
            <a:r>
              <a:rPr lang="en-US" sz="2600" b="1" spc="-43" dirty="0">
                <a:solidFill>
                  <a:srgbClr val="8A1D2D"/>
                </a:solidFill>
              </a:rPr>
              <a:t> health impact</a:t>
            </a:r>
          </a:p>
          <a:p>
            <a:pPr>
              <a:lnSpc>
                <a:spcPts val="2597"/>
              </a:lnSpc>
              <a:spcBef>
                <a:spcPts val="1100"/>
              </a:spcBef>
            </a:pPr>
            <a:r>
              <a:rPr lang="en-US" sz="2200" spc="-4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moving early and urgently to </a:t>
            </a:r>
            <a:br>
              <a:rPr lang="en-US" sz="2200" spc="-43" dirty="0"/>
            </a:br>
            <a:r>
              <a:rPr lang="en-US" sz="2600" b="1" spc="-43" dirty="0">
                <a:solidFill>
                  <a:srgbClr val="F89A1C"/>
                </a:solidFill>
              </a:rPr>
              <a:t>i</a:t>
            </a:r>
            <a:r>
              <a:rPr lang="en-US" sz="2600" b="1" spc="-43" dirty="0">
                <a:solidFill>
                  <a:srgbClr val="F5A81B"/>
                </a:solidFill>
              </a:rPr>
              <a:t>nstitutionalize </a:t>
            </a:r>
            <a:r>
              <a:rPr lang="en-US" sz="2600" spc="-43" dirty="0">
                <a:solidFill>
                  <a:srgbClr val="F5A81B"/>
                </a:solidFill>
              </a:rPr>
              <a:t>and </a:t>
            </a:r>
            <a:br>
              <a:rPr lang="en-US" sz="2600" spc="-43" dirty="0">
                <a:solidFill>
                  <a:srgbClr val="F5A81B"/>
                </a:solidFill>
              </a:rPr>
            </a:br>
            <a:r>
              <a:rPr lang="en-US" sz="2600" b="1" spc="-43" dirty="0">
                <a:solidFill>
                  <a:srgbClr val="F5A81B"/>
                </a:solidFill>
              </a:rPr>
              <a:t>sustain services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Right Arrow 13"/>
          <p:cNvSpPr/>
          <p:nvPr userDrawn="1"/>
        </p:nvSpPr>
        <p:spPr>
          <a:xfrm>
            <a:off x="1" y="2727325"/>
            <a:ext cx="5651853" cy="3521075"/>
          </a:xfrm>
          <a:prstGeom prst="rightArrow">
            <a:avLst>
              <a:gd name="adj1" fmla="val 84120"/>
              <a:gd name="adj2" fmla="val 26578"/>
            </a:avLst>
          </a:prstGeom>
          <a:solidFill>
            <a:schemeClr val="accent4">
              <a:lumMod val="75000"/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4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ma_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296;p43"/>
          <p:cNvCxnSpPr/>
          <p:nvPr userDrawn="1"/>
        </p:nvCxnSpPr>
        <p:spPr>
          <a:xfrm>
            <a:off x="6522025" y="5029200"/>
            <a:ext cx="0" cy="978305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3" name="Google Shape;299;p43"/>
          <p:cNvSpPr/>
          <p:nvPr userDrawn="1"/>
        </p:nvSpPr>
        <p:spPr>
          <a:xfrm rot="5400000">
            <a:off x="4856524" y="-759053"/>
            <a:ext cx="435403" cy="9906002"/>
          </a:xfrm>
          <a:prstGeom prst="rightBrace">
            <a:avLst>
              <a:gd name="adj1" fmla="val 8333"/>
              <a:gd name="adj2" fmla="val 50000"/>
            </a:avLst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00;p43"/>
          <p:cNvSpPr/>
          <p:nvPr userDrawn="1"/>
        </p:nvSpPr>
        <p:spPr>
          <a:xfrm>
            <a:off x="5226625" y="4355688"/>
            <a:ext cx="3757738" cy="9463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301;p43"/>
          <p:cNvSpPr/>
          <p:nvPr userDrawn="1"/>
        </p:nvSpPr>
        <p:spPr>
          <a:xfrm>
            <a:off x="121227" y="1981201"/>
            <a:ext cx="3200399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75" tIns="50925" rIns="101875" bIns="5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Burden of disease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Epidemic model </a:t>
            </a:r>
            <a:endParaRPr sz="1800" dirty="0"/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synthesis</a:t>
            </a:r>
            <a:endParaRPr sz="1800" dirty="0"/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Calibration / projections</a:t>
            </a:r>
            <a:endParaRPr sz="1800" dirty="0"/>
          </a:p>
        </p:txBody>
      </p:sp>
      <p:sp>
        <p:nvSpPr>
          <p:cNvPr id="16" name="Google Shape;302;p43"/>
          <p:cNvSpPr/>
          <p:nvPr userDrawn="1"/>
        </p:nvSpPr>
        <p:spPr>
          <a:xfrm>
            <a:off x="3397826" y="1981201"/>
            <a:ext cx="3200401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75" tIns="50925" rIns="101875" bIns="5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Programmatic responses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interventions</a:t>
            </a:r>
            <a:endParaRPr dirty="0"/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Delivery modes</a:t>
            </a:r>
            <a:endParaRPr dirty="0"/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Costs and effects</a:t>
            </a:r>
            <a:endParaRPr dirty="0"/>
          </a:p>
        </p:txBody>
      </p:sp>
      <p:sp>
        <p:nvSpPr>
          <p:cNvPr id="17" name="Google Shape;303;p43"/>
          <p:cNvSpPr/>
          <p:nvPr userDrawn="1"/>
        </p:nvSpPr>
        <p:spPr>
          <a:xfrm>
            <a:off x="6674427" y="1981201"/>
            <a:ext cx="33528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75" tIns="50925" rIns="101875" bIns="5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 and constraints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Strategic objectives</a:t>
            </a:r>
            <a:endParaRPr/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Ethical, logistic, and/or economic constraints</a:t>
            </a:r>
            <a:endParaRPr/>
          </a:p>
        </p:txBody>
      </p:sp>
      <p:sp>
        <p:nvSpPr>
          <p:cNvPr id="18" name="Google Shape;304;p43"/>
          <p:cNvSpPr/>
          <p:nvPr userDrawn="1"/>
        </p:nvSpPr>
        <p:spPr>
          <a:xfrm>
            <a:off x="3373887" y="6004693"/>
            <a:ext cx="3605338" cy="946331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Projected health and economic outcomes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" name="Google Shape;305;p43"/>
          <p:cNvCxnSpPr/>
          <p:nvPr userDrawn="1"/>
        </p:nvCxnSpPr>
        <p:spPr>
          <a:xfrm>
            <a:off x="3778825" y="5029200"/>
            <a:ext cx="0" cy="978305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0" name="Google Shape;306;p43"/>
          <p:cNvSpPr/>
          <p:nvPr userDrawn="1"/>
        </p:nvSpPr>
        <p:spPr>
          <a:xfrm>
            <a:off x="1392687" y="4355688"/>
            <a:ext cx="3605338" cy="9463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Scenario analysis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66251" y="154728"/>
            <a:ext cx="8656880" cy="744433"/>
          </a:xfrm>
        </p:spPr>
        <p:txBody>
          <a:bodyPr/>
          <a:lstStyle/>
          <a:p>
            <a:r>
              <a:rPr lang="en-US" dirty="0"/>
              <a:t>The Optima approach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26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E9FAA3-1B2D-40D1-8881-6C6DCD298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8600" y="3962400"/>
            <a:ext cx="9601200" cy="15240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6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7"/>
            <a:ext cx="9097963" cy="533400"/>
          </a:xfrm>
        </p:spPr>
        <p:txBody>
          <a:bodyPr/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972D73-004C-412E-8454-5A122ED7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9677400" cy="6443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E9FAA3-1B2D-40D1-8881-6C6DCD298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600" y="7543800"/>
            <a:ext cx="97282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3CE4538-AE4F-4146-A8EE-4CA9E6A7E5A3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05398" y="858793"/>
            <a:ext cx="4852175" cy="3332208"/>
          </a:xfrm>
        </p:spPr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00826" y="858793"/>
            <a:ext cx="4852174" cy="3332207"/>
          </a:xfrm>
        </p:spPr>
        <p:txBody>
          <a:bodyPr/>
          <a:lstStyle/>
          <a:p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ACD42CC-CEE6-48CA-ADAC-79691554C6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825" y="4953000"/>
            <a:ext cx="9856747" cy="24812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F9505B3-204D-46FA-90E5-35D1F09792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600" y="7543800"/>
            <a:ext cx="9855972" cy="2286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>
          <a:xfrm>
            <a:off x="3695698" y="4212430"/>
            <a:ext cx="2819400" cy="685800"/>
          </a:xfr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3CE4538-AE4F-4146-A8EE-4CA9E6A7E5A3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05398" y="858793"/>
            <a:ext cx="4852175" cy="3332208"/>
          </a:xfrm>
        </p:spPr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00826" y="858793"/>
            <a:ext cx="4852174" cy="3332207"/>
          </a:xfrm>
        </p:spPr>
        <p:txBody>
          <a:bodyPr/>
          <a:lstStyle/>
          <a:p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ACD42CC-CEE6-48CA-ADAC-79691554C6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5398" y="4953000"/>
            <a:ext cx="4852174" cy="24812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F9505B3-204D-46FA-90E5-35D1F09792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600" y="7543800"/>
            <a:ext cx="9855972" cy="2286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00826" y="4246608"/>
            <a:ext cx="4852174" cy="3332207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2"/>
          </p:nvPr>
        </p:nvSpPr>
        <p:spPr>
          <a:xfrm>
            <a:off x="5105398" y="4229100"/>
            <a:ext cx="4852174" cy="685800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3CE4538-AE4F-4146-A8EE-4CA9E6A7E5A3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486399" y="838200"/>
            <a:ext cx="4471174" cy="3047999"/>
          </a:xfrm>
        </p:spPr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00826" y="838200"/>
            <a:ext cx="4471174" cy="3047999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978F5EA-F870-4697-83B8-38FBA052D9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5486399" y="4495219"/>
            <a:ext cx="4471174" cy="3048581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86777B0-16A8-44A0-A3D0-20BB529E1C5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00826" y="4495800"/>
            <a:ext cx="4471174" cy="3048581"/>
          </a:xfrm>
        </p:spPr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4FE5D-0577-4BEB-91F5-00B7334BB6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600" y="7543800"/>
            <a:ext cx="9855973" cy="2286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21"/>
          </p:nvPr>
        </p:nvSpPr>
        <p:spPr>
          <a:xfrm>
            <a:off x="3695698" y="3847519"/>
            <a:ext cx="2819400" cy="685800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9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5000" y="5180091"/>
            <a:ext cx="3308904" cy="2255680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978F5EA-F870-4697-83B8-38FBA052D9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5147862" y="860017"/>
            <a:ext cx="4809711" cy="3279406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86777B0-16A8-44A0-A3D0-20BB529E1C5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5000" y="849078"/>
            <a:ext cx="4841800" cy="3301285"/>
          </a:xfrm>
        </p:spPr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4FE5D-0577-4BEB-91F5-00B7334BB6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600" y="7543800"/>
            <a:ext cx="9855973" cy="228600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23"/>
          </p:nvPr>
        </p:nvSpPr>
        <p:spPr>
          <a:xfrm>
            <a:off x="3619499" y="4216897"/>
            <a:ext cx="2819400" cy="68580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3388781" y="5180091"/>
            <a:ext cx="3308904" cy="2255680"/>
          </a:xfrm>
        </p:spPr>
        <p:txBody>
          <a:bodyPr/>
          <a:lstStyle/>
          <a:p>
            <a:endParaRPr lang="en-AU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6EC21906-F333-48E4-A2BA-836A086DAD95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742562" y="5180091"/>
            <a:ext cx="3308904" cy="225568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42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6695"/>
            <a:ext cx="9097963" cy="533400"/>
          </a:xfrm>
          <a:prstGeom prst="rect">
            <a:avLst/>
          </a:prstGeom>
        </p:spPr>
        <p:txBody>
          <a:bodyPr vert="horz" lIns="91388" tIns="45693" rIns="91388" bIns="45693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066801"/>
            <a:ext cx="9097963" cy="5876925"/>
          </a:xfrm>
          <a:prstGeom prst="rect">
            <a:avLst/>
          </a:prstGeom>
        </p:spPr>
        <p:txBody>
          <a:bodyPr vert="horz" lIns="91388" tIns="45693" rIns="91388" bIns="4569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5141" y="7434262"/>
            <a:ext cx="2346325" cy="414338"/>
          </a:xfrm>
          <a:prstGeom prst="rect">
            <a:avLst/>
          </a:prstGeom>
        </p:spPr>
        <p:txBody>
          <a:bodyPr vert="horz" lIns="91388" tIns="45693" rIns="91388" bIns="4569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A5D4-0C83-4FCE-BA14-CCB150F0AB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40" r:id="rId2"/>
    <p:sldLayoutId id="2147483742" r:id="rId3"/>
    <p:sldLayoutId id="2147483739" r:id="rId4"/>
    <p:sldLayoutId id="2147483728" r:id="rId5"/>
    <p:sldLayoutId id="2147483730" r:id="rId6"/>
    <p:sldLayoutId id="2147483748" r:id="rId7"/>
    <p:sldLayoutId id="2147483736" r:id="rId8"/>
    <p:sldLayoutId id="2147483745" r:id="rId9"/>
    <p:sldLayoutId id="2147483744" r:id="rId10"/>
    <p:sldLayoutId id="2147483735" r:id="rId11"/>
    <p:sldLayoutId id="2147483747" r:id="rId12"/>
    <p:sldLayoutId id="2147483738" r:id="rId13"/>
  </p:sldLayoutIdLst>
  <p:hf hdr="0" ftr="0" dt="0"/>
  <p:txStyles>
    <p:titleStyle>
      <a:lvl1pPr algn="l" defTabSz="913866" rtl="0" eaLnBrk="1" latinLnBrk="0" hangingPunct="1">
        <a:lnSpc>
          <a:spcPts val="32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99" indent="-342699" algn="l" defTabSz="913866" rtl="0" eaLnBrk="1" latinLnBrk="0" hangingPunct="1">
        <a:spcBef>
          <a:spcPct val="20000"/>
        </a:spcBef>
        <a:buClr>
          <a:srgbClr val="00ADE5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515" indent="-285583" algn="l" defTabSz="913866" rtl="0" eaLnBrk="1" latinLnBrk="0" hangingPunct="1">
        <a:spcBef>
          <a:spcPct val="20000"/>
        </a:spcBef>
        <a:buClr>
          <a:srgbClr val="00ADE5"/>
        </a:buClr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31" indent="-228467" algn="l" defTabSz="913866" rtl="0" eaLnBrk="1" latinLnBrk="0" hangingPunct="1">
        <a:spcBef>
          <a:spcPct val="20000"/>
        </a:spcBef>
        <a:buClr>
          <a:srgbClr val="00ADE5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64" indent="-228467" algn="l" defTabSz="9138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97" indent="-228467" algn="l" defTabSz="9138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32" indent="-228467" algn="l" defTabSz="913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63" indent="-228467" algn="l" defTabSz="913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00" indent="-228467" algn="l" defTabSz="913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28" indent="-228467" algn="l" defTabSz="913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2" algn="l" defTabSz="913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913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8" algn="l" defTabSz="913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0" algn="l" defTabSz="913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3" algn="l" defTabSz="913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7" algn="l" defTabSz="913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29" algn="l" defTabSz="913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2" algn="l" defTabSz="913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D82E8AA1-F65A-49D6-A473-8CB0F14B848A}" vid="{BCAE03C8-CB6D-4ECE-8CB8-0D82A038B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93445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Times New Roman</vt:lpstr>
      <vt:lpstr>Wingdings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Martin-Hughes</dc:creator>
  <cp:lastModifiedBy>Rowan Martin-Hughes</cp:lastModifiedBy>
  <cp:revision>3016</cp:revision>
  <cp:lastPrinted>2018-05-09T07:46:41Z</cp:lastPrinted>
  <dcterms:created xsi:type="dcterms:W3CDTF">2014-10-20T08:50:41Z</dcterms:created>
  <dcterms:modified xsi:type="dcterms:W3CDTF">2019-10-24T00:07:21Z</dcterms:modified>
</cp:coreProperties>
</file>