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0" r:id="rId3"/>
    <p:sldId id="262" r:id="rId4"/>
    <p:sldId id="300" r:id="rId5"/>
    <p:sldId id="261" r:id="rId6"/>
    <p:sldId id="258" r:id="rId7"/>
    <p:sldId id="269" r:id="rId8"/>
    <p:sldId id="257" r:id="rId9"/>
    <p:sldId id="265" r:id="rId10"/>
    <p:sldId id="299" r:id="rId11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3"/>
      <p:bold r:id="rId14"/>
      <p:italic r:id="rId15"/>
      <p:boldItalic r:id="rId16"/>
    </p:embeddedFont>
    <p:embeddedFont>
      <p:font typeface="Kanit" panose="020B0604020202020204" charset="-34"/>
      <p:regular r:id="rId17"/>
      <p:bold r:id="rId18"/>
      <p:italic r:id="rId19"/>
      <p:boldItalic r:id="rId20"/>
    </p:embeddedFont>
    <p:embeddedFont>
      <p:font typeface="Kanit Light" panose="020B0604020202020204" charset="-34"/>
      <p:regular r:id="rId21"/>
      <p:bold r:id="rId22"/>
      <p:italic r:id="rId23"/>
      <p:boldItalic r:id="rId24"/>
    </p:embeddedFont>
    <p:embeddedFont>
      <p:font typeface="Segoe UI Historic" panose="020B0502040204020203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0F1A7-5896-4A67-8B06-54B525AFB3E9}" v="18" dt="2024-02-29T01:40:13.457"/>
    <p1510:client id="{1A962BD1-678D-4A59-AE85-ECCF3682F9A2}" v="217" dt="2024-02-29T04:57:21.111"/>
    <p1510:client id="{4DDD9966-0D51-493A-8021-FDF6B006B56E}" v="365" dt="2024-02-29T01:38:05.583"/>
    <p1510:client id="{82555868-D202-466A-9182-E1ED6AAA2A77}" v="57" dt="2024-02-29T05:27:54.570"/>
    <p1510:client id="{8F003272-1110-4EDA-BF97-7F9FA63DE760}" v="128" dt="2024-02-29T05:24:24.064"/>
    <p1510:client id="{94D6E3C8-43E9-4C36-9B30-712F49E32F4D}" v="95" dt="2024-02-29T06:43:49.016"/>
    <p1510:client id="{98738E03-88EB-480E-B4A0-7BD86A4440E9}" v="7" dt="2024-02-29T03:30:41.802"/>
    <p1510:client id="{B4FF686A-E3F6-447D-9346-167344BE3397}" v="3" dt="2024-02-29T05:10:11.139"/>
    <p1510:client id="{EACA3C1D-0AB7-4E1B-A2A7-9F1A4D494247}" v="946" dt="2024-02-29T01:10:21.304"/>
    <p1510:client id="{ECBB1CA3-6A0D-403E-B558-8F5D910397CA}" v="59" dt="2024-02-29T03:40:30.675"/>
  </p1510:revLst>
</p1510:revInfo>
</file>

<file path=ppt/tableStyles.xml><?xml version="1.0" encoding="utf-8"?>
<a:tblStyleLst xmlns:a="http://schemas.openxmlformats.org/drawingml/2006/main" def="{8D06F3CD-BF29-4024-80BC-AB0D70156A80}">
  <a:tblStyle styleId="{8D06F3CD-BF29-4024-80BC-AB0D70156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E77D3C-AF70-443D-B327-80C58B219B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09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9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2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3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4"/>
          </p:nvPr>
        </p:nvSpPr>
        <p:spPr>
          <a:xfrm>
            <a:off x="2258453" y="113502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5"/>
          </p:nvPr>
        </p:nvSpPr>
        <p:spPr>
          <a:xfrm>
            <a:off x="2258453" y="2354730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6"/>
          </p:nvPr>
        </p:nvSpPr>
        <p:spPr>
          <a:xfrm>
            <a:off x="2258453" y="357443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7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8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9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3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4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5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>
            <a:spLocks noGrp="1"/>
          </p:cNvSpPr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icons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365083" y="1205747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200">
                <a:latin typeface="Kanit"/>
              </a:rPr>
              <a:t>AERO</a:t>
            </a:r>
            <a:br>
              <a:rPr lang="en" sz="7200">
                <a:latin typeface="Kanit"/>
              </a:rPr>
            </a:br>
            <a:r>
              <a:rPr lang="en" sz="7200">
                <a:latin typeface="Kanit"/>
              </a:rPr>
              <a:t>BLITZ</a:t>
            </a:r>
            <a:endParaRPr lang="en" sz="7200">
              <a:latin typeface="Angsana New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3036302" y="3522766"/>
            <a:ext cx="5682300" cy="4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Feel the Rush, Master the blast</a:t>
            </a: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2" name="Picture 1" descr="A close-up of a button&#10;&#10;Description automatically generated">
            <a:extLst>
              <a:ext uri="{FF2B5EF4-FFF2-40B4-BE49-F238E27FC236}">
                <a16:creationId xmlns:a16="http://schemas.microsoft.com/office/drawing/2014/main" id="{247FE112-F4AD-EA17-E801-B8114150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2" t="3521" r="5152" b="3584"/>
          <a:stretch/>
        </p:blipFill>
        <p:spPr>
          <a:xfrm>
            <a:off x="5633254" y="2653479"/>
            <a:ext cx="836637" cy="870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83387" y="1765684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  <a:cs typeface="Kanit"/>
              </a:rPr>
              <a:t>THANK</a:t>
            </a:r>
            <a:br>
              <a:rPr lang="en">
                <a:latin typeface="Kanit"/>
                <a:cs typeface="Kanit"/>
              </a:rPr>
            </a:br>
            <a:r>
              <a:rPr lang="en">
                <a:latin typeface="Kanit"/>
                <a:cs typeface="Kanit"/>
              </a:rPr>
              <a:t> YOU</a:t>
            </a:r>
            <a:endParaRPr lang="en-US">
              <a:latin typeface="Kanit"/>
              <a:cs typeface="Kanit"/>
            </a:endParaRPr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7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12844" y="480744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Kanit"/>
              </a:rPr>
              <a:t>AEROBLITZ</a:t>
            </a:r>
            <a:br>
              <a:rPr lang="en" sz="3200"/>
            </a:br>
            <a:endParaRPr lang="en" sz="32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1655249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800"/>
              <a:t>An offline air hockey game to recreate the excitement of air hockey in a digital format.</a:t>
            </a:r>
          </a:p>
        </p:txBody>
      </p:sp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987454-4F2E-B3F4-B1DF-B93884DD7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" b="3779"/>
          <a:stretch/>
        </p:blipFill>
        <p:spPr>
          <a:xfrm>
            <a:off x="5712740" y="594650"/>
            <a:ext cx="2572663" cy="3959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F98B0-F08D-646B-E9E5-7BCA9AF0B4C4}"/>
              </a:ext>
            </a:extLst>
          </p:cNvPr>
          <p:cNvSpPr txBox="1"/>
          <p:nvPr/>
        </p:nvSpPr>
        <p:spPr>
          <a:xfrm>
            <a:off x="1104900" y="4685684"/>
            <a:ext cx="99557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</a:rPr>
              <a:t>Page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723542" y="20441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Kanit"/>
              </a:rPr>
              <a:t>Developing a standalone offline air-hockey game</a:t>
            </a:r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573827" y="3187136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Kanit"/>
              </a:rPr>
              <a:t>Immerse Gameplay Environment</a:t>
            </a:r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5987604" y="2224990"/>
            <a:ext cx="2678817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>
                <a:latin typeface="Kanit"/>
              </a:rPr>
              <a:t>Seamless Gameplay Experience and High User Satisfaction</a:t>
            </a:r>
            <a:endParaRPr lang="en-US" dirty="0">
              <a:latin typeface="Kani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</a:rPr>
              <a:t>GOALS &amp; OBJECTIVES</a:t>
            </a:r>
          </a:p>
        </p:txBody>
      </p:sp>
      <p:pic>
        <p:nvPicPr>
          <p:cNvPr id="5" name="Picture 4" descr="A neon sign with game controller and text&#10;&#10;Description automatically generated">
            <a:extLst>
              <a:ext uri="{FF2B5EF4-FFF2-40B4-BE49-F238E27FC236}">
                <a16:creationId xmlns:a16="http://schemas.microsoft.com/office/drawing/2014/main" id="{A7205672-5CE4-F6C7-A497-8A6B5820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38" y="1267426"/>
            <a:ext cx="1545221" cy="1545221"/>
          </a:xfrm>
          <a:prstGeom prst="rect">
            <a:avLst/>
          </a:prstGeom>
        </p:spPr>
      </p:pic>
      <p:pic>
        <p:nvPicPr>
          <p:cNvPr id="6" name="Picture 5" descr="A neon sign of a person&#10;&#10;Description automatically generated">
            <a:extLst>
              <a:ext uri="{FF2B5EF4-FFF2-40B4-BE49-F238E27FC236}">
                <a16:creationId xmlns:a16="http://schemas.microsoft.com/office/drawing/2014/main" id="{8683A4CC-7AFF-FD23-EA44-E4CF703C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45" y="2844478"/>
            <a:ext cx="1406074" cy="1523518"/>
          </a:xfrm>
          <a:prstGeom prst="rect">
            <a:avLst/>
          </a:prstGeom>
        </p:spPr>
      </p:pic>
      <p:pic>
        <p:nvPicPr>
          <p:cNvPr id="7" name="Picture 6" descr="A neon sign of a game console&#10;&#10;Description automatically generated">
            <a:extLst>
              <a:ext uri="{FF2B5EF4-FFF2-40B4-BE49-F238E27FC236}">
                <a16:creationId xmlns:a16="http://schemas.microsoft.com/office/drawing/2014/main" id="{E30B8345-82AB-DFF4-EE86-E6384150A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75" y="2041486"/>
            <a:ext cx="2672055" cy="2861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0DFCA-775E-2F53-62F3-838EC76171E8}"/>
              </a:ext>
            </a:extLst>
          </p:cNvPr>
          <p:cNvSpPr txBox="1"/>
          <p:nvPr/>
        </p:nvSpPr>
        <p:spPr>
          <a:xfrm>
            <a:off x="4594609" y="473027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6B806-3B17-8408-BB50-018D1D7318CB}"/>
              </a:ext>
            </a:extLst>
          </p:cNvPr>
          <p:cNvSpPr txBox="1"/>
          <p:nvPr/>
        </p:nvSpPr>
        <p:spPr>
          <a:xfrm>
            <a:off x="1021977" y="4652457"/>
            <a:ext cx="107839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02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723542" y="20441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Kanit"/>
              </a:rPr>
              <a:t>Time Dilation </a:t>
            </a:r>
            <a:endParaRPr lang="en-US"/>
          </a:p>
          <a:p>
            <a:pPr marL="0" indent="0"/>
            <a:r>
              <a:rPr lang="en" sz="2000">
                <a:latin typeface="Kanit"/>
              </a:rPr>
              <a:t>Power ups</a:t>
            </a:r>
            <a:endParaRPr lang="en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573827" y="3187136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Kanit"/>
              </a:rPr>
              <a:t>Opponent  Freeze Ability</a:t>
            </a:r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6012452" y="1959946"/>
            <a:ext cx="2678817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Kanit"/>
              </a:rPr>
              <a:t>Goalpost Barrier Placement</a:t>
            </a:r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</a:rPr>
              <a:t>Innovative Features </a:t>
            </a:r>
          </a:p>
        </p:txBody>
      </p:sp>
      <p:pic>
        <p:nvPicPr>
          <p:cNvPr id="2" name="Picture 1" descr="A purple neon sign with squares&#10;&#10;Description automatically generated">
            <a:extLst>
              <a:ext uri="{FF2B5EF4-FFF2-40B4-BE49-F238E27FC236}">
                <a16:creationId xmlns:a16="http://schemas.microsoft.com/office/drawing/2014/main" id="{90BC36F3-36A7-CBED-884E-54D5B1A2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38" y="2093592"/>
            <a:ext cx="2564296" cy="2556014"/>
          </a:xfrm>
          <a:prstGeom prst="rect">
            <a:avLst/>
          </a:prstGeom>
        </p:spPr>
      </p:pic>
      <p:pic>
        <p:nvPicPr>
          <p:cNvPr id="3" name="Picture 2" descr="A neon sign with letters and a circle&#10;&#10;Description automatically generated">
            <a:extLst>
              <a:ext uri="{FF2B5EF4-FFF2-40B4-BE49-F238E27FC236}">
                <a16:creationId xmlns:a16="http://schemas.microsoft.com/office/drawing/2014/main" id="{1AD703C6-4C2D-E32F-7080-9420BA41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33" y="1401417"/>
            <a:ext cx="1907643" cy="2050775"/>
          </a:xfrm>
          <a:prstGeom prst="rect">
            <a:avLst/>
          </a:prstGeom>
        </p:spPr>
      </p:pic>
      <p:pic>
        <p:nvPicPr>
          <p:cNvPr id="4" name="Picture 3" descr="A neon clock with arrows and arrows&#10;&#10;Description automatically generated">
            <a:extLst>
              <a:ext uri="{FF2B5EF4-FFF2-40B4-BE49-F238E27FC236}">
                <a16:creationId xmlns:a16="http://schemas.microsoft.com/office/drawing/2014/main" id="{83381DD3-1324-888F-F991-EFBAF185D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37" y="2842591"/>
            <a:ext cx="1311296" cy="1404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74155-707E-AF2A-754F-32B340E946F8}"/>
              </a:ext>
            </a:extLst>
          </p:cNvPr>
          <p:cNvSpPr txBox="1"/>
          <p:nvPr/>
        </p:nvSpPr>
        <p:spPr>
          <a:xfrm>
            <a:off x="938863" y="4678942"/>
            <a:ext cx="98728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03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952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</a:rPr>
              <a:t>Differentiation</a:t>
            </a:r>
            <a:r>
              <a:rPr lang="en"/>
              <a:t> </a:t>
            </a:r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838145" y="1825909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>
                <a:solidFill>
                  <a:srgbClr val="ECECEC"/>
                </a:solidFill>
              </a:rPr>
              <a:t>Polished and responsive gameplay with smooth puck and paddle movements</a:t>
            </a:r>
            <a:endParaRPr lang="en-US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838147" y="1108151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Kanit"/>
              </a:rPr>
              <a:t>AeroBlitz</a:t>
            </a: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5233047" y="1108151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latin typeface="Kanit"/>
              </a:rPr>
              <a:t>Other Air Hockey Games</a:t>
            </a:r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3400188" y="3873759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3" name="Google Shape;268;p31">
            <a:extLst>
              <a:ext uri="{FF2B5EF4-FFF2-40B4-BE49-F238E27FC236}">
                <a16:creationId xmlns:a16="http://schemas.microsoft.com/office/drawing/2014/main" id="{C5E22BF3-642E-6DD2-E6C4-2258771F898B}"/>
              </a:ext>
            </a:extLst>
          </p:cNvPr>
          <p:cNvSpPr txBox="1">
            <a:spLocks/>
          </p:cNvSpPr>
          <p:nvPr/>
        </p:nvSpPr>
        <p:spPr>
          <a:xfrm>
            <a:off x="1838627" y="2390656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Extensive options for paddle designs, arena layouts, and game rules</a:t>
            </a:r>
            <a:endParaRPr lang="en-US"/>
          </a:p>
        </p:txBody>
      </p:sp>
      <p:sp>
        <p:nvSpPr>
          <p:cNvPr id="5" name="Google Shape;268;p31">
            <a:extLst>
              <a:ext uri="{FF2B5EF4-FFF2-40B4-BE49-F238E27FC236}">
                <a16:creationId xmlns:a16="http://schemas.microsoft.com/office/drawing/2014/main" id="{6D74D452-CF74-6377-8A48-B2697EB6C79A}"/>
              </a:ext>
            </a:extLst>
          </p:cNvPr>
          <p:cNvSpPr txBox="1">
            <a:spLocks/>
          </p:cNvSpPr>
          <p:nvPr/>
        </p:nvSpPr>
        <p:spPr>
          <a:xfrm>
            <a:off x="1838626" y="3605997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Optimized for offline play, enabling enjoyment anytime, anywhere</a:t>
            </a:r>
            <a:endParaRPr lang="en-US"/>
          </a:p>
        </p:txBody>
      </p:sp>
      <p:sp>
        <p:nvSpPr>
          <p:cNvPr id="8" name="Google Shape;268;p31">
            <a:extLst>
              <a:ext uri="{FF2B5EF4-FFF2-40B4-BE49-F238E27FC236}">
                <a16:creationId xmlns:a16="http://schemas.microsoft.com/office/drawing/2014/main" id="{952BFA13-9A0E-A664-C99B-5111BDF658E0}"/>
              </a:ext>
            </a:extLst>
          </p:cNvPr>
          <p:cNvSpPr txBox="1">
            <a:spLocks/>
          </p:cNvSpPr>
          <p:nvPr/>
        </p:nvSpPr>
        <p:spPr>
          <a:xfrm>
            <a:off x="1838626" y="3041731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Dynamic visual and sound effects for enhanced immersion</a:t>
            </a:r>
          </a:p>
        </p:txBody>
      </p: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4355A1DB-C2CC-6F87-2481-9136B81D86C3}"/>
              </a:ext>
            </a:extLst>
          </p:cNvPr>
          <p:cNvSpPr txBox="1">
            <a:spLocks/>
          </p:cNvSpPr>
          <p:nvPr/>
        </p:nvSpPr>
        <p:spPr>
          <a:xfrm>
            <a:off x="5441248" y="1826391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" sz="1100">
                <a:solidFill>
                  <a:srgbClr val="ECECEC"/>
                </a:solidFill>
              </a:rPr>
              <a:t>Gameplay may vary in responsiveness and smoothness</a:t>
            </a:r>
            <a:endParaRPr lang="en-US"/>
          </a:p>
        </p:txBody>
      </p:sp>
      <p:sp>
        <p:nvSpPr>
          <p:cNvPr id="13" name="Google Shape;268;p31">
            <a:extLst>
              <a:ext uri="{FF2B5EF4-FFF2-40B4-BE49-F238E27FC236}">
                <a16:creationId xmlns:a16="http://schemas.microsoft.com/office/drawing/2014/main" id="{B859B33F-81BA-9F07-A18E-501F8FA08D93}"/>
              </a:ext>
            </a:extLst>
          </p:cNvPr>
          <p:cNvSpPr txBox="1">
            <a:spLocks/>
          </p:cNvSpPr>
          <p:nvPr/>
        </p:nvSpPr>
        <p:spPr>
          <a:xfrm>
            <a:off x="5441246" y="2434060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Limited customization features, providing a less personalized experience</a:t>
            </a:r>
            <a:endParaRPr lang="en-US"/>
          </a:p>
        </p:txBody>
      </p:sp>
      <p:sp>
        <p:nvSpPr>
          <p:cNvPr id="14" name="Google Shape;268;p31">
            <a:extLst>
              <a:ext uri="{FF2B5EF4-FFF2-40B4-BE49-F238E27FC236}">
                <a16:creationId xmlns:a16="http://schemas.microsoft.com/office/drawing/2014/main" id="{842B2F0E-2D38-F9D2-3B64-1F524D99012F}"/>
              </a:ext>
            </a:extLst>
          </p:cNvPr>
          <p:cNvSpPr txBox="1">
            <a:spLocks/>
          </p:cNvSpPr>
          <p:nvPr/>
        </p:nvSpPr>
        <p:spPr>
          <a:xfrm>
            <a:off x="5441245" y="3041730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Visual and sound effects may be static or minimal, reducing immersion</a:t>
            </a:r>
            <a:endParaRPr lang="en-US"/>
          </a:p>
        </p:txBody>
      </p:sp>
      <p:sp>
        <p:nvSpPr>
          <p:cNvPr id="15" name="Google Shape;268;p31">
            <a:extLst>
              <a:ext uri="{FF2B5EF4-FFF2-40B4-BE49-F238E27FC236}">
                <a16:creationId xmlns:a16="http://schemas.microsoft.com/office/drawing/2014/main" id="{93E7158E-DFCA-35B5-1756-E756A54AF757}"/>
              </a:ext>
            </a:extLst>
          </p:cNvPr>
          <p:cNvSpPr txBox="1">
            <a:spLocks/>
          </p:cNvSpPr>
          <p:nvPr/>
        </p:nvSpPr>
        <p:spPr>
          <a:xfrm>
            <a:off x="5441246" y="3605996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1100">
                <a:solidFill>
                  <a:srgbClr val="ECECEC"/>
                </a:solidFill>
              </a:rPr>
              <a:t>Dependency on internet connection for gameplay, restricting accessibility</a:t>
            </a:r>
            <a:endParaRPr lang="en-US"/>
          </a:p>
        </p:txBody>
      </p:sp>
      <p:sp>
        <p:nvSpPr>
          <p:cNvPr id="17" name="Google Shape;269;p31">
            <a:extLst>
              <a:ext uri="{FF2B5EF4-FFF2-40B4-BE49-F238E27FC236}">
                <a16:creationId xmlns:a16="http://schemas.microsoft.com/office/drawing/2014/main" id="{B772496F-615A-4202-D058-E835C5941E3D}"/>
              </a:ext>
            </a:extLst>
          </p:cNvPr>
          <p:cNvSpPr txBox="1">
            <a:spLocks/>
          </p:cNvSpPr>
          <p:nvPr/>
        </p:nvSpPr>
        <p:spPr>
          <a:xfrm>
            <a:off x="-592537" y="1108151"/>
            <a:ext cx="3288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>
                <a:latin typeface="Kanit"/>
              </a:rPr>
              <a:t>Features</a:t>
            </a:r>
          </a:p>
        </p:txBody>
      </p:sp>
      <p:sp>
        <p:nvSpPr>
          <p:cNvPr id="19" name="Google Shape;268;p31">
            <a:extLst>
              <a:ext uri="{FF2B5EF4-FFF2-40B4-BE49-F238E27FC236}">
                <a16:creationId xmlns:a16="http://schemas.microsoft.com/office/drawing/2014/main" id="{517CD9F6-1E34-9798-3911-58B1DA7F30A9}"/>
              </a:ext>
            </a:extLst>
          </p:cNvPr>
          <p:cNvSpPr txBox="1">
            <a:spLocks/>
          </p:cNvSpPr>
          <p:nvPr/>
        </p:nvSpPr>
        <p:spPr>
          <a:xfrm>
            <a:off x="355621" y="1826391"/>
            <a:ext cx="1327538" cy="7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" sz="1100">
                <a:solidFill>
                  <a:srgbClr val="ECECEC"/>
                </a:solidFill>
              </a:rPr>
              <a:t>Gameplay Experience</a:t>
            </a:r>
          </a:p>
        </p:txBody>
      </p:sp>
      <p:sp>
        <p:nvSpPr>
          <p:cNvPr id="22" name="Google Shape;268;p31">
            <a:extLst>
              <a:ext uri="{FF2B5EF4-FFF2-40B4-BE49-F238E27FC236}">
                <a16:creationId xmlns:a16="http://schemas.microsoft.com/office/drawing/2014/main" id="{08C34F10-5B1F-291C-567F-B282EC58E341}"/>
              </a:ext>
            </a:extLst>
          </p:cNvPr>
          <p:cNvSpPr txBox="1">
            <a:spLocks/>
          </p:cNvSpPr>
          <p:nvPr/>
        </p:nvSpPr>
        <p:spPr>
          <a:xfrm>
            <a:off x="384556" y="2390656"/>
            <a:ext cx="1327538" cy="7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" sz="1100">
                <a:solidFill>
                  <a:srgbClr val="ECECEC"/>
                </a:solidFill>
              </a:rPr>
              <a:t>Customization Option</a:t>
            </a:r>
          </a:p>
        </p:txBody>
      </p:sp>
      <p:sp>
        <p:nvSpPr>
          <p:cNvPr id="23" name="Google Shape;268;p31">
            <a:extLst>
              <a:ext uri="{FF2B5EF4-FFF2-40B4-BE49-F238E27FC236}">
                <a16:creationId xmlns:a16="http://schemas.microsoft.com/office/drawing/2014/main" id="{BDF5C63C-2FF5-D436-F2EC-53B03D50699D}"/>
              </a:ext>
            </a:extLst>
          </p:cNvPr>
          <p:cNvSpPr txBox="1">
            <a:spLocks/>
          </p:cNvSpPr>
          <p:nvPr/>
        </p:nvSpPr>
        <p:spPr>
          <a:xfrm>
            <a:off x="384558" y="2998328"/>
            <a:ext cx="1327538" cy="7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" sz="1100">
                <a:solidFill>
                  <a:srgbClr val="ECECEC"/>
                </a:solidFill>
              </a:rPr>
              <a:t>Immersion </a:t>
            </a:r>
          </a:p>
          <a:p>
            <a:pPr marL="0" indent="0"/>
            <a:r>
              <a:rPr lang="en" sz="1100">
                <a:solidFill>
                  <a:srgbClr val="ECECEC"/>
                </a:solidFill>
              </a:rPr>
              <a:t>Enhancement</a:t>
            </a:r>
          </a:p>
        </p:txBody>
      </p:sp>
      <p:sp>
        <p:nvSpPr>
          <p:cNvPr id="24" name="Google Shape;268;p31">
            <a:extLst>
              <a:ext uri="{FF2B5EF4-FFF2-40B4-BE49-F238E27FC236}">
                <a16:creationId xmlns:a16="http://schemas.microsoft.com/office/drawing/2014/main" id="{CD0DECE2-E4DF-B139-A6A2-CA59A7447BFD}"/>
              </a:ext>
            </a:extLst>
          </p:cNvPr>
          <p:cNvSpPr txBox="1">
            <a:spLocks/>
          </p:cNvSpPr>
          <p:nvPr/>
        </p:nvSpPr>
        <p:spPr>
          <a:xfrm>
            <a:off x="384557" y="3605998"/>
            <a:ext cx="1327538" cy="7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" sz="1100">
                <a:solidFill>
                  <a:srgbClr val="ECECEC"/>
                </a:solidFill>
              </a:rPr>
              <a:t>Offline Optimization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5F7B7-DB4B-8645-DA8A-5A06C0DE1C86}"/>
              </a:ext>
            </a:extLst>
          </p:cNvPr>
          <p:cNvCxnSpPr/>
          <p:nvPr/>
        </p:nvCxnSpPr>
        <p:spPr>
          <a:xfrm>
            <a:off x="591756" y="2338809"/>
            <a:ext cx="8003893" cy="173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6A9AF3-A145-940E-EB0F-DBABCCAAB995}"/>
              </a:ext>
            </a:extLst>
          </p:cNvPr>
          <p:cNvCxnSpPr>
            <a:cxnSpLocks/>
          </p:cNvCxnSpPr>
          <p:nvPr/>
        </p:nvCxnSpPr>
        <p:spPr>
          <a:xfrm>
            <a:off x="591756" y="1810714"/>
            <a:ext cx="8003893" cy="2459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1DBA29-6D65-A39D-C127-2BFF16BA938B}"/>
              </a:ext>
            </a:extLst>
          </p:cNvPr>
          <p:cNvCxnSpPr>
            <a:cxnSpLocks/>
          </p:cNvCxnSpPr>
          <p:nvPr/>
        </p:nvCxnSpPr>
        <p:spPr>
          <a:xfrm>
            <a:off x="591756" y="2939246"/>
            <a:ext cx="8003893" cy="173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CC018A-BD69-19E0-B64B-E7B770AFE03D}"/>
              </a:ext>
            </a:extLst>
          </p:cNvPr>
          <p:cNvCxnSpPr>
            <a:cxnSpLocks/>
          </p:cNvCxnSpPr>
          <p:nvPr/>
        </p:nvCxnSpPr>
        <p:spPr>
          <a:xfrm>
            <a:off x="591755" y="3590321"/>
            <a:ext cx="8003893" cy="173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9F135-C406-C19B-131D-E585150C1183}"/>
              </a:ext>
            </a:extLst>
          </p:cNvPr>
          <p:cNvCxnSpPr>
            <a:cxnSpLocks/>
          </p:cNvCxnSpPr>
          <p:nvPr/>
        </p:nvCxnSpPr>
        <p:spPr>
          <a:xfrm>
            <a:off x="570053" y="4248632"/>
            <a:ext cx="8003893" cy="173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lose-up of a button&#10;&#10;Description automatically generated">
            <a:extLst>
              <a:ext uri="{FF2B5EF4-FFF2-40B4-BE49-F238E27FC236}">
                <a16:creationId xmlns:a16="http://schemas.microsoft.com/office/drawing/2014/main" id="{583ED5C5-3B5E-C9ED-CCE0-CD1C9DDF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293" y="442732"/>
            <a:ext cx="843505" cy="8652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35F59-AEB2-3E97-CDC6-04012AFB9D2F}"/>
              </a:ext>
            </a:extLst>
          </p:cNvPr>
          <p:cNvSpPr txBox="1"/>
          <p:nvPr/>
        </p:nvSpPr>
        <p:spPr>
          <a:xfrm>
            <a:off x="882425" y="4672296"/>
            <a:ext cx="10618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04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</a:rPr>
              <a:t>Technical Tools</a:t>
            </a:r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1245736" y="14374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2757680" y="31530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4126858" y="14374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5"/>
          </p:nvPr>
        </p:nvSpPr>
        <p:spPr>
          <a:xfrm>
            <a:off x="5847334" y="306620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6830383" y="14623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283252" y="1883648"/>
            <a:ext cx="2636575" cy="49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latin typeface="Kanit Light"/>
              </a:rPr>
              <a:t>Programming Language</a:t>
            </a:r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3944745" y="2324481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Light"/>
              </a:rPr>
              <a:t>JAVAFX</a:t>
            </a:r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6716628" y="2324481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BOX2D</a:t>
            </a:r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2526186" y="3873703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IntelliJ IDEA</a:t>
            </a:r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4"/>
          </p:nvPr>
        </p:nvSpPr>
        <p:spPr>
          <a:xfrm>
            <a:off x="5955847" y="3873704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</a:p>
        </p:txBody>
      </p:sp>
      <p:sp>
        <p:nvSpPr>
          <p:cNvPr id="8" name="Google Shape;231;p28">
            <a:extLst>
              <a:ext uri="{FF2B5EF4-FFF2-40B4-BE49-F238E27FC236}">
                <a16:creationId xmlns:a16="http://schemas.microsoft.com/office/drawing/2014/main" id="{4AC40BCE-9C0F-F64F-446B-DE334E955C61}"/>
              </a:ext>
            </a:extLst>
          </p:cNvPr>
          <p:cNvSpPr txBox="1">
            <a:spLocks/>
          </p:cNvSpPr>
          <p:nvPr/>
        </p:nvSpPr>
        <p:spPr>
          <a:xfrm>
            <a:off x="1108769" y="2324964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>
                <a:latin typeface="Kanit Light"/>
              </a:rPr>
              <a:t>JAVA</a:t>
            </a:r>
          </a:p>
        </p:txBody>
      </p:sp>
      <p:sp>
        <p:nvSpPr>
          <p:cNvPr id="10" name="Google Shape;231;p28">
            <a:extLst>
              <a:ext uri="{FF2B5EF4-FFF2-40B4-BE49-F238E27FC236}">
                <a16:creationId xmlns:a16="http://schemas.microsoft.com/office/drawing/2014/main" id="{A5EC3D92-151C-402B-3893-C2CC2B61E2ED}"/>
              </a:ext>
            </a:extLst>
          </p:cNvPr>
          <p:cNvSpPr txBox="1">
            <a:spLocks/>
          </p:cNvSpPr>
          <p:nvPr/>
        </p:nvSpPr>
        <p:spPr>
          <a:xfrm>
            <a:off x="3691371" y="1919849"/>
            <a:ext cx="3091989" cy="4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>
                <a:latin typeface="Kanit Light"/>
              </a:rPr>
              <a:t>Graphics Library</a:t>
            </a:r>
          </a:p>
        </p:txBody>
      </p:sp>
      <p:sp>
        <p:nvSpPr>
          <p:cNvPr id="12" name="Google Shape;231;p28">
            <a:extLst>
              <a:ext uri="{FF2B5EF4-FFF2-40B4-BE49-F238E27FC236}">
                <a16:creationId xmlns:a16="http://schemas.microsoft.com/office/drawing/2014/main" id="{65281649-0F8F-D022-607D-849FE49EA05B}"/>
              </a:ext>
            </a:extLst>
          </p:cNvPr>
          <p:cNvSpPr txBox="1">
            <a:spLocks/>
          </p:cNvSpPr>
          <p:nvPr/>
        </p:nvSpPr>
        <p:spPr>
          <a:xfrm>
            <a:off x="6425890" y="1919850"/>
            <a:ext cx="3091989" cy="4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>
                <a:latin typeface="Kanit Light"/>
              </a:rPr>
              <a:t>Physics Engine</a:t>
            </a:r>
          </a:p>
        </p:txBody>
      </p:sp>
      <p:sp>
        <p:nvSpPr>
          <p:cNvPr id="14" name="Google Shape;231;p28">
            <a:extLst>
              <a:ext uri="{FF2B5EF4-FFF2-40B4-BE49-F238E27FC236}">
                <a16:creationId xmlns:a16="http://schemas.microsoft.com/office/drawing/2014/main" id="{5F4BA683-5345-8476-6AFA-BAD5B5B3D14C}"/>
              </a:ext>
            </a:extLst>
          </p:cNvPr>
          <p:cNvSpPr txBox="1">
            <a:spLocks/>
          </p:cNvSpPr>
          <p:nvPr/>
        </p:nvSpPr>
        <p:spPr>
          <a:xfrm>
            <a:off x="2750928" y="3540305"/>
            <a:ext cx="3091989" cy="4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/>
              <a:t>IDE</a:t>
            </a:r>
          </a:p>
        </p:txBody>
      </p:sp>
      <p:sp>
        <p:nvSpPr>
          <p:cNvPr id="16" name="Google Shape;231;p28">
            <a:extLst>
              <a:ext uri="{FF2B5EF4-FFF2-40B4-BE49-F238E27FC236}">
                <a16:creationId xmlns:a16="http://schemas.microsoft.com/office/drawing/2014/main" id="{94C37209-4E1C-0ABB-C4DA-C5AAF18665ED}"/>
              </a:ext>
            </a:extLst>
          </p:cNvPr>
          <p:cNvSpPr txBox="1">
            <a:spLocks/>
          </p:cNvSpPr>
          <p:nvPr/>
        </p:nvSpPr>
        <p:spPr>
          <a:xfrm>
            <a:off x="5514384" y="3540305"/>
            <a:ext cx="3091989" cy="4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/>
              <a:t>Version Control</a:t>
            </a:r>
          </a:p>
        </p:txBody>
      </p:sp>
      <p:pic>
        <p:nvPicPr>
          <p:cNvPr id="17" name="Picture 16" descr="A neon sign with text&#10;&#10;Description automatically generated">
            <a:extLst>
              <a:ext uri="{FF2B5EF4-FFF2-40B4-BE49-F238E27FC236}">
                <a16:creationId xmlns:a16="http://schemas.microsoft.com/office/drawing/2014/main" id="{A8D2F699-32CC-4493-15D8-D7841D92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2" y="2728732"/>
            <a:ext cx="898105" cy="95201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EBFEDC7-DC2F-1CBA-EFB2-0E7B7976B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00" t="26259" r="22000" b="36842"/>
          <a:stretch/>
        </p:blipFill>
        <p:spPr>
          <a:xfrm>
            <a:off x="3615247" y="2666495"/>
            <a:ext cx="1763680" cy="7104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A logo with colorful squares&#10;&#10;Description automatically generated">
            <a:extLst>
              <a:ext uri="{FF2B5EF4-FFF2-40B4-BE49-F238E27FC236}">
                <a16:creationId xmlns:a16="http://schemas.microsoft.com/office/drawing/2014/main" id="{187EA31E-542A-7687-4040-16E26147B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8" t="13380" r="16159" b="16444"/>
          <a:stretch/>
        </p:blipFill>
        <p:spPr>
          <a:xfrm>
            <a:off x="2645538" y="4139396"/>
            <a:ext cx="815388" cy="7839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 descr="A logo with a cat head&#10;&#10;Description automatically generated">
            <a:extLst>
              <a:ext uri="{FF2B5EF4-FFF2-40B4-BE49-F238E27FC236}">
                <a16:creationId xmlns:a16="http://schemas.microsoft.com/office/drawing/2014/main" id="{307BF1A2-141A-471D-7170-C479B83DB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962" t="15172" r="28165" b="12989"/>
          <a:stretch/>
        </p:blipFill>
        <p:spPr>
          <a:xfrm>
            <a:off x="5847829" y="4115051"/>
            <a:ext cx="836556" cy="8353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114FE59-D7B0-DA5F-33FF-747F74D1D0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884" t="58588" r="31835" b="1882"/>
          <a:stretch/>
        </p:blipFill>
        <p:spPr>
          <a:xfrm>
            <a:off x="6798088" y="2586145"/>
            <a:ext cx="787910" cy="9594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A close-up of a button&#10;&#10;Description automatically generated">
            <a:extLst>
              <a:ext uri="{FF2B5EF4-FFF2-40B4-BE49-F238E27FC236}">
                <a16:creationId xmlns:a16="http://schemas.microsoft.com/office/drawing/2014/main" id="{37C7D108-DF69-B00C-17E0-B9D503B0B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405" y="378673"/>
            <a:ext cx="749461" cy="7711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5B4FE-AAB5-7CBA-851A-3004300BA43F}"/>
              </a:ext>
            </a:extLst>
          </p:cNvPr>
          <p:cNvSpPr txBox="1"/>
          <p:nvPr/>
        </p:nvSpPr>
        <p:spPr>
          <a:xfrm>
            <a:off x="874239" y="466391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05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"/>
              </a:rPr>
              <a:t>Timeline</a:t>
            </a:r>
            <a:endParaRPr lang="en-US">
              <a:latin typeface="Kanit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15311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4950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54589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74228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 txBox="1"/>
          <p:nvPr/>
        </p:nvSpPr>
        <p:spPr>
          <a:xfrm flipH="1">
            <a:off x="7131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Research and Requirement Analysis</a:t>
            </a:r>
            <a:endParaRPr lang="en-US"/>
          </a:p>
        </p:txBody>
      </p:sp>
      <p:sp>
        <p:nvSpPr>
          <p:cNvPr id="389" name="Google Shape;389;p39"/>
          <p:cNvSpPr txBox="1"/>
          <p:nvPr/>
        </p:nvSpPr>
        <p:spPr>
          <a:xfrm flipH="1">
            <a:off x="26770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Designing Game Mechanics and UI</a:t>
            </a:r>
            <a:endParaRPr lang="en-US"/>
          </a:p>
        </p:txBody>
      </p:sp>
      <p:sp>
        <p:nvSpPr>
          <p:cNvPr id="390" name="Google Shape;390;p39"/>
          <p:cNvSpPr txBox="1"/>
          <p:nvPr/>
        </p:nvSpPr>
        <p:spPr>
          <a:xfrm flipH="1">
            <a:off x="4646033" y="188208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Implementing Core Gameplay Features</a:t>
            </a:r>
            <a:endParaRPr lang="en-US"/>
          </a:p>
        </p:txBody>
      </p:sp>
      <p:sp>
        <p:nvSpPr>
          <p:cNvPr id="391" name="Google Shape;391;p39"/>
          <p:cNvSpPr txBox="1"/>
          <p:nvPr/>
        </p:nvSpPr>
        <p:spPr>
          <a:xfrm flipH="1">
            <a:off x="66048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Integrating Opponent Mechanisms and Local Multiplayer</a:t>
            </a:r>
            <a:endParaRPr lang="en-US">
              <a:ea typeface="Segoe UI Historic"/>
            </a:endParaRPr>
          </a:p>
        </p:txBody>
      </p:sp>
      <p:cxnSp>
        <p:nvCxnSpPr>
          <p:cNvPr id="392" name="Google Shape;392;p39"/>
          <p:cNvCxnSpPr>
            <a:stCxn id="384" idx="3"/>
            <a:endCxn id="385" idx="1"/>
          </p:cNvCxnSpPr>
          <p:nvPr/>
        </p:nvCxnSpPr>
        <p:spPr>
          <a:xfrm>
            <a:off x="16226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9"/>
          <p:cNvCxnSpPr>
            <a:stCxn id="385" idx="3"/>
            <a:endCxn id="386" idx="1"/>
          </p:cNvCxnSpPr>
          <p:nvPr/>
        </p:nvCxnSpPr>
        <p:spPr>
          <a:xfrm>
            <a:off x="35865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9"/>
          <p:cNvCxnSpPr>
            <a:stCxn id="386" idx="3"/>
            <a:endCxn id="387" idx="1"/>
          </p:cNvCxnSpPr>
          <p:nvPr/>
        </p:nvCxnSpPr>
        <p:spPr>
          <a:xfrm>
            <a:off x="55504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9"/>
          <p:cNvCxnSpPr>
            <a:stCxn id="384" idx="2"/>
            <a:endCxn id="396" idx="0"/>
          </p:cNvCxnSpPr>
          <p:nvPr/>
        </p:nvCxnSpPr>
        <p:spPr>
          <a:xfrm>
            <a:off x="15768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9"/>
          <p:cNvCxnSpPr>
            <a:stCxn id="385" idx="2"/>
            <a:endCxn id="398" idx="0"/>
          </p:cNvCxnSpPr>
          <p:nvPr/>
        </p:nvCxnSpPr>
        <p:spPr>
          <a:xfrm>
            <a:off x="35407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9"/>
          <p:cNvCxnSpPr>
            <a:stCxn id="386" idx="2"/>
            <a:endCxn id="400" idx="0"/>
          </p:cNvCxnSpPr>
          <p:nvPr/>
        </p:nvCxnSpPr>
        <p:spPr>
          <a:xfrm>
            <a:off x="55046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9"/>
          <p:cNvCxnSpPr>
            <a:stCxn id="387" idx="2"/>
            <a:endCxn id="402" idx="0"/>
          </p:cNvCxnSpPr>
          <p:nvPr/>
        </p:nvCxnSpPr>
        <p:spPr>
          <a:xfrm>
            <a:off x="74685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9"/>
          <p:cNvSpPr/>
          <p:nvPr/>
        </p:nvSpPr>
        <p:spPr>
          <a:xfrm>
            <a:off x="15311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4950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4589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74228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9"/>
          <p:cNvSpPr txBox="1"/>
          <p:nvPr/>
        </p:nvSpPr>
        <p:spPr>
          <a:xfrm flipH="1">
            <a:off x="713155" y="386893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Frontend and Backend Development</a:t>
            </a:r>
          </a:p>
        </p:txBody>
      </p:sp>
      <p:sp>
        <p:nvSpPr>
          <p:cNvPr id="408" name="Google Shape;408;p39"/>
          <p:cNvSpPr txBox="1"/>
          <p:nvPr/>
        </p:nvSpPr>
        <p:spPr>
          <a:xfrm flipH="1">
            <a:off x="2677064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Testing and Debugging</a:t>
            </a:r>
          </a:p>
        </p:txBody>
      </p:sp>
      <p:sp>
        <p:nvSpPr>
          <p:cNvPr id="409" name="Google Shape;409;p39"/>
          <p:cNvSpPr txBox="1"/>
          <p:nvPr/>
        </p:nvSpPr>
        <p:spPr>
          <a:xfrm flipH="1">
            <a:off x="4640970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  <a:t>Presentation and Submission </a:t>
            </a:r>
            <a:br>
              <a:rPr lang="en" sz="1100">
                <a:solidFill>
                  <a:srgbClr val="E4E6EB"/>
                </a:solidFill>
                <a:latin typeface="Segoe UI Historic"/>
                <a:ea typeface="Segoe UI Historic"/>
                <a:cs typeface="Segoe UI Historic"/>
              </a:rPr>
            </a:br>
            <a:endParaRPr lang="en" sz="1100">
              <a:solidFill>
                <a:srgbClr val="E4E6EB"/>
              </a:solidFill>
              <a:latin typeface="Segoe UI Historic"/>
              <a:ea typeface="Segoe UI Historic"/>
              <a:cs typeface="Segoe UI Historic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 flipH="1">
            <a:off x="6604875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Deployment</a:t>
            </a:r>
          </a:p>
        </p:txBody>
      </p:sp>
      <p:cxnSp>
        <p:nvCxnSpPr>
          <p:cNvPr id="411" name="Google Shape;411;p39"/>
          <p:cNvCxnSpPr>
            <a:stCxn id="403" idx="3"/>
            <a:endCxn id="404" idx="1"/>
          </p:cNvCxnSpPr>
          <p:nvPr/>
        </p:nvCxnSpPr>
        <p:spPr>
          <a:xfrm>
            <a:off x="16226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9"/>
          <p:cNvCxnSpPr>
            <a:stCxn id="404" idx="3"/>
            <a:endCxn id="405" idx="1"/>
          </p:cNvCxnSpPr>
          <p:nvPr/>
        </p:nvCxnSpPr>
        <p:spPr>
          <a:xfrm>
            <a:off x="35865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9"/>
          <p:cNvCxnSpPr>
            <a:stCxn id="405" idx="3"/>
            <a:endCxn id="406" idx="1"/>
          </p:cNvCxnSpPr>
          <p:nvPr/>
        </p:nvCxnSpPr>
        <p:spPr>
          <a:xfrm>
            <a:off x="55504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9"/>
          <p:cNvCxnSpPr>
            <a:stCxn id="403" idx="2"/>
            <a:endCxn id="415" idx="0"/>
          </p:cNvCxnSpPr>
          <p:nvPr/>
        </p:nvCxnSpPr>
        <p:spPr>
          <a:xfrm>
            <a:off x="15768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39"/>
          <p:cNvCxnSpPr>
            <a:stCxn id="404" idx="2"/>
            <a:endCxn id="417" idx="0"/>
          </p:cNvCxnSpPr>
          <p:nvPr/>
        </p:nvCxnSpPr>
        <p:spPr>
          <a:xfrm>
            <a:off x="35407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9"/>
          <p:cNvCxnSpPr>
            <a:stCxn id="405" idx="2"/>
            <a:endCxn id="419" idx="0"/>
          </p:cNvCxnSpPr>
          <p:nvPr/>
        </p:nvCxnSpPr>
        <p:spPr>
          <a:xfrm>
            <a:off x="55046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9"/>
          <p:cNvCxnSpPr>
            <a:stCxn id="406" idx="2"/>
            <a:endCxn id="421" idx="0"/>
          </p:cNvCxnSpPr>
          <p:nvPr/>
        </p:nvCxnSpPr>
        <p:spPr>
          <a:xfrm>
            <a:off x="74685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9"/>
          <p:cNvCxnSpPr>
            <a:cxnSpLocks/>
          </p:cNvCxnSpPr>
          <p:nvPr/>
        </p:nvCxnSpPr>
        <p:spPr>
          <a:xfrm flipH="1">
            <a:off x="1487720" y="1407450"/>
            <a:ext cx="5983200" cy="1986900"/>
          </a:xfrm>
          <a:prstGeom prst="bentConnector5">
            <a:avLst>
              <a:gd name="adj1" fmla="val -14294"/>
              <a:gd name="adj2" fmla="val 64689"/>
              <a:gd name="adj3" fmla="val 11015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39"/>
          <p:cNvGrpSpPr/>
          <p:nvPr/>
        </p:nvGrpSpPr>
        <p:grpSpPr>
          <a:xfrm>
            <a:off x="8197500" y="3204825"/>
            <a:ext cx="226500" cy="378950"/>
            <a:chOff x="7894100" y="3762250"/>
            <a:chExt cx="226500" cy="378950"/>
          </a:xfrm>
        </p:grpSpPr>
        <p:sp>
          <p:nvSpPr>
            <p:cNvPr id="424" name="Google Shape;424;p3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164CB-7075-F9EE-9E4B-FECA480210EA}"/>
              </a:ext>
            </a:extLst>
          </p:cNvPr>
          <p:cNvSpPr txBox="1"/>
          <p:nvPr/>
        </p:nvSpPr>
        <p:spPr>
          <a:xfrm>
            <a:off x="847657" y="466391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06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anit"/>
              </a:rPr>
              <a:t>Gantt Chart</a:t>
            </a: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887000" y="1352375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8021299" y="1352375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155599" y="1352375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8289898" y="1352375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" name="Picture 1" descr="A graph on a black background&#10;&#10;Description automatically generated">
            <a:extLst>
              <a:ext uri="{FF2B5EF4-FFF2-40B4-BE49-F238E27FC236}">
                <a16:creationId xmlns:a16="http://schemas.microsoft.com/office/drawing/2014/main" id="{83087AAF-3BF8-4297-52CC-3C79925F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404" y="1122165"/>
            <a:ext cx="5854210" cy="3360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5B257-120B-860B-E758-F874B25BF102}"/>
              </a:ext>
            </a:extLst>
          </p:cNvPr>
          <p:cNvSpPr txBox="1"/>
          <p:nvPr/>
        </p:nvSpPr>
        <p:spPr>
          <a:xfrm>
            <a:off x="854303" y="4690499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07</a:t>
            </a:r>
            <a:endParaRPr lang="en-US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AEABF-EC29-CB91-E6ED-ED29B198C07E}"/>
              </a:ext>
            </a:extLst>
          </p:cNvPr>
          <p:cNvSpPr/>
          <p:nvPr/>
        </p:nvSpPr>
        <p:spPr>
          <a:xfrm>
            <a:off x="5942276" y="1562910"/>
            <a:ext cx="289367" cy="253196"/>
          </a:xfrm>
          <a:prstGeom prst="rect">
            <a:avLst/>
          </a:prstGeom>
          <a:solidFill>
            <a:srgbClr val="73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D8410-EA79-AEB8-0AD7-91EB9A1E8711}"/>
              </a:ext>
            </a:extLst>
          </p:cNvPr>
          <p:cNvSpPr/>
          <p:nvPr/>
        </p:nvSpPr>
        <p:spPr>
          <a:xfrm>
            <a:off x="6303984" y="1562909"/>
            <a:ext cx="289367" cy="253196"/>
          </a:xfrm>
          <a:prstGeom prst="rect">
            <a:avLst/>
          </a:prstGeom>
          <a:solidFill>
            <a:srgbClr val="73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92FF7-B7E1-68F1-44A6-CBD09D9816F2}"/>
              </a:ext>
            </a:extLst>
          </p:cNvPr>
          <p:cNvSpPr/>
          <p:nvPr/>
        </p:nvSpPr>
        <p:spPr>
          <a:xfrm>
            <a:off x="6622289" y="1562910"/>
            <a:ext cx="289367" cy="253196"/>
          </a:xfrm>
          <a:prstGeom prst="rect">
            <a:avLst/>
          </a:prstGeom>
          <a:solidFill>
            <a:srgbClr val="73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95D7D-F5F2-C6B9-DC27-3D5FEAC7091B}"/>
              </a:ext>
            </a:extLst>
          </p:cNvPr>
          <p:cNvSpPr/>
          <p:nvPr/>
        </p:nvSpPr>
        <p:spPr>
          <a:xfrm>
            <a:off x="6955060" y="1562909"/>
            <a:ext cx="289367" cy="253196"/>
          </a:xfrm>
          <a:prstGeom prst="rect">
            <a:avLst/>
          </a:prstGeom>
          <a:solidFill>
            <a:srgbClr val="73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FDE23-59E2-F7D6-84FE-A11C29109832}"/>
              </a:ext>
            </a:extLst>
          </p:cNvPr>
          <p:cNvSpPr txBox="1"/>
          <p:nvPr/>
        </p:nvSpPr>
        <p:spPr>
          <a:xfrm>
            <a:off x="5925991" y="1561099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 9       10      11     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33" name="Google Shape;333;p3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37" name="Google Shape;337;p35"/>
          <p:cNvGrpSpPr/>
          <p:nvPr/>
        </p:nvGrpSpPr>
        <p:grpSpPr>
          <a:xfrm>
            <a:off x="1061450" y="3804075"/>
            <a:ext cx="226500" cy="378950"/>
            <a:chOff x="7894100" y="3762250"/>
            <a:chExt cx="226500" cy="378950"/>
          </a:xfrm>
        </p:grpSpPr>
        <p:sp>
          <p:nvSpPr>
            <p:cNvPr id="338" name="Google Shape;338;p3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7" name="Google Shape;547;p45">
            <a:extLst>
              <a:ext uri="{FF2B5EF4-FFF2-40B4-BE49-F238E27FC236}">
                <a16:creationId xmlns:a16="http://schemas.microsoft.com/office/drawing/2014/main" id="{EBC6AB6C-4778-6010-27D2-1A0BB6B485E0}"/>
              </a:ext>
            </a:extLst>
          </p:cNvPr>
          <p:cNvSpPr txBox="1">
            <a:spLocks/>
          </p:cNvSpPr>
          <p:nvPr/>
        </p:nvSpPr>
        <p:spPr>
          <a:xfrm>
            <a:off x="2418421" y="890440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rbitron"/>
              <a:buNone/>
              <a:defRPr sz="60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4000">
                <a:latin typeface="Kanit"/>
              </a:rPr>
              <a:t>TEAM</a:t>
            </a:r>
            <a:br>
              <a:rPr lang="en" sz="4000">
                <a:latin typeface="Kanit"/>
              </a:rPr>
            </a:br>
            <a:r>
              <a:rPr lang="en" sz="4000">
                <a:latin typeface="Kanit"/>
              </a:rPr>
              <a:t>KICHU EKTA BANABO</a:t>
            </a:r>
          </a:p>
        </p:txBody>
      </p:sp>
      <p:sp>
        <p:nvSpPr>
          <p:cNvPr id="9" name="Google Shape;548;p45">
            <a:extLst>
              <a:ext uri="{FF2B5EF4-FFF2-40B4-BE49-F238E27FC236}">
                <a16:creationId xmlns:a16="http://schemas.microsoft.com/office/drawing/2014/main" id="{835153E8-08B1-3A13-6D7C-FDDEDE27A368}"/>
              </a:ext>
            </a:extLst>
          </p:cNvPr>
          <p:cNvSpPr txBox="1"/>
          <p:nvPr/>
        </p:nvSpPr>
        <p:spPr>
          <a:xfrm>
            <a:off x="718439" y="2917312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" sz="1200" err="1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Rihila</a:t>
            </a: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 Sumayya</a:t>
            </a:r>
          </a:p>
          <a:p>
            <a:pPr algn="ctr">
              <a:spcBef>
                <a:spcPts val="300"/>
              </a:spcBef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210041110</a:t>
            </a:r>
          </a:p>
        </p:txBody>
      </p:sp>
      <p:sp>
        <p:nvSpPr>
          <p:cNvPr id="10" name="Google Shape;548;p45">
            <a:extLst>
              <a:ext uri="{FF2B5EF4-FFF2-40B4-BE49-F238E27FC236}">
                <a16:creationId xmlns:a16="http://schemas.microsoft.com/office/drawing/2014/main" id="{859553C1-8D25-92BD-A32B-1DBA4617E7A7}"/>
              </a:ext>
            </a:extLst>
          </p:cNvPr>
          <p:cNvSpPr txBox="1"/>
          <p:nvPr/>
        </p:nvSpPr>
        <p:spPr>
          <a:xfrm>
            <a:off x="4111268" y="2917311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Fateen Noor Rafee</a:t>
            </a:r>
          </a:p>
          <a:p>
            <a:pPr algn="ctr">
              <a:spcBef>
                <a:spcPts val="300"/>
              </a:spcBef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210041120</a:t>
            </a:r>
          </a:p>
        </p:txBody>
      </p:sp>
      <p:sp>
        <p:nvSpPr>
          <p:cNvPr id="11" name="Google Shape;548;p45">
            <a:extLst>
              <a:ext uri="{FF2B5EF4-FFF2-40B4-BE49-F238E27FC236}">
                <a16:creationId xmlns:a16="http://schemas.microsoft.com/office/drawing/2014/main" id="{CC781674-6846-3BF4-FBAC-DD9D6E029F66}"/>
              </a:ext>
            </a:extLst>
          </p:cNvPr>
          <p:cNvSpPr txBox="1"/>
          <p:nvPr/>
        </p:nvSpPr>
        <p:spPr>
          <a:xfrm>
            <a:off x="2317192" y="3517749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Nowshin Mahjabin</a:t>
            </a:r>
          </a:p>
          <a:p>
            <a:pPr algn="ctr">
              <a:spcBef>
                <a:spcPts val="300"/>
              </a:spcBef>
            </a:pPr>
            <a:r>
              <a:rPr lang="en" sz="1200">
                <a:solidFill>
                  <a:schemeClr val="dk1"/>
                </a:solidFill>
                <a:latin typeface="Kanit Light"/>
                <a:ea typeface="Kanit Light"/>
                <a:cs typeface="Kanit Light"/>
              </a:rPr>
              <a:t>210041128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A4229-CA13-855B-CBD4-570A2AB3AA61}"/>
              </a:ext>
            </a:extLst>
          </p:cNvPr>
          <p:cNvSpPr txBox="1"/>
          <p:nvPr/>
        </p:nvSpPr>
        <p:spPr>
          <a:xfrm>
            <a:off x="1013791" y="4670563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Kanit"/>
                <a:cs typeface="Kanit"/>
              </a:rPr>
              <a:t>Page 08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Game Design Agency by Slidesgo</vt:lpstr>
      <vt:lpstr>AERO BLITZ</vt:lpstr>
      <vt:lpstr>AEROBLITZ </vt:lpstr>
      <vt:lpstr>GOALS &amp; OBJECTIVES</vt:lpstr>
      <vt:lpstr>Innovative Features </vt:lpstr>
      <vt:lpstr>Differentiation </vt:lpstr>
      <vt:lpstr>Technical Tools</vt:lpstr>
      <vt:lpstr>Timeline</vt:lpstr>
      <vt:lpstr>Gantt Chart</vt:lpstr>
      <vt:lpstr>PowerPoint Presentation</vt:lpstr>
      <vt:lpstr>THANK 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30</cp:revision>
  <dcterms:modified xsi:type="dcterms:W3CDTF">2024-02-29T06:43:50Z</dcterms:modified>
</cp:coreProperties>
</file>