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2"/>
  </p:notesMasterIdLst>
  <p:sldIdLst>
    <p:sldId id="256" r:id="rId4"/>
    <p:sldId id="257" r:id="rId5"/>
    <p:sldId id="275" r:id="rId6"/>
    <p:sldId id="259" r:id="rId7"/>
    <p:sldId id="260" r:id="rId8"/>
    <p:sldId id="277" r:id="rId9"/>
    <p:sldId id="278" r:id="rId10"/>
    <p:sldId id="279" r:id="rId11"/>
    <p:sldId id="280" r:id="rId12"/>
    <p:sldId id="282" r:id="rId13"/>
    <p:sldId id="281" r:id="rId14"/>
    <p:sldId id="266" r:id="rId15"/>
    <p:sldId id="283" r:id="rId16"/>
    <p:sldId id="286" r:id="rId17"/>
    <p:sldId id="284" r:id="rId18"/>
    <p:sldId id="285" r:id="rId19"/>
    <p:sldId id="272" r:id="rId20"/>
    <p:sldId id="273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61C8"/>
    <a:srgbClr val="8455C0"/>
    <a:srgbClr val="10113A"/>
    <a:srgbClr val="7D49CC"/>
    <a:srgbClr val="8443E6"/>
    <a:srgbClr val="6E1CE8"/>
    <a:srgbClr val="9363CA"/>
    <a:srgbClr val="9F8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A31B8-DE04-4999-8083-19D6B359F8F3}" v="4" dt="2024-02-14T17:00:55.509"/>
    <p1510:client id="{538AB56D-4AFD-4E88-A8BC-88BB2B385680}" v="386" dt="2024-02-14T17:47:14.851"/>
    <p1510:client id="{600E05E7-87DE-4E46-B46D-F64F85C959F4}" v="1" dt="2024-02-14T16:26:48.702"/>
    <p1510:client id="{882D826B-A420-4EB4-8AFC-FB4F79B35840}" v="523" dt="2024-02-14T16:43:46.994"/>
    <p1510:client id="{9502F9C6-7F75-4590-A15F-2CFF23A1636E}" v="453" dt="2024-02-14T05:12:35.120"/>
    <p1510:client id="{C9B8EC11-2701-4FF2-B79D-06BD1EE65842}" v="2292" dt="2024-02-14T04:40:11.356"/>
    <p1510:client id="{D3CC1112-94A8-43F0-8E7A-E51698595283}" v="3050" dt="2024-02-14T03:42:32.712"/>
  </p1510:revLst>
</p1510:revInfo>
</file>

<file path=ppt/tableStyles.xml><?xml version="1.0" encoding="utf-8"?>
<a:tblStyleLst xmlns:a="http://schemas.openxmlformats.org/drawingml/2006/main" def="{6685D72D-5E80-484E-A3A2-990D54F1792F}">
  <a:tblStyle styleId="{6685D72D-5E80-484E-A3A2-990D54F1792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artoon-characters-coworking-center-creative-space-freelancers-designers-work-together_3266662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amwork-characters-operator-crew-front-screen-presentations_4997765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uple-riding-supermarket-shopping-cart_2238492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7230e436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7230e436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60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7746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255b7eea_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267255b7eea_5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41" name="Google Shape;541;g267255b7eea_5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255b7eea_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267255b7eea_5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41" name="Google Shape;541;g267255b7eea_5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075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370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255b7eea_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267255b7eea_5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41" name="Google Shape;541;g267255b7eea_5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807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255b7eea_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267255b7eea_5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41" name="Google Shape;541;g267255b7eea_5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45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67230e436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267230e4363_1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637" name="Google Shape;637;g267230e4363_1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7255b7eea_5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67255b7eea_5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Illustration: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https://www.freepik.com/free-vector/cartoon-characters-coworking-center-creative-space-freelancers-designers-work-together_3266662.htm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5" name="Google Shape;205;g267255b7eea_5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67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72bdb08c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672bdb08c2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261" name="Google Shape;261;g2672bdb08c2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72bdb08c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2672bdb08c2_0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313" name="Google Shape;313;g2672bdb08c2_0_1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47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37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9956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67230e4363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881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00050" y="244673"/>
            <a:ext cx="8343900" cy="39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00050" y="866775"/>
            <a:ext cx="8343900" cy="376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2pPr>
            <a:lvl3pPr marL="1371600" lvl="2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0050" y="4833938"/>
            <a:ext cx="2257425" cy="1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i="1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01050" y="4833938"/>
            <a:ext cx="342900" cy="1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2">
          <p15:clr>
            <a:srgbClr val="FBAE40"/>
          </p15:clr>
        </p15:guide>
        <p15:guide id="2" pos="550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400050" y="244673"/>
            <a:ext cx="8343900" cy="39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400050" y="866775"/>
            <a:ext cx="8343900" cy="376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2pPr>
            <a:lvl3pPr marL="1371600" lvl="2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400050" y="4833938"/>
            <a:ext cx="2257425" cy="1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01050" y="4833938"/>
            <a:ext cx="342900" cy="1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2">
          <p15:clr>
            <a:srgbClr val="FBAE40"/>
          </p15:clr>
        </p15:guide>
        <p15:guide id="2" pos="55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sz="3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sz="3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5.pn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-5400000">
            <a:off x="2492209" y="-331958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36471" y="3114867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BB4AA276-DF4A-69DC-39B0-E117CB8A51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7DA4D03-C5E9-E3CF-93DF-FB177A0B2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3994" y="4443923"/>
            <a:ext cx="2907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1600" err="1">
                <a:solidFill>
                  <a:srgbClr val="F2F2F2"/>
                </a:solidFill>
              </a:rPr>
              <a:t>sheSecure</a:t>
            </a:r>
            <a:endParaRPr lang="en-US" sz="1600"/>
          </a:p>
        </p:txBody>
      </p:sp>
      <p:sp>
        <p:nvSpPr>
          <p:cNvPr id="6" name="Google Shape;211;p38">
            <a:extLst>
              <a:ext uri="{FF2B5EF4-FFF2-40B4-BE49-F238E27FC236}">
                <a16:creationId xmlns:a16="http://schemas.microsoft.com/office/drawing/2014/main" id="{BEDBA5A8-E313-6A62-555C-F341564D41D2}"/>
              </a:ext>
            </a:extLst>
          </p:cNvPr>
          <p:cNvSpPr txBox="1">
            <a:spLocks/>
          </p:cNvSpPr>
          <p:nvPr/>
        </p:nvSpPr>
        <p:spPr>
          <a:xfrm>
            <a:off x="2543175" y="500605"/>
            <a:ext cx="559583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Operational Feasibility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404A0-9EEA-279C-E2C3-5682E687423B}"/>
              </a:ext>
            </a:extLst>
          </p:cNvPr>
          <p:cNvSpPr/>
          <p:nvPr/>
        </p:nvSpPr>
        <p:spPr>
          <a:xfrm>
            <a:off x="403431" y="1105728"/>
            <a:ext cx="3031432" cy="966994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F88FE-F968-D2E4-9927-8430D6A936CC}"/>
              </a:ext>
            </a:extLst>
          </p:cNvPr>
          <p:cNvSpPr/>
          <p:nvPr/>
        </p:nvSpPr>
        <p:spPr>
          <a:xfrm>
            <a:off x="743364" y="2173842"/>
            <a:ext cx="6029736" cy="871397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218;p38">
            <a:extLst>
              <a:ext uri="{FF2B5EF4-FFF2-40B4-BE49-F238E27FC236}">
                <a16:creationId xmlns:a16="http://schemas.microsoft.com/office/drawing/2014/main" id="{499E4484-C678-618E-28F0-72CE45E90130}"/>
              </a:ext>
            </a:extLst>
          </p:cNvPr>
          <p:cNvSpPr txBox="1"/>
          <p:nvPr/>
        </p:nvSpPr>
        <p:spPr>
          <a:xfrm>
            <a:off x="315548" y="1286046"/>
            <a:ext cx="2911839" cy="101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700">
                <a:solidFill>
                  <a:srgbClr val="F2F2F2"/>
                </a:solidFill>
              </a:rPr>
              <a:t>Ensuring Adequate Throughput and Response</a:t>
            </a:r>
          </a:p>
          <a:p>
            <a:pPr>
              <a:lnSpc>
                <a:spcPct val="130000"/>
              </a:lnSpc>
              <a:buSzPts val="1100"/>
            </a:pPr>
            <a:endParaRPr lang="en" sz="1700" b="1">
              <a:solidFill>
                <a:srgbClr val="F2F2F2"/>
              </a:solidFill>
            </a:endParaRPr>
          </a:p>
        </p:txBody>
      </p:sp>
      <p:sp>
        <p:nvSpPr>
          <p:cNvPr id="4" name="Google Shape;218;p38">
            <a:extLst>
              <a:ext uri="{FF2B5EF4-FFF2-40B4-BE49-F238E27FC236}">
                <a16:creationId xmlns:a16="http://schemas.microsoft.com/office/drawing/2014/main" id="{1E528FA1-62CD-E18C-0806-520C3A0C5C6F}"/>
              </a:ext>
            </a:extLst>
          </p:cNvPr>
          <p:cNvSpPr txBox="1"/>
          <p:nvPr/>
        </p:nvSpPr>
        <p:spPr>
          <a:xfrm>
            <a:off x="792144" y="2211628"/>
            <a:ext cx="6322546" cy="78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500">
                <a:solidFill>
                  <a:srgbClr val="F2F2F2"/>
                </a:solidFill>
                <a:highlight>
                  <a:srgbClr val="8455C0"/>
                </a:highlight>
              </a:rPr>
              <a:t>Cloud Infrastructure Comparison</a:t>
            </a:r>
          </a:p>
          <a:p>
            <a:pPr>
              <a:lnSpc>
                <a:spcPct val="130000"/>
              </a:lnSpc>
            </a:pPr>
            <a:r>
              <a:rPr lang="en" sz="1200">
                <a:solidFill>
                  <a:schemeClr val="bg1"/>
                </a:solidFill>
              </a:rPr>
              <a:t>platforms like </a:t>
            </a:r>
            <a:r>
              <a:rPr lang="en" sz="1200" err="1">
                <a:solidFill>
                  <a:schemeClr val="bg1"/>
                </a:solidFill>
              </a:rPr>
              <a:t>Noonlight</a:t>
            </a:r>
            <a:r>
              <a:rPr lang="en" sz="1200">
                <a:solidFill>
                  <a:schemeClr val="bg1"/>
                </a:solidFill>
              </a:rPr>
              <a:t> and </a:t>
            </a:r>
            <a:r>
              <a:rPr lang="en" sz="1200" err="1">
                <a:solidFill>
                  <a:schemeClr val="bg1"/>
                </a:solidFill>
              </a:rPr>
              <a:t>beSafe</a:t>
            </a:r>
            <a:r>
              <a:rPr lang="en" sz="1200">
                <a:solidFill>
                  <a:schemeClr val="bg1"/>
                </a:solidFill>
              </a:rPr>
              <a:t>, with dedicated server infrastructure,  offer higher throughput and faster response times that </a:t>
            </a:r>
            <a:r>
              <a:rPr lang="en" sz="1200" err="1">
                <a:solidFill>
                  <a:schemeClr val="bg1"/>
                </a:solidFill>
              </a:rPr>
              <a:t>sheSecure</a:t>
            </a:r>
            <a:r>
              <a:rPr lang="en" sz="1200">
                <a:solidFill>
                  <a:schemeClr val="bg1"/>
                </a:solidFill>
              </a:rPr>
              <a:t> is trying to match .</a:t>
            </a:r>
            <a:endParaRPr lang="en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BECC4-C915-82FB-65A3-61963FD4E21A}"/>
              </a:ext>
            </a:extLst>
          </p:cNvPr>
          <p:cNvSpPr/>
          <p:nvPr/>
        </p:nvSpPr>
        <p:spPr>
          <a:xfrm>
            <a:off x="775113" y="3276465"/>
            <a:ext cx="5997986" cy="704709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657D6-9F36-F66B-AD2F-6A05168C653C}"/>
              </a:ext>
            </a:extLst>
          </p:cNvPr>
          <p:cNvSpPr/>
          <p:nvPr/>
        </p:nvSpPr>
        <p:spPr>
          <a:xfrm>
            <a:off x="790989" y="4180304"/>
            <a:ext cx="6069423" cy="609460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218;p38">
            <a:extLst>
              <a:ext uri="{FF2B5EF4-FFF2-40B4-BE49-F238E27FC236}">
                <a16:creationId xmlns:a16="http://schemas.microsoft.com/office/drawing/2014/main" id="{2093D533-8027-4854-D405-09FD94671E0E}"/>
              </a:ext>
            </a:extLst>
          </p:cNvPr>
          <p:cNvSpPr txBox="1"/>
          <p:nvPr/>
        </p:nvSpPr>
        <p:spPr>
          <a:xfrm>
            <a:off x="853918" y="3243505"/>
            <a:ext cx="6060610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500">
                <a:solidFill>
                  <a:srgbClr val="F2F2F2"/>
                </a:solidFill>
                <a:highlight>
                  <a:srgbClr val="9161C8"/>
                </a:highlight>
              </a:rPr>
              <a:t>Optimization &amp; User Experience</a:t>
            </a:r>
          </a:p>
          <a:p>
            <a:pPr>
              <a:lnSpc>
                <a:spcPct val="130000"/>
              </a:lnSpc>
              <a:buSzPts val="1100"/>
            </a:pPr>
            <a:r>
              <a:rPr lang="en" sz="1200">
                <a:solidFill>
                  <a:schemeClr val="bg1"/>
                </a:solidFill>
              </a:rPr>
              <a:t>Despite challenges, </a:t>
            </a:r>
            <a:r>
              <a:rPr lang="en" sz="1200" err="1">
                <a:solidFill>
                  <a:schemeClr val="bg1"/>
                </a:solidFill>
              </a:rPr>
              <a:t>SheSecure</a:t>
            </a:r>
            <a:r>
              <a:rPr lang="en" sz="1200">
                <a:solidFill>
                  <a:schemeClr val="bg1"/>
                </a:solidFill>
              </a:rPr>
              <a:t> prioritizes critical features, optimizes network requests, and minimizes latency.</a:t>
            </a:r>
            <a:endParaRPr lang="en" sz="150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SzPts val="1100"/>
            </a:pPr>
            <a:endParaRPr lang="en" sz="1500">
              <a:solidFill>
                <a:srgbClr val="F2F2F2"/>
              </a:solidFill>
            </a:endParaRPr>
          </a:p>
        </p:txBody>
      </p:sp>
      <p:sp>
        <p:nvSpPr>
          <p:cNvPr id="14" name="Google Shape;218;p38">
            <a:extLst>
              <a:ext uri="{FF2B5EF4-FFF2-40B4-BE49-F238E27FC236}">
                <a16:creationId xmlns:a16="http://schemas.microsoft.com/office/drawing/2014/main" id="{A77653DB-6603-102B-059D-26BFC0307DE4}"/>
              </a:ext>
            </a:extLst>
          </p:cNvPr>
          <p:cNvSpPr txBox="1"/>
          <p:nvPr/>
        </p:nvSpPr>
        <p:spPr>
          <a:xfrm>
            <a:off x="869793" y="4226373"/>
            <a:ext cx="5981234" cy="148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500">
                <a:solidFill>
                  <a:schemeClr val="bg1"/>
                </a:solidFill>
                <a:highlight>
                  <a:srgbClr val="9161C8"/>
                </a:highlight>
              </a:rPr>
              <a:t>Monitoring and Scaling</a:t>
            </a:r>
          </a:p>
          <a:p>
            <a:pPr>
              <a:lnSpc>
                <a:spcPct val="130000"/>
              </a:lnSpc>
            </a:pPr>
            <a:r>
              <a:rPr lang="en" sz="1200">
                <a:solidFill>
                  <a:schemeClr val="bg1"/>
                </a:solidFill>
              </a:rPr>
              <a:t>Regardless of infrastructure differences, </a:t>
            </a:r>
            <a:r>
              <a:rPr lang="en" sz="1200" err="1">
                <a:solidFill>
                  <a:schemeClr val="bg1"/>
                </a:solidFill>
              </a:rPr>
              <a:t>SheSecure</a:t>
            </a:r>
            <a:r>
              <a:rPr lang="en" sz="1200">
                <a:solidFill>
                  <a:schemeClr val="bg1"/>
                </a:solidFill>
              </a:rPr>
              <a:t> maintains reliability.</a:t>
            </a:r>
            <a:endParaRPr lang="en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SzPts val="1100"/>
            </a:pPr>
            <a:endParaRPr lang="en" sz="1500">
              <a:solidFill>
                <a:srgbClr val="FFFFFF"/>
              </a:solidFill>
              <a:highlight>
                <a:srgbClr val="9161C8"/>
              </a:highlight>
            </a:endParaRPr>
          </a:p>
          <a:p>
            <a:pPr>
              <a:lnSpc>
                <a:spcPct val="130000"/>
              </a:lnSpc>
              <a:buSzPts val="1100"/>
            </a:pPr>
            <a:endParaRPr lang="en" sz="1500">
              <a:solidFill>
                <a:srgbClr val="FFFFFF"/>
              </a:solidFill>
              <a:highlight>
                <a:srgbClr val="9161C8"/>
              </a:highlight>
            </a:endParaRPr>
          </a:p>
          <a:p>
            <a:pPr>
              <a:lnSpc>
                <a:spcPct val="130000"/>
              </a:lnSpc>
              <a:buSzPts val="1100"/>
            </a:pPr>
            <a:endParaRPr lang="en" sz="1700">
              <a:solidFill>
                <a:srgbClr val="F2F2F2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8B6944-E5E9-151C-799E-098A6A05D4CD}"/>
              </a:ext>
            </a:extLst>
          </p:cNvPr>
          <p:cNvCxnSpPr/>
          <p:nvPr/>
        </p:nvCxnSpPr>
        <p:spPr>
          <a:xfrm>
            <a:off x="537404" y="2073138"/>
            <a:ext cx="35753" cy="2779365"/>
          </a:xfrm>
          <a:prstGeom prst="straightConnector1">
            <a:avLst/>
          </a:prstGeom>
          <a:ln>
            <a:solidFill>
              <a:srgbClr val="7D49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Minus Sign 18">
            <a:extLst>
              <a:ext uri="{FF2B5EF4-FFF2-40B4-BE49-F238E27FC236}">
                <a16:creationId xmlns:a16="http://schemas.microsoft.com/office/drawing/2014/main" id="{A1D285B2-BF4F-82EA-7223-FC961F1C8103}"/>
              </a:ext>
            </a:extLst>
          </p:cNvPr>
          <p:cNvSpPr/>
          <p:nvPr/>
        </p:nvSpPr>
        <p:spPr>
          <a:xfrm>
            <a:off x="397566" y="2182468"/>
            <a:ext cx="347868" cy="770282"/>
          </a:xfrm>
          <a:prstGeom prst="mathMinus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0FF86182-1E23-E4DC-8DF4-550503F31775}"/>
              </a:ext>
            </a:extLst>
          </p:cNvPr>
          <p:cNvSpPr/>
          <p:nvPr/>
        </p:nvSpPr>
        <p:spPr>
          <a:xfrm>
            <a:off x="428971" y="3166718"/>
            <a:ext cx="347868" cy="770282"/>
          </a:xfrm>
          <a:prstGeom prst="mathMinus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BCD6116C-C13F-5838-B5AD-DD783BA944B9}"/>
              </a:ext>
            </a:extLst>
          </p:cNvPr>
          <p:cNvSpPr/>
          <p:nvPr/>
        </p:nvSpPr>
        <p:spPr>
          <a:xfrm>
            <a:off x="405503" y="4074353"/>
            <a:ext cx="387555" cy="722657"/>
          </a:xfrm>
          <a:prstGeom prst="mathMinus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oogle Shape;353;p41">
            <a:extLst>
              <a:ext uri="{FF2B5EF4-FFF2-40B4-BE49-F238E27FC236}">
                <a16:creationId xmlns:a16="http://schemas.microsoft.com/office/drawing/2014/main" id="{CAA7009D-555F-B457-646B-65920C0F77C2}"/>
              </a:ext>
            </a:extLst>
          </p:cNvPr>
          <p:cNvGrpSpPr/>
          <p:nvPr/>
        </p:nvGrpSpPr>
        <p:grpSpPr>
          <a:xfrm>
            <a:off x="6794061" y="2070164"/>
            <a:ext cx="2203394" cy="2059541"/>
            <a:chOff x="2944024" y="3445565"/>
            <a:chExt cx="3495230" cy="3267033"/>
          </a:xfrm>
        </p:grpSpPr>
        <p:sp>
          <p:nvSpPr>
            <p:cNvPr id="26" name="Google Shape;354;p41">
              <a:extLst>
                <a:ext uri="{FF2B5EF4-FFF2-40B4-BE49-F238E27FC236}">
                  <a16:creationId xmlns:a16="http://schemas.microsoft.com/office/drawing/2014/main" id="{1AE9F848-1048-238D-FEFF-358DB06D8A33}"/>
                </a:ext>
              </a:extLst>
            </p:cNvPr>
            <p:cNvSpPr/>
            <p:nvPr/>
          </p:nvSpPr>
          <p:spPr>
            <a:xfrm>
              <a:off x="2944024" y="6035450"/>
              <a:ext cx="2946300" cy="429000"/>
            </a:xfrm>
            <a:prstGeom prst="ellipse">
              <a:avLst/>
            </a:prstGeom>
            <a:solidFill>
              <a:srgbClr val="1011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" name="Google Shape;355;p41">
              <a:extLst>
                <a:ext uri="{FF2B5EF4-FFF2-40B4-BE49-F238E27FC236}">
                  <a16:creationId xmlns:a16="http://schemas.microsoft.com/office/drawing/2014/main" id="{9CC2FD3E-9F00-7F1A-EC68-EA9E0D7DE608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91352" y="3445565"/>
              <a:ext cx="3047902" cy="32670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707A59-C137-3473-3553-52E3358037CD}"/>
              </a:ext>
            </a:extLst>
          </p:cNvPr>
          <p:cNvSpPr txBox="1"/>
          <p:nvPr/>
        </p:nvSpPr>
        <p:spPr>
          <a:xfrm>
            <a:off x="8271456" y="4701594"/>
            <a:ext cx="755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F2F2F2"/>
                </a:solidFill>
                <a:latin typeface="Calibri"/>
              </a:rPr>
              <a:t>Page </a:t>
            </a:r>
            <a:r>
              <a:rPr lang="en-US" b="1">
                <a:solidFill>
                  <a:srgbClr val="F2F2F2"/>
                </a:solidFill>
                <a:latin typeface="Calibri"/>
              </a:rPr>
              <a:t>10</a:t>
            </a:r>
            <a:endParaRPr lang="en-US" b="1">
              <a:solidFill>
                <a:srgbClr val="F2F2F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8955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-5400000">
            <a:off x="2492209" y="-331958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54762" y="2449153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BB4AA276-DF4A-69DC-39B0-E117CB8A51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7DA4D03-C5E9-E3CF-93DF-FB177A0B2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55051" y="4618654"/>
            <a:ext cx="29070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1200" err="1">
                <a:solidFill>
                  <a:srgbClr val="F2F2F2"/>
                </a:solidFill>
              </a:rPr>
              <a:t>sheSecure</a:t>
            </a:r>
            <a:endParaRPr lang="en-US" sz="1200"/>
          </a:p>
        </p:txBody>
      </p:sp>
      <p:sp>
        <p:nvSpPr>
          <p:cNvPr id="6" name="Google Shape;211;p38">
            <a:extLst>
              <a:ext uri="{FF2B5EF4-FFF2-40B4-BE49-F238E27FC236}">
                <a16:creationId xmlns:a16="http://schemas.microsoft.com/office/drawing/2014/main" id="{BEDBA5A8-E313-6A62-555C-F341564D41D2}"/>
              </a:ext>
            </a:extLst>
          </p:cNvPr>
          <p:cNvSpPr txBox="1">
            <a:spLocks/>
          </p:cNvSpPr>
          <p:nvPr/>
        </p:nvSpPr>
        <p:spPr>
          <a:xfrm>
            <a:off x="2543175" y="500605"/>
            <a:ext cx="523361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Operational Feasibility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404A0-9EEA-279C-E2C3-5682E687423B}"/>
              </a:ext>
            </a:extLst>
          </p:cNvPr>
          <p:cNvSpPr/>
          <p:nvPr/>
        </p:nvSpPr>
        <p:spPr>
          <a:xfrm>
            <a:off x="983559" y="1327288"/>
            <a:ext cx="2965173" cy="778564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cs typeface="Arial"/>
              </a:rPr>
              <a:t>Facilitating Information Accessibility &amp; User Friendly Interaction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F88FE-F968-D2E4-9927-8430D6A936CC}"/>
              </a:ext>
            </a:extLst>
          </p:cNvPr>
          <p:cNvSpPr/>
          <p:nvPr/>
        </p:nvSpPr>
        <p:spPr>
          <a:xfrm>
            <a:off x="950430" y="2325343"/>
            <a:ext cx="2998302" cy="488671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Swift Data Exchange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50FA40-CC59-5CC1-DF71-3A1DA427A2A9}"/>
              </a:ext>
            </a:extLst>
          </p:cNvPr>
          <p:cNvSpPr/>
          <p:nvPr/>
        </p:nvSpPr>
        <p:spPr>
          <a:xfrm>
            <a:off x="950429" y="3095627"/>
            <a:ext cx="2998302" cy="530085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Intuitive User Interface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B8E30-EBD5-C8F2-D190-99D6E897CCDB}"/>
              </a:ext>
            </a:extLst>
          </p:cNvPr>
          <p:cNvSpPr/>
          <p:nvPr/>
        </p:nvSpPr>
        <p:spPr>
          <a:xfrm>
            <a:off x="950429" y="3965301"/>
            <a:ext cx="2998302" cy="530085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Ensuring relevance and accuracy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CDC13-2598-F7EF-30D7-72B474A846AF}"/>
              </a:ext>
            </a:extLst>
          </p:cNvPr>
          <p:cNvSpPr/>
          <p:nvPr/>
        </p:nvSpPr>
        <p:spPr>
          <a:xfrm>
            <a:off x="5348493" y="1285875"/>
            <a:ext cx="2965173" cy="778564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cs typeface="Arial"/>
              </a:rPr>
              <a:t>Wide Applicability and User Engagement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929-D22D-85E5-DA42-10449C6BE9E7}"/>
              </a:ext>
            </a:extLst>
          </p:cNvPr>
          <p:cNvSpPr/>
          <p:nvPr/>
        </p:nvSpPr>
        <p:spPr>
          <a:xfrm>
            <a:off x="5348495" y="2325343"/>
            <a:ext cx="2998302" cy="488671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Synchronized Safety Feature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735FF-F0B8-2CDC-15E9-D5D5158FC301}"/>
              </a:ext>
            </a:extLst>
          </p:cNvPr>
          <p:cNvSpPr/>
          <p:nvPr/>
        </p:nvSpPr>
        <p:spPr>
          <a:xfrm>
            <a:off x="5348495" y="3137038"/>
            <a:ext cx="2998302" cy="488671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Wide Accessibility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B3AC16-7E43-6D5B-6548-80BF1D48D73F}"/>
              </a:ext>
            </a:extLst>
          </p:cNvPr>
          <p:cNvSpPr/>
          <p:nvPr/>
        </p:nvSpPr>
        <p:spPr>
          <a:xfrm>
            <a:off x="5348494" y="4006712"/>
            <a:ext cx="2998302" cy="488671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Strategic Marketing 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BEAB7D-AA61-C9CA-F5E7-4AA5B42D31CF}"/>
              </a:ext>
            </a:extLst>
          </p:cNvPr>
          <p:cNvCxnSpPr/>
          <p:nvPr/>
        </p:nvCxnSpPr>
        <p:spPr>
          <a:xfrm>
            <a:off x="2441714" y="2106268"/>
            <a:ext cx="19878" cy="2239615"/>
          </a:xfrm>
          <a:prstGeom prst="straightConnector1">
            <a:avLst/>
          </a:prstGeom>
          <a:ln>
            <a:solidFill>
              <a:srgbClr val="7D49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107B4-F222-E609-E70E-7667F5EF4F20}"/>
              </a:ext>
            </a:extLst>
          </p:cNvPr>
          <p:cNvSpPr/>
          <p:nvPr/>
        </p:nvSpPr>
        <p:spPr>
          <a:xfrm>
            <a:off x="950430" y="2325343"/>
            <a:ext cx="2998302" cy="488671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Swift Data Exchange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C108FF-A987-6455-A711-B069A9539AC0}"/>
              </a:ext>
            </a:extLst>
          </p:cNvPr>
          <p:cNvSpPr/>
          <p:nvPr/>
        </p:nvSpPr>
        <p:spPr>
          <a:xfrm>
            <a:off x="950429" y="3112192"/>
            <a:ext cx="2998302" cy="530085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Intuitive User Interface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ACD69-BD50-8770-4589-9A68AC96E27A}"/>
              </a:ext>
            </a:extLst>
          </p:cNvPr>
          <p:cNvSpPr/>
          <p:nvPr/>
        </p:nvSpPr>
        <p:spPr>
          <a:xfrm>
            <a:off x="966994" y="3965301"/>
            <a:ext cx="2998302" cy="530085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Ensuring relevance and accuracy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EFE55D-B1D3-E9B0-E419-EB4D759508FB}"/>
              </a:ext>
            </a:extLst>
          </p:cNvPr>
          <p:cNvCxnSpPr/>
          <p:nvPr/>
        </p:nvCxnSpPr>
        <p:spPr>
          <a:xfrm>
            <a:off x="6839779" y="2015160"/>
            <a:ext cx="19878" cy="2239615"/>
          </a:xfrm>
          <a:prstGeom prst="straightConnector1">
            <a:avLst/>
          </a:prstGeom>
          <a:ln>
            <a:solidFill>
              <a:srgbClr val="7D49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91D02-2E51-C6C4-E788-0B9393578163}"/>
              </a:ext>
            </a:extLst>
          </p:cNvPr>
          <p:cNvSpPr/>
          <p:nvPr/>
        </p:nvSpPr>
        <p:spPr>
          <a:xfrm>
            <a:off x="5331929" y="2325343"/>
            <a:ext cx="2998302" cy="488671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Synchronized Safety 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84E384-3483-7B54-F457-F4DC5F914F96}"/>
              </a:ext>
            </a:extLst>
          </p:cNvPr>
          <p:cNvSpPr/>
          <p:nvPr/>
        </p:nvSpPr>
        <p:spPr>
          <a:xfrm>
            <a:off x="5331929" y="3153603"/>
            <a:ext cx="2998302" cy="488671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Wide Accessibility 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86036-4AC9-4C63-13F4-02F1CD0AB1C7}"/>
              </a:ext>
            </a:extLst>
          </p:cNvPr>
          <p:cNvSpPr/>
          <p:nvPr/>
        </p:nvSpPr>
        <p:spPr>
          <a:xfrm>
            <a:off x="5348494" y="4014994"/>
            <a:ext cx="2998302" cy="488671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Strategic Marketing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236B6-B74D-5B86-22ED-931FB0F189F9}"/>
              </a:ext>
            </a:extLst>
          </p:cNvPr>
          <p:cNvSpPr txBox="1"/>
          <p:nvPr/>
        </p:nvSpPr>
        <p:spPr>
          <a:xfrm>
            <a:off x="8319752" y="4765989"/>
            <a:ext cx="10528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Page </a:t>
            </a:r>
            <a:r>
              <a:rPr lang="en-US" b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11</a:t>
            </a:r>
            <a:endParaRPr lang="en-US" b="1">
              <a:solidFill>
                <a:srgbClr val="F2F2F2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4281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7"/>
          <p:cNvSpPr/>
          <p:nvPr/>
        </p:nvSpPr>
        <p:spPr>
          <a:xfrm rot="10800000" flipH="1">
            <a:off x="-3216" y="0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8168640" y="4782188"/>
            <a:ext cx="651600" cy="4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" sz="11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211;p38">
            <a:extLst>
              <a:ext uri="{FF2B5EF4-FFF2-40B4-BE49-F238E27FC236}">
                <a16:creationId xmlns:a16="http://schemas.microsoft.com/office/drawing/2014/main" id="{5CCBE589-1A98-23BC-C1D6-C733C1EDC1F4}"/>
              </a:ext>
            </a:extLst>
          </p:cNvPr>
          <p:cNvSpPr txBox="1">
            <a:spLocks/>
          </p:cNvSpPr>
          <p:nvPr/>
        </p:nvSpPr>
        <p:spPr>
          <a:xfrm>
            <a:off x="2493480" y="533736"/>
            <a:ext cx="442868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Economic Feasibility</a:t>
            </a:r>
          </a:p>
        </p:txBody>
      </p:sp>
      <p:pic>
        <p:nvPicPr>
          <p:cNvPr id="7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9C553018-B8F8-81C8-3EA2-90C111DD94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CAC4E9-77B7-43B2-DAB7-F7648A584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363979"/>
              </p:ext>
            </p:extLst>
          </p:nvPr>
        </p:nvGraphicFramePr>
        <p:xfrm>
          <a:off x="1241397" y="1881941"/>
          <a:ext cx="5855800" cy="2795536"/>
        </p:xfrm>
        <a:graphic>
          <a:graphicData uri="http://schemas.openxmlformats.org/drawingml/2006/table">
            <a:tbl>
              <a:tblPr firstRow="1" bandRow="1">
                <a:tableStyleId>{6685D72D-5E80-484E-A3A2-990D54F1792F}</a:tableStyleId>
              </a:tblPr>
              <a:tblGrid>
                <a:gridCol w="2909266">
                  <a:extLst>
                    <a:ext uri="{9D8B030D-6E8A-4147-A177-3AD203B41FA5}">
                      <a16:colId xmlns:a16="http://schemas.microsoft.com/office/drawing/2014/main" val="2170775453"/>
                    </a:ext>
                  </a:extLst>
                </a:gridCol>
                <a:gridCol w="2946534">
                  <a:extLst>
                    <a:ext uri="{9D8B030D-6E8A-4147-A177-3AD203B41FA5}">
                      <a16:colId xmlns:a16="http://schemas.microsoft.com/office/drawing/2014/main" val="321722513"/>
                    </a:ext>
                  </a:extLst>
                </a:gridCol>
              </a:tblGrid>
              <a:tr h="377920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Estimated cost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9630"/>
                  </a:ext>
                </a:extLst>
              </a:tr>
              <a:tr h="377920">
                <a:tc>
                  <a:txBody>
                    <a:bodyPr/>
                    <a:lstStyle/>
                    <a:p>
                      <a:r>
                        <a:rPr lang="en-US" b="1"/>
                        <a:t>Development Cost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36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35148"/>
                  </a:ext>
                </a:extLst>
              </a:tr>
              <a:tr h="377920">
                <a:tc>
                  <a:txBody>
                    <a:bodyPr/>
                    <a:lstStyle/>
                    <a:p>
                      <a:r>
                        <a:rPr lang="en-US" b="1"/>
                        <a:t>Coding, Design and Testing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Free</a:t>
                      </a:r>
                      <a:endParaRPr lang="en-US"/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55176"/>
                  </a:ext>
                </a:extLst>
              </a:tr>
              <a:tr h="377920">
                <a:tc>
                  <a:txBody>
                    <a:bodyPr/>
                    <a:lstStyle/>
                    <a:p>
                      <a:r>
                        <a:rPr lang="en-US" b="1"/>
                        <a:t>Hosting &amp; Server Cost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10,000-20,000/month</a:t>
                      </a:r>
                      <a:endParaRPr lang="en-US"/>
                    </a:p>
                  </a:txBody>
                  <a:tcPr>
                    <a:solidFill>
                      <a:srgbClr val="936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05823"/>
                  </a:ext>
                </a:extLst>
              </a:tr>
              <a:tr h="5280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Maintenance &amp; Update</a:t>
                      </a:r>
                      <a:endParaRPr lang="en-US"/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5,000-10,000/month</a:t>
                      </a:r>
                      <a:endParaRPr lang="en-US" sz="1400" b="0" i="0" u="none" strike="noStrike" noProof="0">
                        <a:solidFill>
                          <a:srgbClr val="80808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14259"/>
                  </a:ext>
                </a:extLst>
              </a:tr>
              <a:tr h="377920">
                <a:tc>
                  <a:txBody>
                    <a:bodyPr/>
                    <a:lstStyle/>
                    <a:p>
                      <a:r>
                        <a:rPr lang="en-US" b="1"/>
                        <a:t>Integration &amp; Compatibility</a:t>
                      </a:r>
                      <a:endParaRPr lang="en-US"/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Yet to be analyzed</a:t>
                      </a:r>
                      <a:endParaRPr lang="en-US"/>
                    </a:p>
                  </a:txBody>
                  <a:tcPr>
                    <a:solidFill>
                      <a:srgbClr val="936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8269"/>
                  </a:ext>
                </a:extLst>
              </a:tr>
              <a:tr h="377920">
                <a:tc>
                  <a:txBody>
                    <a:bodyPr/>
                    <a:lstStyle/>
                    <a:p>
                      <a:r>
                        <a:rPr lang="en-US" b="1"/>
                        <a:t>Global Economic Factors</a:t>
                      </a:r>
                      <a:endParaRPr lang="en-US"/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20,000-50,000/year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316365"/>
                  </a:ext>
                </a:extLst>
              </a:tr>
            </a:tbl>
          </a:graphicData>
        </a:graphic>
      </p:graphicFrame>
      <p:sp>
        <p:nvSpPr>
          <p:cNvPr id="6" name="Google Shape;218;p38">
            <a:extLst>
              <a:ext uri="{FF2B5EF4-FFF2-40B4-BE49-F238E27FC236}">
                <a16:creationId xmlns:a16="http://schemas.microsoft.com/office/drawing/2014/main" id="{98673D29-2902-6120-6B7B-762F4F8F5F61}"/>
              </a:ext>
            </a:extLst>
          </p:cNvPr>
          <p:cNvSpPr txBox="1"/>
          <p:nvPr/>
        </p:nvSpPr>
        <p:spPr>
          <a:xfrm>
            <a:off x="1243201" y="1358174"/>
            <a:ext cx="57582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2000" b="1">
                <a:solidFill>
                  <a:srgbClr val="F2F2F2"/>
                </a:solidFill>
              </a:rPr>
              <a:t>Tangible Costs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7"/>
          <p:cNvSpPr/>
          <p:nvPr/>
        </p:nvSpPr>
        <p:spPr>
          <a:xfrm rot="10800000" flipH="1">
            <a:off x="-3216" y="0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8168640" y="4782188"/>
            <a:ext cx="651600" cy="4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" sz="11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211;p38">
            <a:extLst>
              <a:ext uri="{FF2B5EF4-FFF2-40B4-BE49-F238E27FC236}">
                <a16:creationId xmlns:a16="http://schemas.microsoft.com/office/drawing/2014/main" id="{5CCBE589-1A98-23BC-C1D6-C733C1EDC1F4}"/>
              </a:ext>
            </a:extLst>
          </p:cNvPr>
          <p:cNvSpPr txBox="1">
            <a:spLocks/>
          </p:cNvSpPr>
          <p:nvPr/>
        </p:nvSpPr>
        <p:spPr>
          <a:xfrm>
            <a:off x="2493480" y="533736"/>
            <a:ext cx="442868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Economic Feasibility</a:t>
            </a:r>
          </a:p>
        </p:txBody>
      </p:sp>
      <p:pic>
        <p:nvPicPr>
          <p:cNvPr id="7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9C553018-B8F8-81C8-3EA2-90C111DD94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8;p38">
            <a:extLst>
              <a:ext uri="{FF2B5EF4-FFF2-40B4-BE49-F238E27FC236}">
                <a16:creationId xmlns:a16="http://schemas.microsoft.com/office/drawing/2014/main" id="{98673D29-2902-6120-6B7B-762F4F8F5F61}"/>
              </a:ext>
            </a:extLst>
          </p:cNvPr>
          <p:cNvSpPr txBox="1"/>
          <p:nvPr/>
        </p:nvSpPr>
        <p:spPr>
          <a:xfrm>
            <a:off x="1243201" y="1358174"/>
            <a:ext cx="5758295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2400" b="1">
                <a:solidFill>
                  <a:srgbClr val="F2F2F2"/>
                </a:solidFill>
              </a:rPr>
              <a:t>Intangible Costs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01765-A597-8DDE-0A15-521C3DFD46BD}"/>
              </a:ext>
            </a:extLst>
          </p:cNvPr>
          <p:cNvSpPr/>
          <p:nvPr/>
        </p:nvSpPr>
        <p:spPr>
          <a:xfrm>
            <a:off x="1147142" y="2563186"/>
            <a:ext cx="1300369" cy="13003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4BA24-4B66-DC5E-48B6-881202C45741}"/>
              </a:ext>
            </a:extLst>
          </p:cNvPr>
          <p:cNvSpPr/>
          <p:nvPr/>
        </p:nvSpPr>
        <p:spPr>
          <a:xfrm>
            <a:off x="1035327" y="3789293"/>
            <a:ext cx="1565413" cy="140804"/>
          </a:xfrm>
          <a:prstGeom prst="rect">
            <a:avLst/>
          </a:prstGeom>
          <a:solidFill>
            <a:srgbClr val="7D4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8AFAB53-5C30-8809-D56E-5E02E3FCE186}"/>
              </a:ext>
            </a:extLst>
          </p:cNvPr>
          <p:cNvSpPr/>
          <p:nvPr/>
        </p:nvSpPr>
        <p:spPr>
          <a:xfrm>
            <a:off x="3803788" y="2631800"/>
            <a:ext cx="157370" cy="165652"/>
          </a:xfrm>
          <a:prstGeom prst="rtTriangl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9E2C-4B43-90F6-D3D9-B5605E787FE5}"/>
              </a:ext>
            </a:extLst>
          </p:cNvPr>
          <p:cNvSpPr/>
          <p:nvPr/>
        </p:nvSpPr>
        <p:spPr>
          <a:xfrm>
            <a:off x="2443370" y="3648488"/>
            <a:ext cx="1615108" cy="140804"/>
          </a:xfrm>
          <a:prstGeom prst="rect">
            <a:avLst/>
          </a:prstGeom>
          <a:solidFill>
            <a:srgbClr val="844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A9DC172-60FB-02B8-3A26-1E6A3B80F778}"/>
              </a:ext>
            </a:extLst>
          </p:cNvPr>
          <p:cNvSpPr/>
          <p:nvPr/>
        </p:nvSpPr>
        <p:spPr>
          <a:xfrm>
            <a:off x="2445439" y="3625713"/>
            <a:ext cx="157370" cy="165652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95E0C-BF95-502C-60B3-1E43D2E6ABC5}"/>
              </a:ext>
            </a:extLst>
          </p:cNvPr>
          <p:cNvSpPr/>
          <p:nvPr/>
        </p:nvSpPr>
        <p:spPr>
          <a:xfrm>
            <a:off x="2604881" y="2346049"/>
            <a:ext cx="1300369" cy="1300369"/>
          </a:xfrm>
          <a:prstGeom prst="rect">
            <a:avLst/>
          </a:prstGeom>
          <a:solidFill>
            <a:srgbClr val="936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716DA-9877-07B3-CD1A-0E356A4292D5}"/>
              </a:ext>
            </a:extLst>
          </p:cNvPr>
          <p:cNvSpPr/>
          <p:nvPr/>
        </p:nvSpPr>
        <p:spPr>
          <a:xfrm>
            <a:off x="4087468" y="2205245"/>
            <a:ext cx="1300369" cy="13003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D0C617-E57A-21E5-BEA0-C9F23C0B8F1A}"/>
              </a:ext>
            </a:extLst>
          </p:cNvPr>
          <p:cNvSpPr/>
          <p:nvPr/>
        </p:nvSpPr>
        <p:spPr>
          <a:xfrm>
            <a:off x="3884544" y="3499402"/>
            <a:ext cx="1664804" cy="132521"/>
          </a:xfrm>
          <a:prstGeom prst="rect">
            <a:avLst/>
          </a:prstGeom>
          <a:solidFill>
            <a:srgbClr val="7D4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68AAB2A-D3D0-31DA-F651-0876F96918F6}"/>
              </a:ext>
            </a:extLst>
          </p:cNvPr>
          <p:cNvSpPr/>
          <p:nvPr/>
        </p:nvSpPr>
        <p:spPr>
          <a:xfrm>
            <a:off x="3894895" y="3460060"/>
            <a:ext cx="157370" cy="165652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A3274D-0B8C-5613-7110-AB317A992A48}"/>
              </a:ext>
            </a:extLst>
          </p:cNvPr>
          <p:cNvSpPr/>
          <p:nvPr/>
        </p:nvSpPr>
        <p:spPr>
          <a:xfrm>
            <a:off x="5391978" y="3366879"/>
            <a:ext cx="1615108" cy="140804"/>
          </a:xfrm>
          <a:prstGeom prst="rect">
            <a:avLst/>
          </a:prstGeom>
          <a:solidFill>
            <a:srgbClr val="844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8F14BC0-7E42-59D7-1048-4388E1C246B7}"/>
              </a:ext>
            </a:extLst>
          </p:cNvPr>
          <p:cNvSpPr/>
          <p:nvPr/>
        </p:nvSpPr>
        <p:spPr>
          <a:xfrm>
            <a:off x="5394047" y="3335821"/>
            <a:ext cx="157370" cy="165652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0CAE78-A40C-B650-0294-62B85904DB01}"/>
              </a:ext>
            </a:extLst>
          </p:cNvPr>
          <p:cNvSpPr/>
          <p:nvPr/>
        </p:nvSpPr>
        <p:spPr>
          <a:xfrm>
            <a:off x="5553489" y="2064440"/>
            <a:ext cx="1300369" cy="1300369"/>
          </a:xfrm>
          <a:prstGeom prst="rect">
            <a:avLst/>
          </a:prstGeom>
          <a:solidFill>
            <a:srgbClr val="936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7EB9763A-A855-5A01-28FE-2C1B86DAD1F6}"/>
              </a:ext>
            </a:extLst>
          </p:cNvPr>
          <p:cNvSpPr/>
          <p:nvPr/>
        </p:nvSpPr>
        <p:spPr>
          <a:xfrm>
            <a:off x="6851786" y="3195016"/>
            <a:ext cx="157370" cy="165652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erson standing next to a light bulb&#10;&#10;Description automatically generated">
            <a:extLst>
              <a:ext uri="{FF2B5EF4-FFF2-40B4-BE49-F238E27FC236}">
                <a16:creationId xmlns:a16="http://schemas.microsoft.com/office/drawing/2014/main" id="{9860A402-8A3E-A9DB-F374-6EB3C0ACA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6" y="1422257"/>
            <a:ext cx="2143125" cy="2143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DADA25-F107-9479-3DC0-C5B9C3CB98C8}"/>
              </a:ext>
            </a:extLst>
          </p:cNvPr>
          <p:cNvSpPr/>
          <p:nvPr/>
        </p:nvSpPr>
        <p:spPr>
          <a:xfrm>
            <a:off x="1145729" y="2574856"/>
            <a:ext cx="1305641" cy="225230"/>
          </a:xfrm>
          <a:prstGeom prst="rect">
            <a:avLst/>
          </a:prstGeom>
          <a:solidFill>
            <a:srgbClr val="7D4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E9C89-8ED6-D13C-3881-5583AD07AC7B}"/>
              </a:ext>
            </a:extLst>
          </p:cNvPr>
          <p:cNvSpPr/>
          <p:nvPr/>
        </p:nvSpPr>
        <p:spPr>
          <a:xfrm>
            <a:off x="4087654" y="2204679"/>
            <a:ext cx="1305641" cy="225230"/>
          </a:xfrm>
          <a:prstGeom prst="rect">
            <a:avLst/>
          </a:prstGeom>
          <a:solidFill>
            <a:srgbClr val="7D4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46F4C8-229E-833A-E55B-33DA4E85D2F3}"/>
              </a:ext>
            </a:extLst>
          </p:cNvPr>
          <p:cNvSpPr/>
          <p:nvPr/>
        </p:nvSpPr>
        <p:spPr>
          <a:xfrm>
            <a:off x="2605727" y="2317153"/>
            <a:ext cx="1303381" cy="231723"/>
          </a:xfrm>
          <a:prstGeom prst="rect">
            <a:avLst/>
          </a:prstGeom>
          <a:solidFill>
            <a:srgbClr val="844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A56A3-4251-B78F-FCD3-791D30B94424}"/>
              </a:ext>
            </a:extLst>
          </p:cNvPr>
          <p:cNvSpPr/>
          <p:nvPr/>
        </p:nvSpPr>
        <p:spPr>
          <a:xfrm>
            <a:off x="5547652" y="2063874"/>
            <a:ext cx="1303381" cy="231723"/>
          </a:xfrm>
          <a:prstGeom prst="rect">
            <a:avLst/>
          </a:prstGeom>
          <a:solidFill>
            <a:srgbClr val="844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E9D1091-FC6C-9582-55F5-E358C35AEDC3}"/>
              </a:ext>
            </a:extLst>
          </p:cNvPr>
          <p:cNvSpPr/>
          <p:nvPr/>
        </p:nvSpPr>
        <p:spPr>
          <a:xfrm rot="10800000">
            <a:off x="1591107" y="2799051"/>
            <a:ext cx="415636" cy="214312"/>
          </a:xfrm>
          <a:prstGeom prst="triangle">
            <a:avLst/>
          </a:prstGeom>
          <a:solidFill>
            <a:srgbClr val="7D4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1B878EA-6304-0D03-7122-98E4F3C5F0ED}"/>
              </a:ext>
            </a:extLst>
          </p:cNvPr>
          <p:cNvSpPr/>
          <p:nvPr/>
        </p:nvSpPr>
        <p:spPr>
          <a:xfrm rot="10800000">
            <a:off x="4500561" y="2415886"/>
            <a:ext cx="415636" cy="214312"/>
          </a:xfrm>
          <a:prstGeom prst="triangle">
            <a:avLst/>
          </a:prstGeom>
          <a:solidFill>
            <a:srgbClr val="7D4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2D2A65-38D7-B5E6-DEB4-49BD6C4F0400}"/>
              </a:ext>
            </a:extLst>
          </p:cNvPr>
          <p:cNvSpPr/>
          <p:nvPr/>
        </p:nvSpPr>
        <p:spPr>
          <a:xfrm rot="10800000">
            <a:off x="3019856" y="2526290"/>
            <a:ext cx="415636" cy="214312"/>
          </a:xfrm>
          <a:prstGeom prst="triangle">
            <a:avLst/>
          </a:prstGeom>
          <a:solidFill>
            <a:srgbClr val="7D4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8D150CA-5034-B800-AD52-A90132EB5FBE}"/>
              </a:ext>
            </a:extLst>
          </p:cNvPr>
          <p:cNvSpPr/>
          <p:nvPr/>
        </p:nvSpPr>
        <p:spPr>
          <a:xfrm rot="10800000">
            <a:off x="5994254" y="2279506"/>
            <a:ext cx="415636" cy="214312"/>
          </a:xfrm>
          <a:prstGeom prst="triangle">
            <a:avLst/>
          </a:prstGeom>
          <a:solidFill>
            <a:srgbClr val="7D4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8F97A6-8458-5052-9AE1-28173D7ED45E}"/>
              </a:ext>
            </a:extLst>
          </p:cNvPr>
          <p:cNvSpPr txBox="1"/>
          <p:nvPr/>
        </p:nvSpPr>
        <p:spPr>
          <a:xfrm>
            <a:off x="1026285" y="3100991"/>
            <a:ext cx="15635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Scalability Considerations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9E0BE2-2F75-2882-9097-E8D26021158E}"/>
              </a:ext>
            </a:extLst>
          </p:cNvPr>
          <p:cNvSpPr txBox="1"/>
          <p:nvPr/>
        </p:nvSpPr>
        <p:spPr>
          <a:xfrm>
            <a:off x="2612801" y="2818058"/>
            <a:ext cx="12943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FFFFFF"/>
                </a:solidFill>
              </a:rPr>
              <a:t>Market Research and Analysis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033274-AC27-37D6-1040-9C7BF04534FE}"/>
              </a:ext>
            </a:extLst>
          </p:cNvPr>
          <p:cNvSpPr txBox="1"/>
          <p:nvPr/>
        </p:nvSpPr>
        <p:spPr>
          <a:xfrm>
            <a:off x="4214611" y="2720064"/>
            <a:ext cx="10608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FFFFFF"/>
                </a:solidFill>
              </a:rPr>
              <a:t>Marketing</a:t>
            </a:r>
            <a:endParaRPr lang="en-US"/>
          </a:p>
          <a:p>
            <a:pPr algn="ctr"/>
            <a:r>
              <a:rPr lang="en-US" sz="1200" b="1">
                <a:solidFill>
                  <a:srgbClr val="FFFFFF"/>
                </a:solidFill>
              </a:rPr>
              <a:t>And Promotion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1EEF3-F34A-85E2-EA4E-71E1D662AB40}"/>
              </a:ext>
            </a:extLst>
          </p:cNvPr>
          <p:cNvSpPr txBox="1"/>
          <p:nvPr/>
        </p:nvSpPr>
        <p:spPr>
          <a:xfrm>
            <a:off x="5526647" y="2640973"/>
            <a:ext cx="13265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FFFFFF"/>
                </a:solidFill>
              </a:rPr>
              <a:t>Analyses Models</a:t>
            </a:r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07E6D07-80C4-72EC-D3B9-724A6A10C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069" y="3894249"/>
            <a:ext cx="1288419" cy="1379650"/>
          </a:xfrm>
          <a:prstGeom prst="rect">
            <a:avLst/>
          </a:prstGeom>
        </p:spPr>
      </p:pic>
      <p:pic>
        <p:nvPicPr>
          <p:cNvPr id="37" name="Picture 36" descr="A graphic of a market research&#10;&#10;Description automatically generated">
            <a:extLst>
              <a:ext uri="{FF2B5EF4-FFF2-40B4-BE49-F238E27FC236}">
                <a16:creationId xmlns:a16="http://schemas.microsoft.com/office/drawing/2014/main" id="{8DFB2095-DA38-CADD-AAAF-D44BB8E53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691" y="3709115"/>
            <a:ext cx="1835832" cy="1492342"/>
          </a:xfrm>
          <a:prstGeom prst="rect">
            <a:avLst/>
          </a:prstGeom>
        </p:spPr>
      </p:pic>
      <p:pic>
        <p:nvPicPr>
          <p:cNvPr id="38" name="Picture 37" descr="A megaphone and a coin in the clouds&#10;&#10;Description automatically generated">
            <a:extLst>
              <a:ext uri="{FF2B5EF4-FFF2-40B4-BE49-F238E27FC236}">
                <a16:creationId xmlns:a16="http://schemas.microsoft.com/office/drawing/2014/main" id="{D299E79A-2AC2-17DA-13A1-8B75C50E4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3654" y="3564228"/>
            <a:ext cx="1162319" cy="1170368"/>
          </a:xfrm>
          <a:prstGeom prst="rect">
            <a:avLst/>
          </a:prstGeom>
        </p:spPr>
      </p:pic>
      <p:pic>
        <p:nvPicPr>
          <p:cNvPr id="40" name="Picture 39" descr="A purple and white pie chart&#10;&#10;Description automatically generated">
            <a:extLst>
              <a:ext uri="{FF2B5EF4-FFF2-40B4-BE49-F238E27FC236}">
                <a16:creationId xmlns:a16="http://schemas.microsoft.com/office/drawing/2014/main" id="{A0230582-FE1B-5B64-20DC-12DDF2C346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3522" y="3565739"/>
            <a:ext cx="1738650" cy="10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3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-5400000">
            <a:off x="2492209" y="-331958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54762" y="2449153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BB4AA276-DF4A-69DC-39B0-E117CB8A51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7DA4D03-C5E9-E3CF-93DF-FB177A0B2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55051" y="4618654"/>
            <a:ext cx="29070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1200" err="1">
                <a:solidFill>
                  <a:srgbClr val="F2F2F2"/>
                </a:solidFill>
              </a:rPr>
              <a:t>sheSecure</a:t>
            </a:r>
            <a:endParaRPr lang="en-US" sz="1200"/>
          </a:p>
        </p:txBody>
      </p:sp>
      <p:sp>
        <p:nvSpPr>
          <p:cNvPr id="6" name="Google Shape;211;p38">
            <a:extLst>
              <a:ext uri="{FF2B5EF4-FFF2-40B4-BE49-F238E27FC236}">
                <a16:creationId xmlns:a16="http://schemas.microsoft.com/office/drawing/2014/main" id="{BEDBA5A8-E313-6A62-555C-F341564D41D2}"/>
              </a:ext>
            </a:extLst>
          </p:cNvPr>
          <p:cNvSpPr txBox="1">
            <a:spLocks/>
          </p:cNvSpPr>
          <p:nvPr/>
        </p:nvSpPr>
        <p:spPr>
          <a:xfrm>
            <a:off x="2543175" y="500605"/>
            <a:ext cx="523361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Operational Feasibility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404A0-9EEA-279C-E2C3-5682E687423B}"/>
              </a:ext>
            </a:extLst>
          </p:cNvPr>
          <p:cNvSpPr/>
          <p:nvPr/>
        </p:nvSpPr>
        <p:spPr>
          <a:xfrm>
            <a:off x="983559" y="1327288"/>
            <a:ext cx="2965173" cy="778564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cs typeface="Arial"/>
              </a:rPr>
              <a:t>Tangible Benefits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F88FE-F968-D2E4-9927-8430D6A936CC}"/>
              </a:ext>
            </a:extLst>
          </p:cNvPr>
          <p:cNvSpPr/>
          <p:nvPr/>
        </p:nvSpPr>
        <p:spPr>
          <a:xfrm>
            <a:off x="950430" y="2325343"/>
            <a:ext cx="2998302" cy="488671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Swift Data Exchange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50FA40-CC59-5CC1-DF71-3A1DA427A2A9}"/>
              </a:ext>
            </a:extLst>
          </p:cNvPr>
          <p:cNvSpPr/>
          <p:nvPr/>
        </p:nvSpPr>
        <p:spPr>
          <a:xfrm>
            <a:off x="950429" y="3095627"/>
            <a:ext cx="2998302" cy="530085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Intuitive User Interface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B8E30-EBD5-C8F2-D190-99D6E897CCDB}"/>
              </a:ext>
            </a:extLst>
          </p:cNvPr>
          <p:cNvSpPr/>
          <p:nvPr/>
        </p:nvSpPr>
        <p:spPr>
          <a:xfrm>
            <a:off x="950429" y="3965301"/>
            <a:ext cx="2998302" cy="530085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Ensuring relevance and accuracy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CDC13-2598-F7EF-30D7-72B474A846AF}"/>
              </a:ext>
            </a:extLst>
          </p:cNvPr>
          <p:cNvSpPr/>
          <p:nvPr/>
        </p:nvSpPr>
        <p:spPr>
          <a:xfrm>
            <a:off x="5348493" y="1285875"/>
            <a:ext cx="2965173" cy="778564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cs typeface="Arial"/>
              </a:rPr>
              <a:t>Intangible Benefits</a:t>
            </a:r>
            <a:endParaRPr lang="en-US" sz="180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929-D22D-85E5-DA42-10449C6BE9E7}"/>
              </a:ext>
            </a:extLst>
          </p:cNvPr>
          <p:cNvSpPr/>
          <p:nvPr/>
        </p:nvSpPr>
        <p:spPr>
          <a:xfrm>
            <a:off x="5348495" y="2325343"/>
            <a:ext cx="2998302" cy="488671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Synchronized Safety Feature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735FF-F0B8-2CDC-15E9-D5D5158FC301}"/>
              </a:ext>
            </a:extLst>
          </p:cNvPr>
          <p:cNvSpPr/>
          <p:nvPr/>
        </p:nvSpPr>
        <p:spPr>
          <a:xfrm>
            <a:off x="5348495" y="3137038"/>
            <a:ext cx="2998302" cy="488671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Wide Accessibility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B3AC16-7E43-6D5B-6548-80BF1D48D73F}"/>
              </a:ext>
            </a:extLst>
          </p:cNvPr>
          <p:cNvSpPr/>
          <p:nvPr/>
        </p:nvSpPr>
        <p:spPr>
          <a:xfrm>
            <a:off x="5348494" y="4006712"/>
            <a:ext cx="2998302" cy="488671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Strategic Marketing 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BEAB7D-AA61-C9CA-F5E7-4AA5B42D31CF}"/>
              </a:ext>
            </a:extLst>
          </p:cNvPr>
          <p:cNvCxnSpPr/>
          <p:nvPr/>
        </p:nvCxnSpPr>
        <p:spPr>
          <a:xfrm>
            <a:off x="2441714" y="2106268"/>
            <a:ext cx="19878" cy="2239615"/>
          </a:xfrm>
          <a:prstGeom prst="straightConnector1">
            <a:avLst/>
          </a:prstGeom>
          <a:ln>
            <a:solidFill>
              <a:srgbClr val="7D49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107B4-F222-E609-E70E-7667F5EF4F20}"/>
              </a:ext>
            </a:extLst>
          </p:cNvPr>
          <p:cNvSpPr/>
          <p:nvPr/>
        </p:nvSpPr>
        <p:spPr>
          <a:xfrm>
            <a:off x="950430" y="2325343"/>
            <a:ext cx="2998302" cy="488671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Immediate Assistance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C108FF-A987-6455-A711-B069A9539AC0}"/>
              </a:ext>
            </a:extLst>
          </p:cNvPr>
          <p:cNvSpPr/>
          <p:nvPr/>
        </p:nvSpPr>
        <p:spPr>
          <a:xfrm>
            <a:off x="950429" y="3112192"/>
            <a:ext cx="2998302" cy="530085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Real-Time Alerts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ACD69-BD50-8770-4589-9A68AC96E27A}"/>
              </a:ext>
            </a:extLst>
          </p:cNvPr>
          <p:cNvSpPr/>
          <p:nvPr/>
        </p:nvSpPr>
        <p:spPr>
          <a:xfrm>
            <a:off x="966994" y="3965301"/>
            <a:ext cx="2998302" cy="530085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Safe Route planning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EFE55D-B1D3-E9B0-E419-EB4D759508FB}"/>
              </a:ext>
            </a:extLst>
          </p:cNvPr>
          <p:cNvCxnSpPr/>
          <p:nvPr/>
        </p:nvCxnSpPr>
        <p:spPr>
          <a:xfrm>
            <a:off x="6839779" y="2015160"/>
            <a:ext cx="19878" cy="2239615"/>
          </a:xfrm>
          <a:prstGeom prst="straightConnector1">
            <a:avLst/>
          </a:prstGeom>
          <a:ln>
            <a:solidFill>
              <a:srgbClr val="7D49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91D02-2E51-C6C4-E788-0B9393578163}"/>
              </a:ext>
            </a:extLst>
          </p:cNvPr>
          <p:cNvSpPr/>
          <p:nvPr/>
        </p:nvSpPr>
        <p:spPr>
          <a:xfrm>
            <a:off x="5331929" y="2325343"/>
            <a:ext cx="2998302" cy="488671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Empowerment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84E384-3483-7B54-F457-F4DC5F914F96}"/>
              </a:ext>
            </a:extLst>
          </p:cNvPr>
          <p:cNvSpPr/>
          <p:nvPr/>
        </p:nvSpPr>
        <p:spPr>
          <a:xfrm>
            <a:off x="5331929" y="3153603"/>
            <a:ext cx="2998302" cy="488671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Community Support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86036-4AC9-4C63-13F4-02F1CD0AB1C7}"/>
              </a:ext>
            </a:extLst>
          </p:cNvPr>
          <p:cNvSpPr/>
          <p:nvPr/>
        </p:nvSpPr>
        <p:spPr>
          <a:xfrm>
            <a:off x="5348494" y="4014994"/>
            <a:ext cx="2998302" cy="488671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Awareness and Social Impact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236B6-B74D-5B86-22ED-931FB0F189F9}"/>
              </a:ext>
            </a:extLst>
          </p:cNvPr>
          <p:cNvSpPr txBox="1"/>
          <p:nvPr/>
        </p:nvSpPr>
        <p:spPr>
          <a:xfrm>
            <a:off x="8319752" y="4765989"/>
            <a:ext cx="10528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Page </a:t>
            </a:r>
            <a:r>
              <a:rPr lang="en-US" b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14</a:t>
            </a:r>
            <a:endParaRPr lang="en-US" b="1">
              <a:solidFill>
                <a:srgbClr val="F2F2F2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5906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7"/>
          <p:cNvSpPr/>
          <p:nvPr/>
        </p:nvSpPr>
        <p:spPr>
          <a:xfrm rot="10800000" flipH="1">
            <a:off x="-3216" y="0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8168640" y="4782188"/>
            <a:ext cx="651600" cy="4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" sz="11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211;p38">
            <a:extLst>
              <a:ext uri="{FF2B5EF4-FFF2-40B4-BE49-F238E27FC236}">
                <a16:creationId xmlns:a16="http://schemas.microsoft.com/office/drawing/2014/main" id="{5CCBE589-1A98-23BC-C1D6-C733C1EDC1F4}"/>
              </a:ext>
            </a:extLst>
          </p:cNvPr>
          <p:cNvSpPr txBox="1">
            <a:spLocks/>
          </p:cNvSpPr>
          <p:nvPr/>
        </p:nvSpPr>
        <p:spPr>
          <a:xfrm>
            <a:off x="2895945" y="541785"/>
            <a:ext cx="253710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ROI Analysis</a:t>
            </a:r>
          </a:p>
        </p:txBody>
      </p:sp>
      <p:pic>
        <p:nvPicPr>
          <p:cNvPr id="7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9C553018-B8F8-81C8-3EA2-90C111DD94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44" t="5909" r="45524" b="13360"/>
          <a:stretch/>
        </p:blipFill>
        <p:spPr>
          <a:xfrm>
            <a:off x="513220" y="414875"/>
            <a:ext cx="511195" cy="5257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CAC4E9-77B7-43B2-DAB7-F7648A584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89084"/>
              </p:ext>
            </p:extLst>
          </p:nvPr>
        </p:nvGraphicFramePr>
        <p:xfrm>
          <a:off x="1086654" y="2503331"/>
          <a:ext cx="7093435" cy="2043479"/>
        </p:xfrm>
        <a:graphic>
          <a:graphicData uri="http://schemas.openxmlformats.org/drawingml/2006/table">
            <a:tbl>
              <a:tblPr firstRow="1" bandRow="1">
                <a:tableStyleId>{6685D72D-5E80-484E-A3A2-990D54F1792F}</a:tableStyleId>
              </a:tblPr>
              <a:tblGrid>
                <a:gridCol w="654004">
                  <a:extLst>
                    <a:ext uri="{9D8B030D-6E8A-4147-A177-3AD203B41FA5}">
                      <a16:colId xmlns:a16="http://schemas.microsoft.com/office/drawing/2014/main" val="2170775453"/>
                    </a:ext>
                  </a:extLst>
                </a:gridCol>
                <a:gridCol w="2233676">
                  <a:extLst>
                    <a:ext uri="{9D8B030D-6E8A-4147-A177-3AD203B41FA5}">
                      <a16:colId xmlns:a16="http://schemas.microsoft.com/office/drawing/2014/main" val="321722513"/>
                    </a:ext>
                  </a:extLst>
                </a:gridCol>
                <a:gridCol w="1851338">
                  <a:extLst>
                    <a:ext uri="{9D8B030D-6E8A-4147-A177-3AD203B41FA5}">
                      <a16:colId xmlns:a16="http://schemas.microsoft.com/office/drawing/2014/main" val="3277287120"/>
                    </a:ext>
                  </a:extLst>
                </a:gridCol>
                <a:gridCol w="1126900">
                  <a:extLst>
                    <a:ext uri="{9D8B030D-6E8A-4147-A177-3AD203B41FA5}">
                      <a16:colId xmlns:a16="http://schemas.microsoft.com/office/drawing/2014/main" val="245410067"/>
                    </a:ext>
                  </a:extLst>
                </a:gridCol>
                <a:gridCol w="1227517">
                  <a:extLst>
                    <a:ext uri="{9D8B030D-6E8A-4147-A177-3AD203B41FA5}">
                      <a16:colId xmlns:a16="http://schemas.microsoft.com/office/drawing/2014/main" val="1571609866"/>
                    </a:ext>
                  </a:extLst>
                </a:gridCol>
              </a:tblGrid>
              <a:tr h="271063">
                <a:tc>
                  <a:txBody>
                    <a:bodyPr/>
                    <a:lstStyle/>
                    <a:p>
                      <a:r>
                        <a:rPr lang="en-US"/>
                        <a:t>Year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Revenue(Approx.)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Expenses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Annual Profit Loss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Cumulative Profit/Loss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9630"/>
                  </a:ext>
                </a:extLst>
              </a:tr>
              <a:tr h="271063"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1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2,00,000-2,15,000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5,85,000-6,00,000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-3,85,000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-3,85,000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35148"/>
                  </a:ext>
                </a:extLst>
              </a:tr>
              <a:tr h="397559">
                <a:tc>
                  <a:txBody>
                    <a:bodyPr/>
                    <a:lstStyle/>
                    <a:p>
                      <a:r>
                        <a:rPr lang="en-US" b="1"/>
                        <a:t>2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2,25,000-2,40,000</a:t>
                      </a:r>
                      <a:endParaRPr lang="en-US"/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85,0000-1,00,000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1,40,000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-2,45,000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55176"/>
                  </a:ext>
                </a:extLst>
              </a:tr>
              <a:tr h="271063">
                <a:tc>
                  <a:txBody>
                    <a:bodyPr/>
                    <a:lstStyle/>
                    <a:p>
                      <a:r>
                        <a:rPr lang="en-US" b="1"/>
                        <a:t>3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2,55,000-2,70,000</a:t>
                      </a:r>
                      <a:endParaRPr lang="en-US"/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85,0000-1,00,000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1,70,000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-75,000</a:t>
                      </a:r>
                    </a:p>
                  </a:txBody>
                  <a:tcPr>
                    <a:solidFill>
                      <a:srgbClr val="936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05823"/>
                  </a:ext>
                </a:extLst>
              </a:tr>
              <a:tr h="460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4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2,85,000-3,00,000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85,0000-1,00,000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2,10,000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1,35,000</a:t>
                      </a:r>
                    </a:p>
                  </a:txBody>
                  <a:tcPr>
                    <a:solidFill>
                      <a:srgbClr val="7D4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14259"/>
                  </a:ext>
                </a:extLst>
              </a:tr>
            </a:tbl>
          </a:graphicData>
        </a:graphic>
      </p:graphicFrame>
      <p:sp>
        <p:nvSpPr>
          <p:cNvPr id="6" name="Google Shape;218;p38">
            <a:extLst>
              <a:ext uri="{FF2B5EF4-FFF2-40B4-BE49-F238E27FC236}">
                <a16:creationId xmlns:a16="http://schemas.microsoft.com/office/drawing/2014/main" id="{98673D29-2902-6120-6B7B-762F4F8F5F61}"/>
              </a:ext>
            </a:extLst>
          </p:cNvPr>
          <p:cNvSpPr txBox="1"/>
          <p:nvPr/>
        </p:nvSpPr>
        <p:spPr>
          <a:xfrm>
            <a:off x="1090264" y="1245484"/>
            <a:ext cx="2176358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600" b="1">
                <a:solidFill>
                  <a:srgbClr val="F2F2F2"/>
                </a:solidFill>
              </a:rPr>
              <a:t>Advertisements:</a:t>
            </a:r>
            <a:endParaRPr lang="en-US"/>
          </a:p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600" b="1">
                <a:solidFill>
                  <a:srgbClr val="F2F2F2"/>
                </a:solidFill>
              </a:rPr>
              <a:t>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52CA4-CA97-2217-A5BB-E7C0A7252890}"/>
              </a:ext>
            </a:extLst>
          </p:cNvPr>
          <p:cNvSpPr txBox="1"/>
          <p:nvPr/>
        </p:nvSpPr>
        <p:spPr>
          <a:xfrm>
            <a:off x="1022260" y="1529366"/>
            <a:ext cx="28152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Expected monthly revenue: 5000</a:t>
            </a:r>
          </a:p>
          <a:p>
            <a:r>
              <a:rPr lang="en-US" sz="1200">
                <a:solidFill>
                  <a:schemeClr val="bg1"/>
                </a:solidFill>
              </a:rPr>
              <a:t>Monthly growth rate: 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FC8E0-7872-20DF-0C8A-876CAA65CB5C}"/>
              </a:ext>
            </a:extLst>
          </p:cNvPr>
          <p:cNvSpPr txBox="1"/>
          <p:nvPr/>
        </p:nvSpPr>
        <p:spPr>
          <a:xfrm>
            <a:off x="5357611" y="124844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2F2F2"/>
                </a:solidFill>
              </a:rPr>
              <a:t>Sponsorships: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19F28-B026-10B2-43DD-36E50FB03232}"/>
              </a:ext>
            </a:extLst>
          </p:cNvPr>
          <p:cNvSpPr txBox="1"/>
          <p:nvPr/>
        </p:nvSpPr>
        <p:spPr>
          <a:xfrm>
            <a:off x="5357611" y="1530171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FFFFFF"/>
                </a:solidFill>
                <a:cs typeface="Segoe UI"/>
              </a:rPr>
              <a:t>Expected monthly revenue: 4000</a:t>
            </a:r>
            <a:r>
              <a:rPr lang="en-US" sz="1200">
                <a:cs typeface="Segoe UI"/>
              </a:rPr>
              <a:t>​</a:t>
            </a:r>
          </a:p>
          <a:p>
            <a:r>
              <a:rPr lang="en-US" sz="1200">
                <a:solidFill>
                  <a:srgbClr val="FFFFFF"/>
                </a:solidFill>
                <a:cs typeface="Segoe UI"/>
              </a:rPr>
              <a:t>Monthly growth rate: 3%</a:t>
            </a:r>
          </a:p>
        </p:txBody>
      </p:sp>
    </p:spTree>
    <p:extLst>
      <p:ext uri="{BB962C8B-B14F-4D97-AF65-F5344CB8AC3E}">
        <p14:creationId xmlns:p14="http://schemas.microsoft.com/office/powerpoint/2010/main" val="73569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7"/>
          <p:cNvSpPr/>
          <p:nvPr/>
        </p:nvSpPr>
        <p:spPr>
          <a:xfrm rot="10800000" flipH="1">
            <a:off x="61727" y="168852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8168640" y="4782188"/>
            <a:ext cx="651600" cy="4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" sz="11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211;p38">
            <a:extLst>
              <a:ext uri="{FF2B5EF4-FFF2-40B4-BE49-F238E27FC236}">
                <a16:creationId xmlns:a16="http://schemas.microsoft.com/office/drawing/2014/main" id="{5CCBE589-1A98-23BC-C1D6-C733C1EDC1F4}"/>
              </a:ext>
            </a:extLst>
          </p:cNvPr>
          <p:cNvSpPr txBox="1">
            <a:spLocks/>
          </p:cNvSpPr>
          <p:nvPr/>
        </p:nvSpPr>
        <p:spPr>
          <a:xfrm>
            <a:off x="2895945" y="545810"/>
            <a:ext cx="56360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Break-Even Analysis</a:t>
            </a:r>
          </a:p>
        </p:txBody>
      </p:sp>
      <p:pic>
        <p:nvPicPr>
          <p:cNvPr id="7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9C553018-B8F8-81C8-3EA2-90C111DD94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44" t="5909" r="45524" b="13360"/>
          <a:stretch/>
        </p:blipFill>
        <p:spPr>
          <a:xfrm>
            <a:off x="513220" y="414875"/>
            <a:ext cx="511195" cy="525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311D8C-B933-CC88-27EA-E3A80726D59C}"/>
              </a:ext>
            </a:extLst>
          </p:cNvPr>
          <p:cNvSpPr txBox="1"/>
          <p:nvPr/>
        </p:nvSpPr>
        <p:spPr>
          <a:xfrm>
            <a:off x="6082048" y="1562368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2F2F2"/>
                </a:solidFill>
              </a:rPr>
              <a:t>Expected break-even point to be reached before the beginning of the fourth year</a:t>
            </a:r>
            <a:endParaRPr lang="en-US" sz="2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FA655E-D823-43C8-DEC0-2B395BBB871A}"/>
              </a:ext>
            </a:extLst>
          </p:cNvPr>
          <p:cNvSpPr/>
          <p:nvPr/>
        </p:nvSpPr>
        <p:spPr>
          <a:xfrm>
            <a:off x="514674" y="1440116"/>
            <a:ext cx="2273010" cy="2318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4F4E1-E7C0-93C2-8511-3D4F9DDDE5D6}"/>
              </a:ext>
            </a:extLst>
          </p:cNvPr>
          <p:cNvSpPr/>
          <p:nvPr/>
        </p:nvSpPr>
        <p:spPr>
          <a:xfrm>
            <a:off x="3326714" y="2063571"/>
            <a:ext cx="2273010" cy="2318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urple line in the sky&#10;&#10;Description automatically generated">
            <a:extLst>
              <a:ext uri="{FF2B5EF4-FFF2-40B4-BE49-F238E27FC236}">
                <a16:creationId xmlns:a16="http://schemas.microsoft.com/office/drawing/2014/main" id="{345CA2A9-D192-CBC7-CAD7-3D718AACB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140" y="2188585"/>
            <a:ext cx="2259926" cy="2117149"/>
          </a:xfrm>
          <a:prstGeom prst="rect">
            <a:avLst/>
          </a:prstGeom>
        </p:spPr>
      </p:pic>
      <p:pic>
        <p:nvPicPr>
          <p:cNvPr id="8" name="Picture 7" descr="A purple line on a black background&#10;&#10;Description automatically generated">
            <a:extLst>
              <a:ext uri="{FF2B5EF4-FFF2-40B4-BE49-F238E27FC236}">
                <a16:creationId xmlns:a16="http://schemas.microsoft.com/office/drawing/2014/main" id="{5A872F33-AFFA-50BF-1992-BDF62FAD5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66" y="1441738"/>
            <a:ext cx="2426355" cy="2266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F9891-934D-E8A9-81F0-E20EF2D280AC}"/>
              </a:ext>
            </a:extLst>
          </p:cNvPr>
          <p:cNvSpPr txBox="1"/>
          <p:nvPr/>
        </p:nvSpPr>
        <p:spPr>
          <a:xfrm>
            <a:off x="683527" y="393718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Expenses over year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CC98-B090-C364-BD32-DA17A251CCD1}"/>
              </a:ext>
            </a:extLst>
          </p:cNvPr>
          <p:cNvSpPr txBox="1"/>
          <p:nvPr/>
        </p:nvSpPr>
        <p:spPr>
          <a:xfrm>
            <a:off x="3398151" y="444373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Expected Revenue over year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9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3"/>
          <p:cNvSpPr/>
          <p:nvPr/>
        </p:nvSpPr>
        <p:spPr>
          <a:xfrm rot="10800000" flipH="1">
            <a:off x="37075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0" name="Google Shape;640;p53"/>
          <p:cNvPicPr preferRelativeResize="0"/>
          <p:nvPr/>
        </p:nvPicPr>
        <p:blipFill rotWithShape="1">
          <a:blip r:embed="rId3">
            <a:alphaModFix/>
          </a:blip>
          <a:srcRect l="30767" r="15017" b="9057"/>
          <a:stretch/>
        </p:blipFill>
        <p:spPr>
          <a:xfrm>
            <a:off x="2625475" y="1286588"/>
            <a:ext cx="3967188" cy="349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3"/>
          <p:cNvSpPr/>
          <p:nvPr/>
        </p:nvSpPr>
        <p:spPr>
          <a:xfrm rot="10800000" flipH="1">
            <a:off x="-3216" y="0"/>
            <a:ext cx="8566190" cy="2941921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3"/>
          <p:cNvSpPr/>
          <p:nvPr/>
        </p:nvSpPr>
        <p:spPr>
          <a:xfrm flipH="1">
            <a:off x="5598164" y="0"/>
            <a:ext cx="3545836" cy="1560185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3"/>
          <p:cNvSpPr txBox="1">
            <a:spLocks noGrp="1"/>
          </p:cNvSpPr>
          <p:nvPr>
            <p:ph type="title"/>
          </p:nvPr>
        </p:nvSpPr>
        <p:spPr>
          <a:xfrm>
            <a:off x="619950" y="219988"/>
            <a:ext cx="3757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Open Sans"/>
              <a:buNone/>
            </a:pPr>
            <a:r>
              <a:rPr lang="en" sz="3000">
                <a:solidFill>
                  <a:srgbClr val="F2F2F2"/>
                </a:solidFill>
              </a:rPr>
              <a:t>             Team</a:t>
            </a:r>
            <a:endParaRPr sz="3000"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Open Sans"/>
              <a:buNone/>
            </a:pPr>
            <a:r>
              <a:rPr lang="en" sz="3000">
                <a:solidFill>
                  <a:srgbClr val="F2F2F2"/>
                </a:solidFill>
              </a:rPr>
              <a:t>KICHU EKTA BANABO</a:t>
            </a:r>
            <a:endParaRPr sz="3000">
              <a:solidFill>
                <a:srgbClr val="F2F2F2"/>
              </a:solidFill>
            </a:endParaRPr>
          </a:p>
        </p:txBody>
      </p:sp>
      <p:sp>
        <p:nvSpPr>
          <p:cNvPr id="644" name="Google Shape;644;p53"/>
          <p:cNvSpPr txBox="1"/>
          <p:nvPr/>
        </p:nvSpPr>
        <p:spPr>
          <a:xfrm>
            <a:off x="6178497" y="1370221"/>
            <a:ext cx="2340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FATEEN NOOR RAFEE</a:t>
            </a:r>
            <a:endParaRPr sz="1100"/>
          </a:p>
        </p:txBody>
      </p:sp>
      <p:sp>
        <p:nvSpPr>
          <p:cNvPr id="645" name="Google Shape;645;p53"/>
          <p:cNvSpPr txBox="1"/>
          <p:nvPr/>
        </p:nvSpPr>
        <p:spPr>
          <a:xfrm>
            <a:off x="7253970" y="2479352"/>
            <a:ext cx="174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NOWSHIN MAHJABIN</a:t>
            </a:r>
            <a:endParaRPr sz="1100"/>
          </a:p>
        </p:txBody>
      </p:sp>
      <p:sp>
        <p:nvSpPr>
          <p:cNvPr id="646" name="Google Shape;646;p53"/>
          <p:cNvSpPr txBox="1"/>
          <p:nvPr/>
        </p:nvSpPr>
        <p:spPr>
          <a:xfrm>
            <a:off x="7622832" y="2689229"/>
            <a:ext cx="1005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21004128</a:t>
            </a:r>
            <a:endParaRPr sz="1100"/>
          </a:p>
        </p:txBody>
      </p:sp>
      <p:sp>
        <p:nvSpPr>
          <p:cNvPr id="647" name="Google Shape;647;p53"/>
          <p:cNvSpPr txBox="1"/>
          <p:nvPr/>
        </p:nvSpPr>
        <p:spPr>
          <a:xfrm>
            <a:off x="347824" y="2424877"/>
            <a:ext cx="1410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RIHILA SUMAYYA</a:t>
            </a:r>
            <a:endParaRPr sz="1600"/>
          </a:p>
        </p:txBody>
      </p:sp>
      <p:sp>
        <p:nvSpPr>
          <p:cNvPr id="648" name="Google Shape;648;p53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53"/>
          <p:cNvSpPr/>
          <p:nvPr/>
        </p:nvSpPr>
        <p:spPr>
          <a:xfrm rot="300708" flipH="1">
            <a:off x="5368788" y="1462988"/>
            <a:ext cx="707272" cy="320947"/>
          </a:xfrm>
          <a:custGeom>
            <a:avLst/>
            <a:gdLst/>
            <a:ahLst/>
            <a:cxnLst/>
            <a:rect l="l" t="t" r="r" b="b"/>
            <a:pathLst>
              <a:path w="1077363" h="488887" extrusionOk="0">
                <a:moveTo>
                  <a:pt x="1077363" y="488887"/>
                </a:moveTo>
                <a:cubicBezTo>
                  <a:pt x="922699" y="353085"/>
                  <a:pt x="766847" y="230831"/>
                  <a:pt x="587287" y="149350"/>
                </a:cubicBezTo>
                <a:cubicBezTo>
                  <a:pt x="407727" y="67869"/>
                  <a:pt x="204458" y="27160"/>
                  <a:pt x="0" y="0"/>
                </a:cubicBezTo>
              </a:path>
            </a:pathLst>
          </a:custGeom>
          <a:noFill/>
          <a:ln w="9525" cap="rnd" cmpd="sng">
            <a:solidFill>
              <a:srgbClr val="F2F2F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3"/>
          <p:cNvSpPr/>
          <p:nvPr/>
        </p:nvSpPr>
        <p:spPr>
          <a:xfrm rot="-10469009" flipH="1">
            <a:off x="6956522" y="2884570"/>
            <a:ext cx="555846" cy="252233"/>
          </a:xfrm>
          <a:custGeom>
            <a:avLst/>
            <a:gdLst/>
            <a:ahLst/>
            <a:cxnLst/>
            <a:rect l="l" t="t" r="r" b="b"/>
            <a:pathLst>
              <a:path w="1077363" h="488887" extrusionOk="0">
                <a:moveTo>
                  <a:pt x="1077363" y="488887"/>
                </a:moveTo>
                <a:cubicBezTo>
                  <a:pt x="922699" y="353085"/>
                  <a:pt x="768036" y="217283"/>
                  <a:pt x="588476" y="135802"/>
                </a:cubicBezTo>
                <a:cubicBezTo>
                  <a:pt x="408916" y="54321"/>
                  <a:pt x="204458" y="27160"/>
                  <a:pt x="0" y="0"/>
                </a:cubicBezTo>
              </a:path>
            </a:pathLst>
          </a:custGeom>
          <a:noFill/>
          <a:ln w="9525" cap="rnd" cmpd="sng">
            <a:solidFill>
              <a:srgbClr val="F2F2F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3"/>
          <p:cNvSpPr/>
          <p:nvPr/>
        </p:nvSpPr>
        <p:spPr>
          <a:xfrm>
            <a:off x="711252" y="2822295"/>
            <a:ext cx="1562224" cy="1506306"/>
          </a:xfrm>
          <a:custGeom>
            <a:avLst/>
            <a:gdLst/>
            <a:ahLst/>
            <a:cxnLst/>
            <a:rect l="l" t="t" r="r" b="b"/>
            <a:pathLst>
              <a:path w="2239747" h="2159579" extrusionOk="0">
                <a:moveTo>
                  <a:pt x="2239747" y="2127250"/>
                </a:moveTo>
                <a:cubicBezTo>
                  <a:pt x="1966697" y="2162969"/>
                  <a:pt x="1387259" y="2206096"/>
                  <a:pt x="1017372" y="2032000"/>
                </a:cubicBezTo>
                <a:cubicBezTo>
                  <a:pt x="647485" y="1857904"/>
                  <a:pt x="578693" y="1637242"/>
                  <a:pt x="506197" y="1482725"/>
                </a:cubicBezTo>
                <a:cubicBezTo>
                  <a:pt x="433701" y="1328208"/>
                  <a:pt x="511056" y="1134276"/>
                  <a:pt x="582397" y="1104900"/>
                </a:cubicBezTo>
                <a:cubicBezTo>
                  <a:pt x="771309" y="1027113"/>
                  <a:pt x="855976" y="1150408"/>
                  <a:pt x="877672" y="1206500"/>
                </a:cubicBezTo>
                <a:cubicBezTo>
                  <a:pt x="899368" y="1262592"/>
                  <a:pt x="869735" y="1431396"/>
                  <a:pt x="712572" y="1441450"/>
                </a:cubicBezTo>
                <a:cubicBezTo>
                  <a:pt x="621713" y="1447262"/>
                  <a:pt x="450370" y="1383771"/>
                  <a:pt x="334747" y="1266825"/>
                </a:cubicBezTo>
                <a:cubicBezTo>
                  <a:pt x="219124" y="1149879"/>
                  <a:pt x="54817" y="950912"/>
                  <a:pt x="18834" y="739775"/>
                </a:cubicBezTo>
                <a:cubicBezTo>
                  <a:pt x="-17149" y="528638"/>
                  <a:pt x="-10534" y="251619"/>
                  <a:pt x="118847" y="0"/>
                </a:cubicBezTo>
              </a:path>
            </a:pathLst>
          </a:custGeom>
          <a:noFill/>
          <a:ln w="9525" cap="rnd" cmpd="sng">
            <a:solidFill>
              <a:srgbClr val="F2F2F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3"/>
          <p:cNvSpPr txBox="1"/>
          <p:nvPr/>
        </p:nvSpPr>
        <p:spPr>
          <a:xfrm>
            <a:off x="8092440" y="4782188"/>
            <a:ext cx="651600" cy="44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" sz="11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endParaRPr sz="11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53"/>
          <p:cNvSpPr txBox="1"/>
          <p:nvPr/>
        </p:nvSpPr>
        <p:spPr>
          <a:xfrm>
            <a:off x="6517307" y="1605404"/>
            <a:ext cx="1005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21004120</a:t>
            </a:r>
            <a:endParaRPr sz="1100"/>
          </a:p>
        </p:txBody>
      </p:sp>
      <p:sp>
        <p:nvSpPr>
          <p:cNvPr id="654" name="Google Shape;654;p53"/>
          <p:cNvSpPr txBox="1"/>
          <p:nvPr/>
        </p:nvSpPr>
        <p:spPr>
          <a:xfrm>
            <a:off x="989420" y="2689229"/>
            <a:ext cx="1005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210041110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-5400000">
            <a:off x="2492209" y="-331958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-3216" y="2242087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54"/>
          <p:cNvSpPr txBox="1">
            <a:spLocks noGrp="1"/>
          </p:cNvSpPr>
          <p:nvPr>
            <p:ph type="title"/>
          </p:nvPr>
        </p:nvSpPr>
        <p:spPr>
          <a:xfrm>
            <a:off x="2247900" y="772117"/>
            <a:ext cx="464820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Open Sans"/>
              <a:buNone/>
            </a:pPr>
            <a:r>
              <a:rPr lang="en" sz="5000">
                <a:solidFill>
                  <a:srgbClr val="F2F2F2"/>
                </a:solidFill>
              </a:rPr>
              <a:t>Thank You!</a:t>
            </a:r>
            <a:endParaRPr/>
          </a:p>
        </p:txBody>
      </p: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4"/>
          <p:cNvPicPr preferRelativeResize="0"/>
          <p:nvPr/>
        </p:nvPicPr>
        <p:blipFill rotWithShape="1">
          <a:blip r:embed="rId5">
            <a:alphaModFix/>
          </a:blip>
          <a:srcRect b="36950"/>
          <a:stretch/>
        </p:blipFill>
        <p:spPr>
          <a:xfrm>
            <a:off x="3142473" y="2002972"/>
            <a:ext cx="2859054" cy="314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8"/>
          <p:cNvSpPr/>
          <p:nvPr/>
        </p:nvSpPr>
        <p:spPr>
          <a:xfrm>
            <a:off x="11951" y="0"/>
            <a:ext cx="9143999" cy="1508162"/>
          </a:xfrm>
          <a:custGeom>
            <a:avLst/>
            <a:gdLst/>
            <a:ahLst/>
            <a:cxnLst/>
            <a:rect l="l" t="t" r="r" b="b"/>
            <a:pathLst>
              <a:path w="12191999" h="2010882" extrusionOk="0">
                <a:moveTo>
                  <a:pt x="0" y="0"/>
                </a:moveTo>
                <a:lnTo>
                  <a:pt x="12191999" y="0"/>
                </a:lnTo>
                <a:lnTo>
                  <a:pt x="12191999" y="223204"/>
                </a:lnTo>
                <a:lnTo>
                  <a:pt x="12165349" y="253823"/>
                </a:lnTo>
                <a:cubicBezTo>
                  <a:pt x="11503554" y="957234"/>
                  <a:pt x="10147300" y="1840442"/>
                  <a:pt x="9129486" y="1988457"/>
                </a:cubicBezTo>
                <a:cubicBezTo>
                  <a:pt x="7649029" y="2203752"/>
                  <a:pt x="5198533" y="798285"/>
                  <a:pt x="3657600" y="783771"/>
                </a:cubicBezTo>
                <a:cubicBezTo>
                  <a:pt x="2309284" y="771071"/>
                  <a:pt x="1286008" y="1202871"/>
                  <a:pt x="303362" y="1690234"/>
                </a:cubicBezTo>
                <a:lnTo>
                  <a:pt x="0" y="1842927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8"/>
          <p:cNvSpPr/>
          <p:nvPr/>
        </p:nvSpPr>
        <p:spPr>
          <a:xfrm>
            <a:off x="42245" y="2208073"/>
            <a:ext cx="8563711" cy="2941069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8"/>
          <p:cNvSpPr/>
          <p:nvPr/>
        </p:nvSpPr>
        <p:spPr>
          <a:xfrm rot="10800000">
            <a:off x="5592228" y="3582498"/>
            <a:ext cx="3551772" cy="1561002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400050" y="301724"/>
            <a:ext cx="2147207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3600">
                <a:solidFill>
                  <a:srgbClr val="F2F2F2"/>
                </a:solidFill>
              </a:rPr>
              <a:t>OUTLINE</a:t>
            </a:r>
            <a:endParaRPr/>
          </a:p>
        </p:txBody>
      </p:sp>
      <p:sp>
        <p:nvSpPr>
          <p:cNvPr id="212" name="Google Shape;212;p38"/>
          <p:cNvSpPr txBox="1"/>
          <p:nvPr/>
        </p:nvSpPr>
        <p:spPr>
          <a:xfrm>
            <a:off x="400050" y="1247137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lang="en" sz="2200" b="1" i="0" u="none" strike="noStrike" cap="non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01.</a:t>
            </a:r>
            <a:endParaRPr lang="en-US"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387061" y="1949857"/>
            <a:ext cx="46355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lang="en" sz="2200" b="1" i="0" u="none" strike="noStrike" cap="non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02.</a:t>
            </a:r>
            <a:endParaRPr lang="en-US"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348095" y="2646083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lang="en" sz="2200" b="1" i="0" u="none" strike="noStrike" cap="non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03.</a:t>
            </a:r>
            <a:endParaRPr lang="en-US"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" sz="1100" b="1" i="0" u="none" strike="noStrike" cap="non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143462" flipH="1">
            <a:off x="8729154" y="765292"/>
            <a:ext cx="392021" cy="55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492592">
            <a:off x="8852720" y="1187493"/>
            <a:ext cx="233515" cy="32882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933450" y="1232617"/>
            <a:ext cx="2667000" cy="68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700" b="1">
                <a:solidFill>
                  <a:srgbClr val="F2F2F2"/>
                </a:solidFill>
              </a:rPr>
              <a:t>Project Overview</a:t>
            </a:r>
          </a:p>
          <a:p>
            <a:pPr>
              <a:lnSpc>
                <a:spcPct val="130000"/>
              </a:lnSpc>
              <a:buSzPts val="1100"/>
            </a:pPr>
            <a:endParaRPr lang="en" sz="1700" b="1">
              <a:solidFill>
                <a:srgbClr val="F2F2F2"/>
              </a:solidFill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1973250" y="4349425"/>
            <a:ext cx="519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917668" y="1978791"/>
            <a:ext cx="2667000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800" b="1">
                <a:solidFill>
                  <a:srgbClr val="F2F2F2"/>
                </a:solidFill>
              </a:rPr>
              <a:t>Technical Feasibility</a:t>
            </a:r>
            <a:endParaRPr lang="en" sz="1800" b="1" i="0" u="none" strike="noStrike" cap="none">
              <a:solidFill>
                <a:srgbClr val="F2F2F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919162" y="2646411"/>
            <a:ext cx="3126000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700" b="1">
                <a:solidFill>
                  <a:srgbClr val="F2F2F2"/>
                </a:solidFill>
              </a:rPr>
              <a:t>Economic Feasibility</a:t>
            </a:r>
            <a:endParaRPr lang="en" sz="1700" b="1" i="0" u="none" strike="noStrike" cap="none">
              <a:solidFill>
                <a:srgbClr val="F2F2F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384667" y="3270872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lang="en" sz="2200" b="1" i="0" u="none" strike="noStrike" cap="non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04.</a:t>
            </a:r>
            <a:endParaRPr lang="en-US"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919170" y="3317212"/>
            <a:ext cx="2999700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700" b="1">
                <a:solidFill>
                  <a:srgbClr val="F2F2F2"/>
                </a:solidFill>
              </a:rPr>
              <a:t>Operational Feasibility</a:t>
            </a:r>
            <a:endParaRPr lang="en" sz="1700" b="1" i="0" u="none" strike="noStrike" cap="none">
              <a:solidFill>
                <a:srgbClr val="F2F2F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9668" y="4359"/>
            <a:ext cx="497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/>
          <p:nvPr/>
        </p:nvSpPr>
        <p:spPr>
          <a:xfrm>
            <a:off x="4174808" y="-2135"/>
            <a:ext cx="4972051" cy="5143501"/>
          </a:xfrm>
          <a:prstGeom prst="rect">
            <a:avLst/>
          </a:prstGeom>
          <a:solidFill>
            <a:schemeClr val="lt1">
              <a:alpha val="4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" sz="11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100"/>
          </a:p>
        </p:txBody>
      </p:sp>
      <p:sp>
        <p:nvSpPr>
          <p:cNvPr id="2" name="Google Shape;223;p38">
            <a:extLst>
              <a:ext uri="{FF2B5EF4-FFF2-40B4-BE49-F238E27FC236}">
                <a16:creationId xmlns:a16="http://schemas.microsoft.com/office/drawing/2014/main" id="{644BCDF0-D3B2-6545-23E8-CF9B31C29632}"/>
              </a:ext>
            </a:extLst>
          </p:cNvPr>
          <p:cNvSpPr txBox="1"/>
          <p:nvPr/>
        </p:nvSpPr>
        <p:spPr>
          <a:xfrm>
            <a:off x="847732" y="3960148"/>
            <a:ext cx="2999700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700" b="1">
                <a:solidFill>
                  <a:srgbClr val="F2F2F2"/>
                </a:solidFill>
              </a:rPr>
              <a:t>Conclusion</a:t>
            </a:r>
            <a:endParaRPr lang="en" sz="1700" b="1" i="0" u="none" strike="noStrike" cap="none">
              <a:solidFill>
                <a:srgbClr val="F2F2F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Google Shape;222;p38">
            <a:extLst>
              <a:ext uri="{FF2B5EF4-FFF2-40B4-BE49-F238E27FC236}">
                <a16:creationId xmlns:a16="http://schemas.microsoft.com/office/drawing/2014/main" id="{80A29846-4B0C-6AB0-7D1E-D81F78DC2FB8}"/>
              </a:ext>
            </a:extLst>
          </p:cNvPr>
          <p:cNvSpPr txBox="1"/>
          <p:nvPr/>
        </p:nvSpPr>
        <p:spPr>
          <a:xfrm>
            <a:off x="384666" y="395927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lang="en" sz="22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05</a:t>
            </a:r>
            <a:r>
              <a:rPr lang="en" sz="2200" b="1" i="0" u="none" strike="noStrike" cap="non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-5400000">
            <a:off x="2492209" y="-331958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38197" y="2242087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7DA4D03-C5E9-E3CF-93DF-FB177A0B2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9028" y="4159223"/>
            <a:ext cx="12166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1600" err="1">
                <a:solidFill>
                  <a:srgbClr val="F2F2F2"/>
                </a:solidFill>
              </a:rPr>
              <a:t>sheSecure</a:t>
            </a:r>
            <a:endParaRPr lang="en-US" sz="1600"/>
          </a:p>
        </p:txBody>
      </p:sp>
      <p:sp>
        <p:nvSpPr>
          <p:cNvPr id="11" name="Google Shape;211;p38">
            <a:extLst>
              <a:ext uri="{FF2B5EF4-FFF2-40B4-BE49-F238E27FC236}">
                <a16:creationId xmlns:a16="http://schemas.microsoft.com/office/drawing/2014/main" id="{7CCD989F-5367-4680-EC74-FD487140D999}"/>
              </a:ext>
            </a:extLst>
          </p:cNvPr>
          <p:cNvSpPr txBox="1">
            <a:spLocks/>
          </p:cNvSpPr>
          <p:nvPr/>
        </p:nvSpPr>
        <p:spPr>
          <a:xfrm>
            <a:off x="2605200" y="394060"/>
            <a:ext cx="375779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Project Overview</a:t>
            </a:r>
          </a:p>
        </p:txBody>
      </p:sp>
      <p:pic>
        <p:nvPicPr>
          <p:cNvPr id="6" name="Google Shape;224;p38" descr="A logo for a company&#10;&#10;Description automatically generated">
            <a:extLst>
              <a:ext uri="{FF2B5EF4-FFF2-40B4-BE49-F238E27FC236}">
                <a16:creationId xmlns:a16="http://schemas.microsoft.com/office/drawing/2014/main" id="{A1D2EC9A-8830-7AF3-C311-942AD86A3C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9146" y="1354424"/>
            <a:ext cx="3125030" cy="2741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7C456-2B69-3A96-97F0-9AFC61938C91}"/>
              </a:ext>
            </a:extLst>
          </p:cNvPr>
          <p:cNvSpPr txBox="1"/>
          <p:nvPr/>
        </p:nvSpPr>
        <p:spPr>
          <a:xfrm>
            <a:off x="5257385" y="1453597"/>
            <a:ext cx="3115917" cy="224676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>
                <a:solidFill>
                  <a:schemeClr val="bg1"/>
                </a:solidFill>
              </a:rPr>
              <a:t>A women safety app with the aim to increase safety and security to women of all age and for empowering women by using technology as a social tool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88CEA839-BA2E-8B3E-E5FC-3CE1FC47BAB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4044" t="5909" r="45524" b="13360"/>
          <a:stretch/>
        </p:blipFill>
        <p:spPr>
          <a:xfrm>
            <a:off x="397263" y="25750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E90E1-43E1-338B-B7DD-F5A16FF11443}"/>
              </a:ext>
            </a:extLst>
          </p:cNvPr>
          <p:cNvSpPr txBox="1"/>
          <p:nvPr/>
        </p:nvSpPr>
        <p:spPr>
          <a:xfrm>
            <a:off x="8150717" y="4516460"/>
            <a:ext cx="6181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F2F2F2"/>
                </a:solidFill>
                <a:latin typeface="Calibri"/>
              </a:rPr>
              <a:t>Page </a:t>
            </a:r>
            <a:r>
              <a:rPr lang="en-US" b="1">
                <a:solidFill>
                  <a:srgbClr val="F2F2F2"/>
                </a:solidFill>
                <a:latin typeface="Calibri"/>
              </a:rPr>
              <a:t>3</a:t>
            </a:r>
            <a:endParaRPr lang="en-US" sz="1100" b="1">
              <a:solidFill>
                <a:srgbClr val="F2F2F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5775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/>
          <p:nvPr/>
        </p:nvSpPr>
        <p:spPr>
          <a:xfrm rot="10800000" flipH="1">
            <a:off x="-3225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-3216" y="2201579"/>
            <a:ext cx="8563711" cy="2941069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0" y="0"/>
            <a:ext cx="3551772" cy="2058782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0"/>
          <p:cNvSpPr/>
          <p:nvPr/>
        </p:nvSpPr>
        <p:spPr>
          <a:xfrm rot="5400000" flipH="1">
            <a:off x="6810282" y="2227363"/>
            <a:ext cx="1489191" cy="3224191"/>
          </a:xfrm>
          <a:custGeom>
            <a:avLst/>
            <a:gdLst/>
            <a:ahLst/>
            <a:cxnLst/>
            <a:rect l="l" t="t" r="r" b="b"/>
            <a:pathLst>
              <a:path w="1985588" h="4386654" extrusionOk="0">
                <a:moveTo>
                  <a:pt x="596792" y="0"/>
                </a:moveTo>
                <a:lnTo>
                  <a:pt x="1985588" y="9525"/>
                </a:lnTo>
                <a:lnTo>
                  <a:pt x="1690642" y="4386654"/>
                </a:lnTo>
                <a:lnTo>
                  <a:pt x="0" y="4358079"/>
                </a:lnTo>
                <a:lnTo>
                  <a:pt x="596792" y="0"/>
                </a:lnTo>
                <a:close/>
              </a:path>
            </a:pathLst>
          </a:custGeom>
          <a:solidFill>
            <a:srgbClr val="7D49C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0"/>
          <p:cNvSpPr/>
          <p:nvPr/>
        </p:nvSpPr>
        <p:spPr>
          <a:xfrm rot="5400000" flipH="1">
            <a:off x="6333070" y="378753"/>
            <a:ext cx="1383244" cy="4249176"/>
          </a:xfrm>
          <a:custGeom>
            <a:avLst/>
            <a:gdLst/>
            <a:ahLst/>
            <a:cxnLst/>
            <a:rect l="l" t="t" r="r" b="b"/>
            <a:pathLst>
              <a:path w="1844325" h="5781192" extrusionOk="0">
                <a:moveTo>
                  <a:pt x="341914" y="0"/>
                </a:moveTo>
                <a:lnTo>
                  <a:pt x="1568429" y="10511"/>
                </a:lnTo>
                <a:lnTo>
                  <a:pt x="1844325" y="5781192"/>
                </a:lnTo>
                <a:lnTo>
                  <a:pt x="0" y="5752617"/>
                </a:lnTo>
                <a:lnTo>
                  <a:pt x="341914" y="0"/>
                </a:lnTo>
                <a:close/>
              </a:path>
            </a:pathLst>
          </a:custGeom>
          <a:solidFill>
            <a:srgbClr val="7D49C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0"/>
          <p:cNvSpPr/>
          <p:nvPr/>
        </p:nvSpPr>
        <p:spPr>
          <a:xfrm rot="5400000" flipH="1">
            <a:off x="6849574" y="-433929"/>
            <a:ext cx="1410611" cy="3231916"/>
          </a:xfrm>
          <a:custGeom>
            <a:avLst/>
            <a:gdLst/>
            <a:ahLst/>
            <a:cxnLst/>
            <a:rect l="l" t="t" r="r" b="b"/>
            <a:pathLst>
              <a:path w="1880814" h="4397165" extrusionOk="0">
                <a:moveTo>
                  <a:pt x="0" y="13463"/>
                </a:moveTo>
                <a:lnTo>
                  <a:pt x="1256105" y="0"/>
                </a:lnTo>
                <a:lnTo>
                  <a:pt x="1880814" y="4349540"/>
                </a:lnTo>
                <a:lnTo>
                  <a:pt x="209223" y="4397165"/>
                </a:lnTo>
                <a:lnTo>
                  <a:pt x="0" y="13463"/>
                </a:lnTo>
                <a:close/>
              </a:path>
            </a:pathLst>
          </a:custGeom>
          <a:solidFill>
            <a:srgbClr val="7D49C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400050" y="3130448"/>
            <a:ext cx="2658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3600">
                <a:solidFill>
                  <a:srgbClr val="F2F2F2"/>
                </a:solidFill>
              </a:rPr>
              <a:t>Key Features</a:t>
            </a:r>
            <a:endParaRPr/>
          </a:p>
        </p:txBody>
      </p:sp>
      <p:sp>
        <p:nvSpPr>
          <p:cNvPr id="270" name="Google Shape;270;p40"/>
          <p:cNvSpPr txBox="1"/>
          <p:nvPr/>
        </p:nvSpPr>
        <p:spPr>
          <a:xfrm rot="243725">
            <a:off x="7696351" y="1033493"/>
            <a:ext cx="1249339" cy="16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7169585" y="2189462"/>
            <a:ext cx="15600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endParaRPr sz="1100"/>
          </a:p>
        </p:txBody>
      </p:sp>
      <p:sp>
        <p:nvSpPr>
          <p:cNvPr id="272" name="Google Shape;272;p40"/>
          <p:cNvSpPr txBox="1"/>
          <p:nvPr/>
        </p:nvSpPr>
        <p:spPr>
          <a:xfrm rot="374809">
            <a:off x="6343697" y="953683"/>
            <a:ext cx="1361987" cy="5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endParaRPr sz="33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 rot="-355745">
            <a:off x="6083424" y="3541494"/>
            <a:ext cx="1362086" cy="50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endParaRPr sz="33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 rot="-355614">
            <a:off x="7621442" y="3381274"/>
            <a:ext cx="1249278" cy="16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" sz="11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100"/>
          </a:p>
        </p:txBody>
      </p:sp>
      <p:sp>
        <p:nvSpPr>
          <p:cNvPr id="277" name="Google Shape;277;p40"/>
          <p:cNvSpPr/>
          <p:nvPr/>
        </p:nvSpPr>
        <p:spPr>
          <a:xfrm flipH="1">
            <a:off x="-9107" y="3706898"/>
            <a:ext cx="5305007" cy="1439072"/>
          </a:xfrm>
          <a:custGeom>
            <a:avLst/>
            <a:gdLst/>
            <a:ahLst/>
            <a:cxnLst/>
            <a:rect l="l" t="t" r="r" b="b"/>
            <a:pathLst>
              <a:path w="7578581" h="2055817" extrusionOk="0">
                <a:moveTo>
                  <a:pt x="7578581" y="0"/>
                </a:moveTo>
                <a:lnTo>
                  <a:pt x="7578581" y="2055817"/>
                </a:lnTo>
                <a:lnTo>
                  <a:pt x="0" y="2055817"/>
                </a:lnTo>
                <a:lnTo>
                  <a:pt x="5904" y="2052090"/>
                </a:lnTo>
                <a:cubicBezTo>
                  <a:pt x="679990" y="1631508"/>
                  <a:pt x="1385981" y="1242224"/>
                  <a:pt x="2347212" y="1103317"/>
                </a:cubicBezTo>
                <a:cubicBezTo>
                  <a:pt x="3445762" y="944567"/>
                  <a:pt x="5365579" y="1503367"/>
                  <a:pt x="6309612" y="1281117"/>
                </a:cubicBezTo>
                <a:cubicBezTo>
                  <a:pt x="6899633" y="1142211"/>
                  <a:pt x="7226724" y="504731"/>
                  <a:pt x="7507926" y="97314"/>
                </a:cubicBez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4883944" y="1828800"/>
            <a:ext cx="1602581" cy="757238"/>
          </a:xfrm>
          <a:custGeom>
            <a:avLst/>
            <a:gdLst/>
            <a:ahLst/>
            <a:cxnLst/>
            <a:rect l="l" t="t" r="r" b="b"/>
            <a:pathLst>
              <a:path w="2136775" h="1009650" extrusionOk="0">
                <a:moveTo>
                  <a:pt x="38100" y="1009650"/>
                </a:moveTo>
                <a:lnTo>
                  <a:pt x="85725" y="66675"/>
                </a:lnTo>
                <a:lnTo>
                  <a:pt x="2136775" y="95250"/>
                </a:lnTo>
                <a:lnTo>
                  <a:pt x="0" y="0"/>
                </a:lnTo>
                <a:lnTo>
                  <a:pt x="38100" y="100965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0"/>
          <p:cNvSpPr/>
          <p:nvPr/>
        </p:nvSpPr>
        <p:spPr>
          <a:xfrm>
            <a:off x="5963126" y="441960"/>
            <a:ext cx="2396014" cy="598646"/>
          </a:xfrm>
          <a:custGeom>
            <a:avLst/>
            <a:gdLst/>
            <a:ahLst/>
            <a:cxnLst/>
            <a:rect l="l" t="t" r="r" b="b"/>
            <a:pathLst>
              <a:path w="3194685" h="798195" extrusionOk="0">
                <a:moveTo>
                  <a:pt x="0" y="798195"/>
                </a:moveTo>
                <a:lnTo>
                  <a:pt x="75565" y="121920"/>
                </a:lnTo>
                <a:lnTo>
                  <a:pt x="3194685" y="518160"/>
                </a:lnTo>
                <a:lnTo>
                  <a:pt x="12065" y="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5926932" y="3295651"/>
            <a:ext cx="333375" cy="1076325"/>
          </a:xfrm>
          <a:custGeom>
            <a:avLst/>
            <a:gdLst/>
            <a:ahLst/>
            <a:cxnLst/>
            <a:rect l="l" t="t" r="r" b="b"/>
            <a:pathLst>
              <a:path w="444500" h="1435100" extrusionOk="0">
                <a:moveTo>
                  <a:pt x="0" y="28575"/>
                </a:moveTo>
                <a:lnTo>
                  <a:pt x="444500" y="0"/>
                </a:lnTo>
                <a:lnTo>
                  <a:pt x="79375" y="88900"/>
                </a:lnTo>
                <a:lnTo>
                  <a:pt x="41275" y="143510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" name="Google Shape;281;p40"/>
          <p:cNvGrpSpPr/>
          <p:nvPr/>
        </p:nvGrpSpPr>
        <p:grpSpPr>
          <a:xfrm rot="-1211492">
            <a:off x="1309219" y="2228726"/>
            <a:ext cx="566187" cy="571175"/>
            <a:chOff x="2670175" y="2884488"/>
            <a:chExt cx="360363" cy="363538"/>
          </a:xfrm>
        </p:grpSpPr>
        <p:sp>
          <p:nvSpPr>
            <p:cNvPr id="282" name="Google Shape;282;p40"/>
            <p:cNvSpPr/>
            <p:nvPr/>
          </p:nvSpPr>
          <p:spPr>
            <a:xfrm>
              <a:off x="2670175" y="2884488"/>
              <a:ext cx="360363" cy="363538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2813050" y="2989263"/>
              <a:ext cx="90488" cy="158750"/>
            </a:xfrm>
            <a:custGeom>
              <a:avLst/>
              <a:gdLst/>
              <a:ahLst/>
              <a:cxnLst/>
              <a:rect l="l" t="t" r="r" b="b"/>
              <a:pathLst>
                <a:path w="24" h="42" extrusionOk="0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2851150" y="3132138"/>
              <a:ext cx="14288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2851150" y="2963863"/>
              <a:ext cx="14288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40"/>
          <p:cNvGrpSpPr/>
          <p:nvPr/>
        </p:nvGrpSpPr>
        <p:grpSpPr>
          <a:xfrm rot="727700">
            <a:off x="2044040" y="1747122"/>
            <a:ext cx="309247" cy="311972"/>
            <a:chOff x="2670175" y="2884488"/>
            <a:chExt cx="360363" cy="363538"/>
          </a:xfrm>
        </p:grpSpPr>
        <p:sp>
          <p:nvSpPr>
            <p:cNvPr id="287" name="Google Shape;287;p40"/>
            <p:cNvSpPr/>
            <p:nvPr/>
          </p:nvSpPr>
          <p:spPr>
            <a:xfrm>
              <a:off x="2670175" y="2884488"/>
              <a:ext cx="360363" cy="363538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2813050" y="2989263"/>
              <a:ext cx="90488" cy="158750"/>
            </a:xfrm>
            <a:custGeom>
              <a:avLst/>
              <a:gdLst/>
              <a:ahLst/>
              <a:cxnLst/>
              <a:rect l="l" t="t" r="r" b="b"/>
              <a:pathLst>
                <a:path w="24" h="42" extrusionOk="0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2851150" y="3132138"/>
              <a:ext cx="14288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2851150" y="2963863"/>
              <a:ext cx="14288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40"/>
          <p:cNvGrpSpPr/>
          <p:nvPr/>
        </p:nvGrpSpPr>
        <p:grpSpPr>
          <a:xfrm rot="1178635">
            <a:off x="1173068" y="1564198"/>
            <a:ext cx="224146" cy="226121"/>
            <a:chOff x="2670175" y="2884488"/>
            <a:chExt cx="360363" cy="363538"/>
          </a:xfrm>
        </p:grpSpPr>
        <p:sp>
          <p:nvSpPr>
            <p:cNvPr id="292" name="Google Shape;292;p40"/>
            <p:cNvSpPr/>
            <p:nvPr/>
          </p:nvSpPr>
          <p:spPr>
            <a:xfrm>
              <a:off x="2670175" y="2884488"/>
              <a:ext cx="360363" cy="363538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2813050" y="2989263"/>
              <a:ext cx="90488" cy="158750"/>
            </a:xfrm>
            <a:custGeom>
              <a:avLst/>
              <a:gdLst/>
              <a:ahLst/>
              <a:cxnLst/>
              <a:rect l="l" t="t" r="r" b="b"/>
              <a:pathLst>
                <a:path w="24" h="42" extrusionOk="0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2851150" y="3132138"/>
              <a:ext cx="14288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2851150" y="2963863"/>
              <a:ext cx="14288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6" name="Google Shape;29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802966" flipH="1">
            <a:off x="1193600" y="4599031"/>
            <a:ext cx="392021" cy="55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5" flipH="1">
            <a:off x="829755" y="4881929"/>
            <a:ext cx="439583" cy="22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 rotWithShape="1">
          <a:blip r:embed="rId5">
            <a:alphaModFix/>
          </a:blip>
          <a:srcRect b="27839"/>
          <a:stretch/>
        </p:blipFill>
        <p:spPr>
          <a:xfrm>
            <a:off x="1741445" y="1282375"/>
            <a:ext cx="2845895" cy="3806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 rot="480814">
            <a:off x="6872011" y="961815"/>
            <a:ext cx="2377920" cy="84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2F2F2"/>
                </a:solidFill>
              </a:rPr>
              <a:t>Emergency Alert System</a:t>
            </a:r>
            <a:endParaRPr sz="2400" b="1">
              <a:solidFill>
                <a:srgbClr val="F2F2F2"/>
              </a:solidFill>
            </a:endParaRPr>
          </a:p>
        </p:txBody>
      </p:sp>
      <p:sp>
        <p:nvSpPr>
          <p:cNvPr id="300" name="Google Shape;300;p40"/>
          <p:cNvSpPr txBox="1"/>
          <p:nvPr/>
        </p:nvSpPr>
        <p:spPr>
          <a:xfrm rot="2169">
            <a:off x="6824776" y="2031138"/>
            <a:ext cx="23778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2F2F2"/>
                </a:solidFill>
              </a:rPr>
              <a:t>V</a:t>
            </a:r>
            <a:r>
              <a:rPr lang="en" sz="2600" b="1">
                <a:solidFill>
                  <a:srgbClr val="F2F2F2"/>
                </a:solidFill>
              </a:rPr>
              <a:t>irtual Companion</a:t>
            </a:r>
            <a:endParaRPr sz="2600" b="1">
              <a:solidFill>
                <a:srgbClr val="F2F2F2"/>
              </a:solidFill>
            </a:endParaRPr>
          </a:p>
        </p:txBody>
      </p:sp>
      <p:sp>
        <p:nvSpPr>
          <p:cNvPr id="301" name="Google Shape;301;p40"/>
          <p:cNvSpPr txBox="1"/>
          <p:nvPr/>
        </p:nvSpPr>
        <p:spPr>
          <a:xfrm rot="-266550">
            <a:off x="7059900" y="3241984"/>
            <a:ext cx="2378045" cy="95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2700" b="1">
                <a:solidFill>
                  <a:srgbClr val="F2F2F2"/>
                </a:solidFill>
              </a:rPr>
              <a:t>Safe Route Planner</a:t>
            </a:r>
            <a:endParaRPr sz="2700" b="1">
              <a:solidFill>
                <a:srgbClr val="F2F2F2"/>
              </a:solidFill>
            </a:endParaRPr>
          </a:p>
        </p:txBody>
      </p:sp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1141563" y="441950"/>
            <a:ext cx="290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3300">
                <a:solidFill>
                  <a:srgbClr val="F2F2F2"/>
                </a:solidFill>
              </a:rPr>
              <a:t>sheSecure</a:t>
            </a:r>
            <a:endParaRPr sz="1800"/>
          </a:p>
        </p:txBody>
      </p:sp>
      <p:sp>
        <p:nvSpPr>
          <p:cNvPr id="303" name="Google Shape;303;p40"/>
          <p:cNvSpPr/>
          <p:nvPr/>
        </p:nvSpPr>
        <p:spPr>
          <a:xfrm>
            <a:off x="6060836" y="899425"/>
            <a:ext cx="565200" cy="565200"/>
          </a:xfrm>
          <a:prstGeom prst="ellipse">
            <a:avLst/>
          </a:prstGeom>
          <a:noFill/>
          <a:ln w="12700" cap="flat" cmpd="sng">
            <a:solidFill>
              <a:srgbClr val="F2F2F2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6141925" y="10020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lang="en" sz="24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01.</a:t>
            </a:r>
            <a:endParaRPr sz="1100"/>
          </a:p>
        </p:txBody>
      </p:sp>
      <p:sp>
        <p:nvSpPr>
          <p:cNvPr id="305" name="Google Shape;305;p40"/>
          <p:cNvSpPr txBox="1"/>
          <p:nvPr/>
        </p:nvSpPr>
        <p:spPr>
          <a:xfrm>
            <a:off x="5295900" y="22372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lang="en" sz="24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02.</a:t>
            </a:r>
            <a:endParaRPr sz="3800"/>
          </a:p>
        </p:txBody>
      </p:sp>
      <p:sp>
        <p:nvSpPr>
          <p:cNvPr id="306" name="Google Shape;306;p40"/>
          <p:cNvSpPr txBox="1"/>
          <p:nvPr/>
        </p:nvSpPr>
        <p:spPr>
          <a:xfrm>
            <a:off x="6260300" y="37068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lang="en" sz="24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03.</a:t>
            </a:r>
            <a:endParaRPr sz="2600"/>
          </a:p>
        </p:txBody>
      </p:sp>
      <p:pic>
        <p:nvPicPr>
          <p:cNvPr id="307" name="Google Shape;307;p40"/>
          <p:cNvPicPr preferRelativeResize="0"/>
          <p:nvPr/>
        </p:nvPicPr>
        <p:blipFill rotWithShape="1">
          <a:blip r:embed="rId6">
            <a:alphaModFix/>
          </a:blip>
          <a:srcRect l="4044" t="5909" r="45524" b="13360"/>
          <a:stretch/>
        </p:blipFill>
        <p:spPr>
          <a:xfrm>
            <a:off x="285700" y="2894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0"/>
          <p:cNvSpPr/>
          <p:nvPr/>
        </p:nvSpPr>
        <p:spPr>
          <a:xfrm>
            <a:off x="5264111" y="2139350"/>
            <a:ext cx="565200" cy="565200"/>
          </a:xfrm>
          <a:prstGeom prst="ellipse">
            <a:avLst/>
          </a:prstGeom>
          <a:noFill/>
          <a:ln w="12700" cap="flat" cmpd="sng">
            <a:solidFill>
              <a:srgbClr val="F2F2F2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6173398" y="3567125"/>
            <a:ext cx="565200" cy="565200"/>
          </a:xfrm>
          <a:prstGeom prst="ellipse">
            <a:avLst/>
          </a:prstGeom>
          <a:noFill/>
          <a:ln w="12700" cap="flat" cmpd="sng">
            <a:solidFill>
              <a:srgbClr val="F2F2F2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-3216" y="2201579"/>
            <a:ext cx="8563711" cy="2941069"/>
          </a:xfrm>
          <a:custGeom>
            <a:avLst/>
            <a:gdLst/>
            <a:ahLst/>
            <a:cxnLst/>
            <a:rect l="l" t="t" r="r" b="b"/>
            <a:pathLst>
              <a:path w="9568392" h="3286111" extrusionOk="0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1"/>
          <p:cNvSpPr/>
          <p:nvPr/>
        </p:nvSpPr>
        <p:spPr>
          <a:xfrm>
            <a:off x="0" y="0"/>
            <a:ext cx="3551772" cy="2058782"/>
          </a:xfrm>
          <a:custGeom>
            <a:avLst/>
            <a:gdLst/>
            <a:ahLst/>
            <a:cxnLst/>
            <a:rect l="l" t="t" r="r" b="b"/>
            <a:pathLst>
              <a:path w="6487254" h="1933129" extrusionOk="0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1"/>
          <p:cNvSpPr/>
          <p:nvPr/>
        </p:nvSpPr>
        <p:spPr>
          <a:xfrm rot="5400000" flipH="1">
            <a:off x="6810282" y="2227363"/>
            <a:ext cx="1489191" cy="3224191"/>
          </a:xfrm>
          <a:custGeom>
            <a:avLst/>
            <a:gdLst/>
            <a:ahLst/>
            <a:cxnLst/>
            <a:rect l="l" t="t" r="r" b="b"/>
            <a:pathLst>
              <a:path w="1985588" h="4386654" extrusionOk="0">
                <a:moveTo>
                  <a:pt x="596792" y="0"/>
                </a:moveTo>
                <a:lnTo>
                  <a:pt x="1985588" y="9525"/>
                </a:lnTo>
                <a:lnTo>
                  <a:pt x="1690642" y="4386654"/>
                </a:lnTo>
                <a:lnTo>
                  <a:pt x="0" y="4358079"/>
                </a:lnTo>
                <a:lnTo>
                  <a:pt x="596792" y="0"/>
                </a:lnTo>
                <a:close/>
              </a:path>
            </a:pathLst>
          </a:custGeom>
          <a:solidFill>
            <a:srgbClr val="7D49C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1"/>
          <p:cNvSpPr/>
          <p:nvPr/>
        </p:nvSpPr>
        <p:spPr>
          <a:xfrm rot="5400000" flipH="1">
            <a:off x="6333070" y="378753"/>
            <a:ext cx="1383244" cy="4249176"/>
          </a:xfrm>
          <a:custGeom>
            <a:avLst/>
            <a:gdLst/>
            <a:ahLst/>
            <a:cxnLst/>
            <a:rect l="l" t="t" r="r" b="b"/>
            <a:pathLst>
              <a:path w="1844325" h="5781192" extrusionOk="0">
                <a:moveTo>
                  <a:pt x="341914" y="0"/>
                </a:moveTo>
                <a:lnTo>
                  <a:pt x="1568429" y="10511"/>
                </a:lnTo>
                <a:lnTo>
                  <a:pt x="1844325" y="5781192"/>
                </a:lnTo>
                <a:lnTo>
                  <a:pt x="0" y="5752617"/>
                </a:lnTo>
                <a:lnTo>
                  <a:pt x="341914" y="0"/>
                </a:lnTo>
                <a:close/>
              </a:path>
            </a:pathLst>
          </a:custGeom>
          <a:solidFill>
            <a:srgbClr val="7D49C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1"/>
          <p:cNvSpPr/>
          <p:nvPr/>
        </p:nvSpPr>
        <p:spPr>
          <a:xfrm rot="5400000" flipH="1">
            <a:off x="6849574" y="-433929"/>
            <a:ext cx="1410611" cy="3231916"/>
          </a:xfrm>
          <a:custGeom>
            <a:avLst/>
            <a:gdLst/>
            <a:ahLst/>
            <a:cxnLst/>
            <a:rect l="l" t="t" r="r" b="b"/>
            <a:pathLst>
              <a:path w="1880814" h="4397165" extrusionOk="0">
                <a:moveTo>
                  <a:pt x="0" y="13463"/>
                </a:moveTo>
                <a:lnTo>
                  <a:pt x="1256105" y="0"/>
                </a:lnTo>
                <a:lnTo>
                  <a:pt x="1880814" y="4349540"/>
                </a:lnTo>
                <a:lnTo>
                  <a:pt x="209223" y="4397165"/>
                </a:lnTo>
                <a:lnTo>
                  <a:pt x="0" y="13463"/>
                </a:lnTo>
                <a:close/>
              </a:path>
            </a:pathLst>
          </a:custGeom>
          <a:solidFill>
            <a:srgbClr val="7D49C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400050" y="3130448"/>
            <a:ext cx="2658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3600">
                <a:solidFill>
                  <a:srgbClr val="F2F2F2"/>
                </a:solidFill>
              </a:rPr>
              <a:t>Key Features</a:t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 rot="243725">
            <a:off x="7696351" y="1033493"/>
            <a:ext cx="1249339" cy="16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7169585" y="2189462"/>
            <a:ext cx="15600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endParaRPr sz="1100"/>
          </a:p>
        </p:txBody>
      </p:sp>
      <p:sp>
        <p:nvSpPr>
          <p:cNvPr id="324" name="Google Shape;324;p41"/>
          <p:cNvSpPr txBox="1"/>
          <p:nvPr/>
        </p:nvSpPr>
        <p:spPr>
          <a:xfrm rot="374809">
            <a:off x="6165484" y="859058"/>
            <a:ext cx="1361987" cy="5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endParaRPr sz="33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41"/>
          <p:cNvSpPr txBox="1"/>
          <p:nvPr/>
        </p:nvSpPr>
        <p:spPr>
          <a:xfrm rot="-355745">
            <a:off x="6083424" y="3541494"/>
            <a:ext cx="1362086" cy="50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endParaRPr sz="3300" b="1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41"/>
          <p:cNvSpPr txBox="1"/>
          <p:nvPr/>
        </p:nvSpPr>
        <p:spPr>
          <a:xfrm rot="-355614">
            <a:off x="7621442" y="3381274"/>
            <a:ext cx="1249278" cy="16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" sz="11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100"/>
          </a:p>
        </p:txBody>
      </p:sp>
      <p:sp>
        <p:nvSpPr>
          <p:cNvPr id="329" name="Google Shape;329;p41"/>
          <p:cNvSpPr/>
          <p:nvPr/>
        </p:nvSpPr>
        <p:spPr>
          <a:xfrm flipH="1">
            <a:off x="-9107" y="3706898"/>
            <a:ext cx="5305007" cy="1439072"/>
          </a:xfrm>
          <a:custGeom>
            <a:avLst/>
            <a:gdLst/>
            <a:ahLst/>
            <a:cxnLst/>
            <a:rect l="l" t="t" r="r" b="b"/>
            <a:pathLst>
              <a:path w="7578581" h="2055817" extrusionOk="0">
                <a:moveTo>
                  <a:pt x="7578581" y="0"/>
                </a:moveTo>
                <a:lnTo>
                  <a:pt x="7578581" y="2055817"/>
                </a:lnTo>
                <a:lnTo>
                  <a:pt x="0" y="2055817"/>
                </a:lnTo>
                <a:lnTo>
                  <a:pt x="5904" y="2052090"/>
                </a:lnTo>
                <a:cubicBezTo>
                  <a:pt x="679990" y="1631508"/>
                  <a:pt x="1385981" y="1242224"/>
                  <a:pt x="2347212" y="1103317"/>
                </a:cubicBezTo>
                <a:cubicBezTo>
                  <a:pt x="3445762" y="944567"/>
                  <a:pt x="5365579" y="1503367"/>
                  <a:pt x="6309612" y="1281117"/>
                </a:cubicBezTo>
                <a:cubicBezTo>
                  <a:pt x="6899633" y="1142211"/>
                  <a:pt x="7226724" y="504731"/>
                  <a:pt x="7507926" y="97314"/>
                </a:cubicBez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4883944" y="1828800"/>
            <a:ext cx="1602581" cy="757238"/>
          </a:xfrm>
          <a:custGeom>
            <a:avLst/>
            <a:gdLst/>
            <a:ahLst/>
            <a:cxnLst/>
            <a:rect l="l" t="t" r="r" b="b"/>
            <a:pathLst>
              <a:path w="2136775" h="1009650" extrusionOk="0">
                <a:moveTo>
                  <a:pt x="38100" y="1009650"/>
                </a:moveTo>
                <a:lnTo>
                  <a:pt x="85725" y="66675"/>
                </a:lnTo>
                <a:lnTo>
                  <a:pt x="2136775" y="95250"/>
                </a:lnTo>
                <a:lnTo>
                  <a:pt x="0" y="0"/>
                </a:lnTo>
                <a:lnTo>
                  <a:pt x="38100" y="100965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5963126" y="441960"/>
            <a:ext cx="2396014" cy="598646"/>
          </a:xfrm>
          <a:custGeom>
            <a:avLst/>
            <a:gdLst/>
            <a:ahLst/>
            <a:cxnLst/>
            <a:rect l="l" t="t" r="r" b="b"/>
            <a:pathLst>
              <a:path w="3194685" h="798195" extrusionOk="0">
                <a:moveTo>
                  <a:pt x="0" y="798195"/>
                </a:moveTo>
                <a:lnTo>
                  <a:pt x="75565" y="121920"/>
                </a:lnTo>
                <a:lnTo>
                  <a:pt x="3194685" y="518160"/>
                </a:lnTo>
                <a:lnTo>
                  <a:pt x="12065" y="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5926932" y="3295651"/>
            <a:ext cx="333375" cy="1076325"/>
          </a:xfrm>
          <a:custGeom>
            <a:avLst/>
            <a:gdLst/>
            <a:ahLst/>
            <a:cxnLst/>
            <a:rect l="l" t="t" r="r" b="b"/>
            <a:pathLst>
              <a:path w="444500" h="1435100" extrusionOk="0">
                <a:moveTo>
                  <a:pt x="0" y="28575"/>
                </a:moveTo>
                <a:lnTo>
                  <a:pt x="444500" y="0"/>
                </a:lnTo>
                <a:lnTo>
                  <a:pt x="79375" y="88900"/>
                </a:lnTo>
                <a:lnTo>
                  <a:pt x="41275" y="143510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41"/>
          <p:cNvGrpSpPr/>
          <p:nvPr/>
        </p:nvGrpSpPr>
        <p:grpSpPr>
          <a:xfrm rot="-1211492">
            <a:off x="1309219" y="2228726"/>
            <a:ext cx="566187" cy="571175"/>
            <a:chOff x="2670175" y="2884488"/>
            <a:chExt cx="360363" cy="363538"/>
          </a:xfrm>
        </p:grpSpPr>
        <p:sp>
          <p:nvSpPr>
            <p:cNvPr id="334" name="Google Shape;334;p41"/>
            <p:cNvSpPr/>
            <p:nvPr/>
          </p:nvSpPr>
          <p:spPr>
            <a:xfrm>
              <a:off x="2670175" y="2884488"/>
              <a:ext cx="360363" cy="363538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2813050" y="2989263"/>
              <a:ext cx="90488" cy="158750"/>
            </a:xfrm>
            <a:custGeom>
              <a:avLst/>
              <a:gdLst/>
              <a:ahLst/>
              <a:cxnLst/>
              <a:rect l="l" t="t" r="r" b="b"/>
              <a:pathLst>
                <a:path w="24" h="42" extrusionOk="0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2851150" y="3132138"/>
              <a:ext cx="14288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2851150" y="2963863"/>
              <a:ext cx="14288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41"/>
          <p:cNvGrpSpPr/>
          <p:nvPr/>
        </p:nvGrpSpPr>
        <p:grpSpPr>
          <a:xfrm rot="727700">
            <a:off x="2044040" y="1747122"/>
            <a:ext cx="309247" cy="311972"/>
            <a:chOff x="2670175" y="2884488"/>
            <a:chExt cx="360363" cy="363538"/>
          </a:xfrm>
        </p:grpSpPr>
        <p:sp>
          <p:nvSpPr>
            <p:cNvPr id="339" name="Google Shape;339;p41"/>
            <p:cNvSpPr/>
            <p:nvPr/>
          </p:nvSpPr>
          <p:spPr>
            <a:xfrm>
              <a:off x="2670175" y="2884488"/>
              <a:ext cx="360363" cy="363538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2813050" y="2989263"/>
              <a:ext cx="90488" cy="158750"/>
            </a:xfrm>
            <a:custGeom>
              <a:avLst/>
              <a:gdLst/>
              <a:ahLst/>
              <a:cxnLst/>
              <a:rect l="l" t="t" r="r" b="b"/>
              <a:pathLst>
                <a:path w="24" h="42" extrusionOk="0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2851150" y="3132138"/>
              <a:ext cx="14288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2851150" y="2963863"/>
              <a:ext cx="14288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41"/>
          <p:cNvGrpSpPr/>
          <p:nvPr/>
        </p:nvGrpSpPr>
        <p:grpSpPr>
          <a:xfrm rot="1178635">
            <a:off x="1173068" y="1564198"/>
            <a:ext cx="224146" cy="226121"/>
            <a:chOff x="2670175" y="2884488"/>
            <a:chExt cx="360363" cy="363538"/>
          </a:xfrm>
        </p:grpSpPr>
        <p:sp>
          <p:nvSpPr>
            <p:cNvPr id="344" name="Google Shape;344;p41"/>
            <p:cNvSpPr/>
            <p:nvPr/>
          </p:nvSpPr>
          <p:spPr>
            <a:xfrm>
              <a:off x="2670175" y="2884488"/>
              <a:ext cx="360363" cy="363538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2813050" y="2989263"/>
              <a:ext cx="90488" cy="158750"/>
            </a:xfrm>
            <a:custGeom>
              <a:avLst/>
              <a:gdLst/>
              <a:ahLst/>
              <a:cxnLst/>
              <a:rect l="l" t="t" r="r" b="b"/>
              <a:pathLst>
                <a:path w="24" h="42" extrusionOk="0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2851150" y="3132138"/>
              <a:ext cx="14288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2851150" y="2963863"/>
              <a:ext cx="14288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8" name="Google Shape;34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802966" flipH="1">
            <a:off x="1193600" y="4599031"/>
            <a:ext cx="392021" cy="55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5" flipH="1">
            <a:off x="829755" y="4881929"/>
            <a:ext cx="439583" cy="22858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/>
          <p:cNvSpPr txBox="1"/>
          <p:nvPr/>
        </p:nvSpPr>
        <p:spPr>
          <a:xfrm rot="480814">
            <a:off x="6872011" y="961815"/>
            <a:ext cx="2377920" cy="84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2F2F2"/>
                </a:solidFill>
              </a:rPr>
              <a:t>High Danger Area Alert</a:t>
            </a:r>
            <a:endParaRPr sz="2400" b="1">
              <a:solidFill>
                <a:srgbClr val="F2F2F2"/>
              </a:solidFill>
            </a:endParaRPr>
          </a:p>
        </p:txBody>
      </p:sp>
      <p:sp>
        <p:nvSpPr>
          <p:cNvPr id="351" name="Google Shape;351;p41"/>
          <p:cNvSpPr txBox="1"/>
          <p:nvPr/>
        </p:nvSpPr>
        <p:spPr>
          <a:xfrm rot="2169">
            <a:off x="6824776" y="2031138"/>
            <a:ext cx="23778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2F2F2"/>
                </a:solidFill>
              </a:rPr>
              <a:t>Daily Notifications</a:t>
            </a:r>
            <a:endParaRPr sz="2600" b="1">
              <a:solidFill>
                <a:srgbClr val="F2F2F2"/>
              </a:solidFill>
            </a:endParaRPr>
          </a:p>
        </p:txBody>
      </p:sp>
      <p:sp>
        <p:nvSpPr>
          <p:cNvPr id="352" name="Google Shape;352;p41"/>
          <p:cNvSpPr txBox="1"/>
          <p:nvPr/>
        </p:nvSpPr>
        <p:spPr>
          <a:xfrm rot="-266550">
            <a:off x="7059900" y="3241984"/>
            <a:ext cx="2378045" cy="95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2700" b="1">
                <a:solidFill>
                  <a:srgbClr val="F2F2F2"/>
                </a:solidFill>
              </a:rPr>
              <a:t>Self Defense Tutorial </a:t>
            </a:r>
            <a:endParaRPr sz="2700" b="1">
              <a:solidFill>
                <a:srgbClr val="F2F2F2"/>
              </a:solidFill>
            </a:endParaRPr>
          </a:p>
        </p:txBody>
      </p:sp>
      <p:grpSp>
        <p:nvGrpSpPr>
          <p:cNvPr id="353" name="Google Shape;353;p41"/>
          <p:cNvGrpSpPr/>
          <p:nvPr/>
        </p:nvGrpSpPr>
        <p:grpSpPr>
          <a:xfrm>
            <a:off x="2202735" y="1409626"/>
            <a:ext cx="2409770" cy="2059541"/>
            <a:chOff x="2150777" y="3370018"/>
            <a:chExt cx="3822603" cy="3267033"/>
          </a:xfrm>
        </p:grpSpPr>
        <p:sp>
          <p:nvSpPr>
            <p:cNvPr id="354" name="Google Shape;354;p41"/>
            <p:cNvSpPr/>
            <p:nvPr/>
          </p:nvSpPr>
          <p:spPr>
            <a:xfrm>
              <a:off x="2150777" y="6048042"/>
              <a:ext cx="2946300" cy="429000"/>
            </a:xfrm>
            <a:prstGeom prst="ellipse">
              <a:avLst/>
            </a:prstGeom>
            <a:solidFill>
              <a:srgbClr val="1011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5" name="Google Shape;355;p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25478" y="3370018"/>
              <a:ext cx="3047902" cy="32670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1353550" y="464225"/>
            <a:ext cx="290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3600">
                <a:solidFill>
                  <a:srgbClr val="F2F2F2"/>
                </a:solidFill>
              </a:rPr>
              <a:t>sheSecure</a:t>
            </a:r>
            <a:endParaRPr/>
          </a:p>
        </p:txBody>
      </p:sp>
      <p:pic>
        <p:nvPicPr>
          <p:cNvPr id="357" name="Google Shape;357;p41"/>
          <p:cNvPicPr preferRelativeResize="0"/>
          <p:nvPr/>
        </p:nvPicPr>
        <p:blipFill rotWithShape="1">
          <a:blip r:embed="rId6">
            <a:alphaModFix/>
          </a:blip>
          <a:srcRect l="4044" t="5909" r="45524" b="13360"/>
          <a:stretch/>
        </p:blipFill>
        <p:spPr>
          <a:xfrm>
            <a:off x="565175" y="343438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1"/>
          <p:cNvSpPr/>
          <p:nvPr/>
        </p:nvSpPr>
        <p:spPr>
          <a:xfrm>
            <a:off x="6060836" y="899425"/>
            <a:ext cx="565200" cy="565200"/>
          </a:xfrm>
          <a:prstGeom prst="ellipse">
            <a:avLst/>
          </a:prstGeom>
          <a:noFill/>
          <a:ln w="12700" cap="flat" cmpd="sng">
            <a:solidFill>
              <a:srgbClr val="F2F2F2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5139411" y="2220750"/>
            <a:ext cx="565200" cy="565200"/>
          </a:xfrm>
          <a:prstGeom prst="ellipse">
            <a:avLst/>
          </a:prstGeom>
          <a:noFill/>
          <a:ln w="12700" cap="flat" cmpd="sng">
            <a:solidFill>
              <a:srgbClr val="F2F2F2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6103936" y="3706900"/>
            <a:ext cx="565200" cy="565200"/>
          </a:xfrm>
          <a:prstGeom prst="ellipse">
            <a:avLst/>
          </a:prstGeom>
          <a:noFill/>
          <a:ln w="12700" cap="flat" cmpd="sng">
            <a:solidFill>
              <a:srgbClr val="F2F2F2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6141925" y="10020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lang="en" sz="24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04.</a:t>
            </a:r>
            <a:endParaRPr sz="1100"/>
          </a:p>
        </p:txBody>
      </p:sp>
      <p:sp>
        <p:nvSpPr>
          <p:cNvPr id="362" name="Google Shape;362;p41"/>
          <p:cNvSpPr txBox="1"/>
          <p:nvPr/>
        </p:nvSpPr>
        <p:spPr>
          <a:xfrm>
            <a:off x="5155300" y="2329655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lang="en" sz="24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05.</a:t>
            </a:r>
            <a:endParaRPr sz="1100"/>
          </a:p>
        </p:txBody>
      </p:sp>
      <p:sp>
        <p:nvSpPr>
          <p:cNvPr id="363" name="Google Shape;363;p41"/>
          <p:cNvSpPr txBox="1"/>
          <p:nvPr/>
        </p:nvSpPr>
        <p:spPr>
          <a:xfrm>
            <a:off x="6119825" y="38032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lang="en" sz="2400" b="1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06.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baseline="0">
                <a:solidFill>
                  <a:srgbClr val="FFFFFF"/>
                </a:solidFill>
                <a:latin typeface="Arial"/>
              </a:rPr>
              <a:t>Java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16200000">
            <a:off x="2557152" y="-403395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-84913" y="2220628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BB4AA276-DF4A-69DC-39B0-E117CB8A51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7DA4D03-C5E9-E3CF-93DF-FB177A0B2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3527" y="4237277"/>
            <a:ext cx="13615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2000" err="1">
                <a:solidFill>
                  <a:srgbClr val="F2F2F2"/>
                </a:solidFill>
              </a:rPr>
              <a:t>sheSecure</a:t>
            </a:r>
            <a:endParaRPr lang="en-US" sz="2000"/>
          </a:p>
        </p:txBody>
      </p:sp>
      <p:sp>
        <p:nvSpPr>
          <p:cNvPr id="11" name="Google Shape;211;p38">
            <a:extLst>
              <a:ext uri="{FF2B5EF4-FFF2-40B4-BE49-F238E27FC236}">
                <a16:creationId xmlns:a16="http://schemas.microsoft.com/office/drawing/2014/main" id="{7CCD989F-5367-4680-EC74-FD487140D999}"/>
              </a:ext>
            </a:extLst>
          </p:cNvPr>
          <p:cNvSpPr txBox="1">
            <a:spLocks/>
          </p:cNvSpPr>
          <p:nvPr/>
        </p:nvSpPr>
        <p:spPr>
          <a:xfrm>
            <a:off x="2543175" y="459192"/>
            <a:ext cx="467541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Technical Feasibility</a:t>
            </a:r>
          </a:p>
        </p:txBody>
      </p:sp>
      <p:sp>
        <p:nvSpPr>
          <p:cNvPr id="3" name="Google Shape;218;p38">
            <a:extLst>
              <a:ext uri="{FF2B5EF4-FFF2-40B4-BE49-F238E27FC236}">
                <a16:creationId xmlns:a16="http://schemas.microsoft.com/office/drawing/2014/main" id="{3BA0E51B-BAB4-B0B0-C591-E162476B276B}"/>
              </a:ext>
            </a:extLst>
          </p:cNvPr>
          <p:cNvSpPr txBox="1"/>
          <p:nvPr/>
        </p:nvSpPr>
        <p:spPr>
          <a:xfrm>
            <a:off x="2272560" y="967905"/>
            <a:ext cx="5758295" cy="62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b="1">
                <a:solidFill>
                  <a:srgbClr val="F2F2F2"/>
                </a:solidFill>
              </a:rPr>
              <a:t>Software and Hardware Requirements for </a:t>
            </a:r>
            <a:r>
              <a:rPr lang="en" b="1" err="1">
                <a:solidFill>
                  <a:srgbClr val="F2F2F2"/>
                </a:solidFill>
              </a:rPr>
              <a:t>sheSecure</a:t>
            </a:r>
            <a:endParaRPr lang="en" b="1">
              <a:solidFill>
                <a:srgbClr val="F2F2F2"/>
              </a:solidFill>
            </a:endParaRPr>
          </a:p>
          <a:p>
            <a:pPr>
              <a:lnSpc>
                <a:spcPct val="130000"/>
              </a:lnSpc>
              <a:buSzPts val="1100"/>
            </a:pPr>
            <a:endParaRPr lang="en" sz="1700" b="1">
              <a:solidFill>
                <a:srgbClr val="F2F2F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D62462-B17C-4091-B2EB-65C81D0F314F}"/>
              </a:ext>
            </a:extLst>
          </p:cNvPr>
          <p:cNvGrpSpPr/>
          <p:nvPr/>
        </p:nvGrpSpPr>
        <p:grpSpPr>
          <a:xfrm>
            <a:off x="1051428" y="1554297"/>
            <a:ext cx="7038692" cy="2840520"/>
            <a:chOff x="-1292802" y="857334"/>
            <a:chExt cx="14487843" cy="66627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DE63B9-2D66-4291-A50E-8C41603BD802}"/>
                </a:ext>
              </a:extLst>
            </p:cNvPr>
            <p:cNvCxnSpPr/>
            <p:nvPr/>
          </p:nvCxnSpPr>
          <p:spPr>
            <a:xfrm flipV="1">
              <a:off x="-1292802" y="4083396"/>
              <a:ext cx="14487843" cy="76162"/>
            </a:xfrm>
            <a:prstGeom prst="line">
              <a:avLst/>
            </a:prstGeom>
            <a:solidFill>
              <a:srgbClr val="9363CA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656874-5BEC-446F-AA6B-AAA0F41F818B}"/>
                </a:ext>
              </a:extLst>
            </p:cNvPr>
            <p:cNvSpPr/>
            <p:nvPr/>
          </p:nvSpPr>
          <p:spPr>
            <a:xfrm>
              <a:off x="5938613" y="4060165"/>
              <a:ext cx="225287" cy="225287"/>
            </a:xfrm>
            <a:prstGeom prst="ellipse">
              <a:avLst/>
            </a:prstGeom>
            <a:solidFill>
              <a:srgbClr val="9363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600">
                <a:solidFill>
                  <a:schemeClr val="tx1"/>
                </a:solidFill>
                <a:highlight>
                  <a:srgbClr val="008080"/>
                </a:highlight>
                <a:cs typeface="Arial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61DB2F-761B-4FDB-BD2E-397C8563E46D}"/>
                </a:ext>
              </a:extLst>
            </p:cNvPr>
            <p:cNvSpPr/>
            <p:nvPr/>
          </p:nvSpPr>
          <p:spPr>
            <a:xfrm>
              <a:off x="8842441" y="3966779"/>
              <a:ext cx="225287" cy="225287"/>
            </a:xfrm>
            <a:prstGeom prst="ellipse">
              <a:avLst/>
            </a:prstGeom>
            <a:solidFill>
              <a:srgbClr val="9363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600">
                <a:solidFill>
                  <a:schemeClr val="tx1"/>
                </a:solidFill>
                <a:highlight>
                  <a:srgbClr val="008080"/>
                </a:highlight>
                <a:cs typeface="Arial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C65CD0-866D-4BE4-9C4C-9D570D6621BD}"/>
                </a:ext>
              </a:extLst>
            </p:cNvPr>
            <p:cNvSpPr/>
            <p:nvPr/>
          </p:nvSpPr>
          <p:spPr>
            <a:xfrm>
              <a:off x="285057" y="4039634"/>
              <a:ext cx="225287" cy="225287"/>
            </a:xfrm>
            <a:prstGeom prst="ellipse">
              <a:avLst/>
            </a:prstGeom>
            <a:solidFill>
              <a:srgbClr val="9363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600">
                <a:solidFill>
                  <a:schemeClr val="tx1"/>
                </a:solidFill>
                <a:highlight>
                  <a:srgbClr val="008080"/>
                </a:highlight>
                <a:cs typeface="Arial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FAABEB-D825-4A0F-95C8-95BD0F472E21}"/>
                </a:ext>
              </a:extLst>
            </p:cNvPr>
            <p:cNvSpPr/>
            <p:nvPr/>
          </p:nvSpPr>
          <p:spPr>
            <a:xfrm>
              <a:off x="3183656" y="4060165"/>
              <a:ext cx="225287" cy="225287"/>
            </a:xfrm>
            <a:prstGeom prst="ellipse">
              <a:avLst/>
            </a:prstGeom>
            <a:solidFill>
              <a:srgbClr val="9363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600">
                <a:solidFill>
                  <a:schemeClr val="tx1"/>
                </a:solidFill>
                <a:highlight>
                  <a:srgbClr val="008080"/>
                </a:highlight>
                <a:cs typeface="Arial"/>
              </a:endParaRP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63126B60-08E1-407F-AC24-79C8B508263D}"/>
                </a:ext>
              </a:extLst>
            </p:cNvPr>
            <p:cNvSpPr/>
            <p:nvPr/>
          </p:nvSpPr>
          <p:spPr>
            <a:xfrm rot="5400000">
              <a:off x="-1101590" y="1116183"/>
              <a:ext cx="2921540" cy="2403842"/>
            </a:xfrm>
            <a:prstGeom prst="homePlate">
              <a:avLst>
                <a:gd name="adj" fmla="val 34354"/>
              </a:avLst>
            </a:prstGeom>
            <a:solidFill>
              <a:srgbClr val="9363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600">
                <a:solidFill>
                  <a:schemeClr val="tx1"/>
                </a:solidFill>
                <a:highlight>
                  <a:srgbClr val="008080"/>
                </a:highlight>
                <a:cs typeface="Arial"/>
              </a:endParaRPr>
            </a:p>
          </p:txBody>
        </p:sp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AA3935F0-9624-40E5-B417-2AEA69A66CAD}"/>
                </a:ext>
              </a:extLst>
            </p:cNvPr>
            <p:cNvSpPr/>
            <p:nvPr/>
          </p:nvSpPr>
          <p:spPr>
            <a:xfrm rot="16200000" flipV="1">
              <a:off x="1890229" y="4863620"/>
              <a:ext cx="2986119" cy="2326838"/>
            </a:xfrm>
            <a:prstGeom prst="homePlate">
              <a:avLst>
                <a:gd name="adj" fmla="val 34354"/>
              </a:avLst>
            </a:prstGeom>
            <a:solidFill>
              <a:srgbClr val="9363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600">
                <a:solidFill>
                  <a:schemeClr val="tx1"/>
                </a:solidFill>
                <a:highlight>
                  <a:srgbClr val="008080"/>
                </a:highlight>
                <a:cs typeface="Arial"/>
              </a:endParaRPr>
            </a:p>
          </p:txBody>
        </p:sp>
        <p:pic>
          <p:nvPicPr>
            <p:cNvPr id="27" name="Graphic 43" descr="Cloud Computing">
              <a:extLst>
                <a:ext uri="{FF2B5EF4-FFF2-40B4-BE49-F238E27FC236}">
                  <a16:creationId xmlns:a16="http://schemas.microsoft.com/office/drawing/2014/main" id="{3F5D79EE-9730-4B6B-A940-198BBFF68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99693" y="4994307"/>
              <a:ext cx="474553" cy="474553"/>
            </a:xfrm>
            <a:prstGeom prst="rect">
              <a:avLst/>
            </a:prstGeom>
          </p:spPr>
        </p:pic>
      </p:grpSp>
      <p:sp>
        <p:nvSpPr>
          <p:cNvPr id="676" name="Oval 675">
            <a:extLst>
              <a:ext uri="{FF2B5EF4-FFF2-40B4-BE49-F238E27FC236}">
                <a16:creationId xmlns:a16="http://schemas.microsoft.com/office/drawing/2014/main" id="{58CC0030-2FF2-D86F-FEEE-DF46E452E997}"/>
              </a:ext>
            </a:extLst>
          </p:cNvPr>
          <p:cNvSpPr/>
          <p:nvPr/>
        </p:nvSpPr>
        <p:spPr>
          <a:xfrm>
            <a:off x="7373370" y="2849878"/>
            <a:ext cx="114154" cy="960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>
              <a:solidFill>
                <a:schemeClr val="tx1"/>
              </a:solidFill>
              <a:highlight>
                <a:srgbClr val="008080"/>
              </a:highlight>
              <a:cs typeface="Arial"/>
            </a:endParaRPr>
          </a:p>
        </p:txBody>
      </p:sp>
      <p:sp>
        <p:nvSpPr>
          <p:cNvPr id="12" name="Google Shape;218;p38">
            <a:extLst>
              <a:ext uri="{FF2B5EF4-FFF2-40B4-BE49-F238E27FC236}">
                <a16:creationId xmlns:a16="http://schemas.microsoft.com/office/drawing/2014/main" id="{9B7AE5DE-E9AC-867E-1C22-9169E894A466}"/>
              </a:ext>
            </a:extLst>
          </p:cNvPr>
          <p:cNvSpPr txBox="1"/>
          <p:nvPr/>
        </p:nvSpPr>
        <p:spPr>
          <a:xfrm>
            <a:off x="1181834" y="3119074"/>
            <a:ext cx="5725824" cy="90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b="1">
                <a:solidFill>
                  <a:srgbClr val="F2F2F2"/>
                </a:solidFill>
              </a:rPr>
              <a:t>Backend </a:t>
            </a:r>
            <a:endParaRPr lang="en-US"/>
          </a:p>
          <a:p>
            <a:pPr>
              <a:lnSpc>
                <a:spcPct val="130000"/>
              </a:lnSpc>
              <a:buSzPts val="1100"/>
            </a:pPr>
            <a:r>
              <a:rPr lang="en" b="1">
                <a:solidFill>
                  <a:srgbClr val="F2F2F2"/>
                </a:solidFill>
              </a:rPr>
              <a:t>Development</a:t>
            </a:r>
            <a:endParaRPr lang="en"/>
          </a:p>
          <a:p>
            <a:pPr>
              <a:lnSpc>
                <a:spcPct val="130000"/>
              </a:lnSpc>
              <a:buSzPts val="1100"/>
            </a:pPr>
            <a:endParaRPr lang="en" sz="1700" b="1">
              <a:solidFill>
                <a:srgbClr val="F2F2F2"/>
              </a:solidFill>
            </a:endParaRPr>
          </a:p>
        </p:txBody>
      </p:sp>
      <p:sp>
        <p:nvSpPr>
          <p:cNvPr id="46" name="Google Shape;218;p38">
            <a:extLst>
              <a:ext uri="{FF2B5EF4-FFF2-40B4-BE49-F238E27FC236}">
                <a16:creationId xmlns:a16="http://schemas.microsoft.com/office/drawing/2014/main" id="{22EB1A36-F780-5B78-A608-F71BF201CD2B}"/>
              </a:ext>
            </a:extLst>
          </p:cNvPr>
          <p:cNvSpPr txBox="1"/>
          <p:nvPr/>
        </p:nvSpPr>
        <p:spPr>
          <a:xfrm>
            <a:off x="2816803" y="2219752"/>
            <a:ext cx="5758295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b="1">
                <a:solidFill>
                  <a:srgbClr val="F2F2F2"/>
                </a:solidFill>
              </a:rPr>
              <a:t>Frontend</a:t>
            </a:r>
          </a:p>
          <a:p>
            <a:pPr>
              <a:lnSpc>
                <a:spcPct val="130000"/>
              </a:lnSpc>
              <a:buSzPts val="1100"/>
            </a:pPr>
            <a:r>
              <a:rPr lang="en" b="1">
                <a:solidFill>
                  <a:srgbClr val="F2F2F2"/>
                </a:solidFill>
              </a:rPr>
              <a:t>Development</a:t>
            </a:r>
            <a:endParaRPr lang="en"/>
          </a:p>
          <a:p>
            <a:pPr>
              <a:lnSpc>
                <a:spcPct val="130000"/>
              </a:lnSpc>
              <a:buSzPts val="1100"/>
            </a:pPr>
            <a:endParaRPr lang="en" sz="1700" b="1">
              <a:solidFill>
                <a:srgbClr val="F2F2F2"/>
              </a:solidFill>
            </a:endParaRP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61DD7FC2-45F0-29A9-A9B5-C3227A1BB9AA}"/>
              </a:ext>
            </a:extLst>
          </p:cNvPr>
          <p:cNvSpPr/>
          <p:nvPr/>
        </p:nvSpPr>
        <p:spPr>
          <a:xfrm rot="5400000">
            <a:off x="3992833" y="1600447"/>
            <a:ext cx="1237484" cy="1183967"/>
          </a:xfrm>
          <a:prstGeom prst="homePlate">
            <a:avLst>
              <a:gd name="adj" fmla="val 34354"/>
            </a:avLst>
          </a:prstGeom>
          <a:solidFill>
            <a:srgbClr val="936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>
              <a:solidFill>
                <a:schemeClr val="tx1"/>
              </a:solidFill>
              <a:highlight>
                <a:srgbClr val="008080"/>
              </a:highlight>
              <a:cs typeface="Arial"/>
            </a:endParaRPr>
          </a:p>
        </p:txBody>
      </p:sp>
      <p:sp>
        <p:nvSpPr>
          <p:cNvPr id="52" name="Google Shape;218;p38">
            <a:extLst>
              <a:ext uri="{FF2B5EF4-FFF2-40B4-BE49-F238E27FC236}">
                <a16:creationId xmlns:a16="http://schemas.microsoft.com/office/drawing/2014/main" id="{16BFAD09-76B7-30B2-5363-2B8C579D696C}"/>
              </a:ext>
            </a:extLst>
          </p:cNvPr>
          <p:cNvSpPr txBox="1"/>
          <p:nvPr/>
        </p:nvSpPr>
        <p:spPr>
          <a:xfrm>
            <a:off x="4032181" y="3108344"/>
            <a:ext cx="5758295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b="1">
                <a:solidFill>
                  <a:srgbClr val="F2F2F2"/>
                </a:solidFill>
              </a:rPr>
              <a:t>Database</a:t>
            </a:r>
          </a:p>
          <a:p>
            <a:pPr>
              <a:lnSpc>
                <a:spcPct val="130000"/>
              </a:lnSpc>
              <a:buSzPts val="1100"/>
            </a:pPr>
            <a:r>
              <a:rPr lang="en" b="1">
                <a:solidFill>
                  <a:srgbClr val="F2F2F2"/>
                </a:solidFill>
              </a:rPr>
              <a:t>Management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BB6A5114-E834-C5B6-9A7F-334B7B4DD316}"/>
              </a:ext>
            </a:extLst>
          </p:cNvPr>
          <p:cNvSpPr/>
          <p:nvPr/>
        </p:nvSpPr>
        <p:spPr>
          <a:xfrm rot="16200000" flipV="1">
            <a:off x="5375006" y="3097346"/>
            <a:ext cx="1345508" cy="1202902"/>
          </a:xfrm>
          <a:prstGeom prst="homePlate">
            <a:avLst>
              <a:gd name="adj" fmla="val 34354"/>
            </a:avLst>
          </a:prstGeom>
          <a:solidFill>
            <a:srgbClr val="936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>
              <a:solidFill>
                <a:schemeClr val="tx1"/>
              </a:solidFill>
              <a:highlight>
                <a:srgbClr val="008080"/>
              </a:highlight>
              <a:cs typeface="Arial"/>
            </a:endParaRPr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488EAE8A-C0DB-4CCE-2ECE-8538255DC81F}"/>
              </a:ext>
            </a:extLst>
          </p:cNvPr>
          <p:cNvSpPr/>
          <p:nvPr/>
        </p:nvSpPr>
        <p:spPr>
          <a:xfrm rot="5400000">
            <a:off x="6766822" y="1588372"/>
            <a:ext cx="1253582" cy="1192016"/>
          </a:xfrm>
          <a:prstGeom prst="homePlate">
            <a:avLst>
              <a:gd name="adj" fmla="val 34354"/>
            </a:avLst>
          </a:prstGeom>
          <a:solidFill>
            <a:srgbClr val="936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>
              <a:solidFill>
                <a:schemeClr val="tx1"/>
              </a:solidFill>
              <a:highlight>
                <a:srgbClr val="008080"/>
              </a:highlight>
              <a:cs typeface="Arial"/>
            </a:endParaRPr>
          </a:p>
        </p:txBody>
      </p:sp>
      <p:sp>
        <p:nvSpPr>
          <p:cNvPr id="59" name="Google Shape;218;p38">
            <a:extLst>
              <a:ext uri="{FF2B5EF4-FFF2-40B4-BE49-F238E27FC236}">
                <a16:creationId xmlns:a16="http://schemas.microsoft.com/office/drawing/2014/main" id="{F055017C-803A-CDF6-E897-26E9782E8DC5}"/>
              </a:ext>
            </a:extLst>
          </p:cNvPr>
          <p:cNvSpPr txBox="1"/>
          <p:nvPr/>
        </p:nvSpPr>
        <p:spPr>
          <a:xfrm>
            <a:off x="5524933" y="2291189"/>
            <a:ext cx="129093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b="1">
                <a:solidFill>
                  <a:srgbClr val="F2F2F2"/>
                </a:solidFill>
              </a:rPr>
              <a:t>Collaboration</a:t>
            </a:r>
          </a:p>
          <a:p>
            <a:pPr>
              <a:lnSpc>
                <a:spcPct val="130000"/>
              </a:lnSpc>
              <a:buSzPts val="1100"/>
            </a:pPr>
            <a:r>
              <a:rPr lang="en" b="1">
                <a:solidFill>
                  <a:srgbClr val="F2F2F2"/>
                </a:solidFill>
              </a:rPr>
              <a:t>Tool</a:t>
            </a:r>
          </a:p>
        </p:txBody>
      </p:sp>
      <p:sp>
        <p:nvSpPr>
          <p:cNvPr id="61" name="Google Shape;218;p38">
            <a:extLst>
              <a:ext uri="{FF2B5EF4-FFF2-40B4-BE49-F238E27FC236}">
                <a16:creationId xmlns:a16="http://schemas.microsoft.com/office/drawing/2014/main" id="{DFAE67DA-26AF-7B46-97E9-AB5E907A6894}"/>
              </a:ext>
            </a:extLst>
          </p:cNvPr>
          <p:cNvSpPr txBox="1"/>
          <p:nvPr/>
        </p:nvSpPr>
        <p:spPr>
          <a:xfrm>
            <a:off x="6875093" y="3067589"/>
            <a:ext cx="5758295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b="1">
                <a:solidFill>
                  <a:srgbClr val="F2F2F2"/>
                </a:solidFill>
              </a:rPr>
              <a:t>Development</a:t>
            </a:r>
            <a:endParaRPr lang="en-US"/>
          </a:p>
          <a:p>
            <a:pPr>
              <a:lnSpc>
                <a:spcPct val="130000"/>
              </a:lnSpc>
              <a:buSzPts val="1100"/>
            </a:pPr>
            <a:r>
              <a:rPr lang="en" b="1">
                <a:solidFill>
                  <a:srgbClr val="F2F2F2"/>
                </a:solidFill>
              </a:rPr>
              <a:t> Tool</a:t>
            </a:r>
            <a:endParaRPr lang="en"/>
          </a:p>
          <a:p>
            <a:pPr>
              <a:lnSpc>
                <a:spcPct val="130000"/>
              </a:lnSpc>
              <a:buSzPts val="1100"/>
            </a:pPr>
            <a:endParaRPr lang="en" b="1">
              <a:solidFill>
                <a:srgbClr val="F2F2F2"/>
              </a:solidFill>
            </a:endParaRPr>
          </a:p>
        </p:txBody>
      </p:sp>
      <p:pic>
        <p:nvPicPr>
          <p:cNvPr id="63" name="Graphic 49" descr="Record">
            <a:extLst>
              <a:ext uri="{FF2B5EF4-FFF2-40B4-BE49-F238E27FC236}">
                <a16:creationId xmlns:a16="http://schemas.microsoft.com/office/drawing/2014/main" id="{7538359B-B8EC-F717-000A-F602B1E9A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3200" y="1691481"/>
            <a:ext cx="230554" cy="202315"/>
          </a:xfrm>
          <a:prstGeom prst="rect">
            <a:avLst/>
          </a:prstGeom>
        </p:spPr>
      </p:pic>
      <p:pic>
        <p:nvPicPr>
          <p:cNvPr id="641" name="Graphic 53" descr="USB">
            <a:extLst>
              <a:ext uri="{FF2B5EF4-FFF2-40B4-BE49-F238E27FC236}">
                <a16:creationId xmlns:a16="http://schemas.microsoft.com/office/drawing/2014/main" id="{D86D1958-A1A2-56D8-64F1-E6B7A55AEA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38765" y="3157797"/>
            <a:ext cx="230554" cy="202315"/>
          </a:xfrm>
          <a:prstGeom prst="rect">
            <a:avLst/>
          </a:prstGeom>
        </p:spPr>
      </p:pic>
      <p:pic>
        <p:nvPicPr>
          <p:cNvPr id="643" name="Graphic 47" descr="Server">
            <a:extLst>
              <a:ext uri="{FF2B5EF4-FFF2-40B4-BE49-F238E27FC236}">
                <a16:creationId xmlns:a16="http://schemas.microsoft.com/office/drawing/2014/main" id="{CAF19E1A-1F95-B917-2144-31C3D7760A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83669" y="1741260"/>
            <a:ext cx="230554" cy="202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EC44A1-C64D-DAEA-816B-BAAAEA4424C8}"/>
              </a:ext>
            </a:extLst>
          </p:cNvPr>
          <p:cNvSpPr txBox="1"/>
          <p:nvPr/>
        </p:nvSpPr>
        <p:spPr>
          <a:xfrm>
            <a:off x="1551501" y="2022385"/>
            <a:ext cx="6338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E2B35-6FA3-53B7-CBB6-D8D64D13B926}"/>
              </a:ext>
            </a:extLst>
          </p:cNvPr>
          <p:cNvSpPr txBox="1"/>
          <p:nvPr/>
        </p:nvSpPr>
        <p:spPr>
          <a:xfrm>
            <a:off x="4217830" y="2018361"/>
            <a:ext cx="9759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MongoDB / JDBC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5E763-8651-CD07-0601-92FA05E637D0}"/>
              </a:ext>
            </a:extLst>
          </p:cNvPr>
          <p:cNvSpPr txBox="1"/>
          <p:nvPr/>
        </p:nvSpPr>
        <p:spPr>
          <a:xfrm>
            <a:off x="6791594" y="2000249"/>
            <a:ext cx="12194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/>
              <a:t>Android Studio Postman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E25AEE-E7AF-3F12-5B0B-941F32982D87}"/>
              </a:ext>
            </a:extLst>
          </p:cNvPr>
          <p:cNvSpPr txBox="1"/>
          <p:nvPr/>
        </p:nvSpPr>
        <p:spPr>
          <a:xfrm>
            <a:off x="2764932" y="3670478"/>
            <a:ext cx="119733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Client side of Android studio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BFDF0F-9744-436A-F0A3-94CDD61124B7}"/>
              </a:ext>
            </a:extLst>
          </p:cNvPr>
          <p:cNvSpPr txBox="1"/>
          <p:nvPr/>
        </p:nvSpPr>
        <p:spPr>
          <a:xfrm>
            <a:off x="5491632" y="3624196"/>
            <a:ext cx="12496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APIs like Twilio, Google Map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5CBA7C-9834-B474-9F7A-357B6FF8D1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8619" y="1584102"/>
            <a:ext cx="333243" cy="365439"/>
          </a:xfrm>
          <a:prstGeom prst="rect">
            <a:avLst/>
          </a:prstGeom>
        </p:spPr>
      </p:pic>
      <p:pic>
        <p:nvPicPr>
          <p:cNvPr id="16" name="Picture 15" descr="A logo of a cup of coffee&#10;&#10;Description automatically generated">
            <a:extLst>
              <a:ext uri="{FF2B5EF4-FFF2-40B4-BE49-F238E27FC236}">
                <a16:creationId xmlns:a16="http://schemas.microsoft.com/office/drawing/2014/main" id="{DC99A8D3-20C8-4895-20F5-6DA2386A2E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96279" y="2399975"/>
            <a:ext cx="876733" cy="479931"/>
          </a:xfrm>
          <a:prstGeom prst="rect">
            <a:avLst/>
          </a:prstGeom>
        </p:spPr>
      </p:pic>
      <p:pic>
        <p:nvPicPr>
          <p:cNvPr id="24" name="Picture 23" descr="A logo with a leaf in a white circle&#10;&#10;Description automatically generated">
            <a:extLst>
              <a:ext uri="{FF2B5EF4-FFF2-40B4-BE49-F238E27FC236}">
                <a16:creationId xmlns:a16="http://schemas.microsoft.com/office/drawing/2014/main" id="{C5B953D6-DC02-17F9-4A4D-555E0B8B8A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6595" y="2334058"/>
            <a:ext cx="808226" cy="728664"/>
          </a:xfrm>
          <a:prstGeom prst="rect">
            <a:avLst/>
          </a:prstGeom>
        </p:spPr>
      </p:pic>
      <p:pic>
        <p:nvPicPr>
          <p:cNvPr id="25" name="Picture 24" descr="A blue and black compass&#10;&#10;Description automatically generated">
            <a:extLst>
              <a:ext uri="{FF2B5EF4-FFF2-40B4-BE49-F238E27FC236}">
                <a16:creationId xmlns:a16="http://schemas.microsoft.com/office/drawing/2014/main" id="{9BD15B91-919E-D9A5-2BF1-0EDF89963C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7785" y="2476933"/>
            <a:ext cx="397454" cy="364983"/>
          </a:xfrm>
          <a:prstGeom prst="rect">
            <a:avLst/>
          </a:prstGeom>
        </p:spPr>
      </p:pic>
      <p:pic>
        <p:nvPicPr>
          <p:cNvPr id="28" name="Picture 27" descr="A green circle with a black and grey compass&#10;&#10;Description automatically generated">
            <a:extLst>
              <a:ext uri="{FF2B5EF4-FFF2-40B4-BE49-F238E27FC236}">
                <a16:creationId xmlns:a16="http://schemas.microsoft.com/office/drawing/2014/main" id="{712CCBE2-C2B9-0E52-4EC6-A7B0F6F6A59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71356" y="4204421"/>
            <a:ext cx="468506" cy="475385"/>
          </a:xfrm>
          <a:prstGeom prst="rect">
            <a:avLst/>
          </a:prstGeom>
        </p:spPr>
      </p:pic>
      <p:pic>
        <p:nvPicPr>
          <p:cNvPr id="31" name="Picture 30" descr="A colorful logo with a black circle&#10;&#10;Description automatically generated">
            <a:extLst>
              <a:ext uri="{FF2B5EF4-FFF2-40B4-BE49-F238E27FC236}">
                <a16:creationId xmlns:a16="http://schemas.microsoft.com/office/drawing/2014/main" id="{77D8E461-4919-99A2-2EE0-C608365A4A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02024" y="4132984"/>
            <a:ext cx="507855" cy="507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FF3F17-3C6E-3FE7-C7EF-CB6746558739}"/>
              </a:ext>
            </a:extLst>
          </p:cNvPr>
          <p:cNvSpPr txBox="1"/>
          <p:nvPr/>
        </p:nvSpPr>
        <p:spPr>
          <a:xfrm>
            <a:off x="8086323" y="4685495"/>
            <a:ext cx="7389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F2F2F2"/>
                </a:solidFill>
                <a:latin typeface="Calibri"/>
              </a:rPr>
              <a:t>Page </a:t>
            </a:r>
            <a:r>
              <a:rPr lang="en-US" sz="1200" b="1">
                <a:solidFill>
                  <a:srgbClr val="F2F2F2"/>
                </a:solidFill>
                <a:latin typeface="Calibri"/>
              </a:rPr>
              <a:t>6</a:t>
            </a:r>
            <a:endParaRPr lang="en-US" sz="1200" b="1">
              <a:solidFill>
                <a:srgbClr val="F2F2F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936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16200000">
            <a:off x="2323357" y="-513799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-3216" y="2242087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BB4AA276-DF4A-69DC-39B0-E117CB8A51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7DA4D03-C5E9-E3CF-93DF-FB177A0B2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4268" y="4068425"/>
            <a:ext cx="2907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2000" err="1">
                <a:solidFill>
                  <a:srgbClr val="F2F2F2"/>
                </a:solidFill>
              </a:rPr>
              <a:t>sheSecure</a:t>
            </a:r>
            <a:endParaRPr lang="en-US" sz="2000"/>
          </a:p>
        </p:txBody>
      </p:sp>
      <p:sp>
        <p:nvSpPr>
          <p:cNvPr id="6" name="Google Shape;211;p38">
            <a:extLst>
              <a:ext uri="{FF2B5EF4-FFF2-40B4-BE49-F238E27FC236}">
                <a16:creationId xmlns:a16="http://schemas.microsoft.com/office/drawing/2014/main" id="{BEDBA5A8-E313-6A62-555C-F341564D41D2}"/>
              </a:ext>
            </a:extLst>
          </p:cNvPr>
          <p:cNvSpPr txBox="1">
            <a:spLocks/>
          </p:cNvSpPr>
          <p:nvPr/>
        </p:nvSpPr>
        <p:spPr>
          <a:xfrm>
            <a:off x="2543175" y="459192"/>
            <a:ext cx="47720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Technical Feasibility</a:t>
            </a:r>
          </a:p>
        </p:txBody>
      </p:sp>
      <p:sp>
        <p:nvSpPr>
          <p:cNvPr id="9" name="Google Shape;218;p38">
            <a:extLst>
              <a:ext uri="{FF2B5EF4-FFF2-40B4-BE49-F238E27FC236}">
                <a16:creationId xmlns:a16="http://schemas.microsoft.com/office/drawing/2014/main" id="{B1E237CA-0174-59BB-1615-868237ED9639}"/>
              </a:ext>
            </a:extLst>
          </p:cNvPr>
          <p:cNvSpPr txBox="1"/>
          <p:nvPr/>
        </p:nvSpPr>
        <p:spPr>
          <a:xfrm>
            <a:off x="3212590" y="987937"/>
            <a:ext cx="5758295" cy="68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700" b="1">
                <a:solidFill>
                  <a:srgbClr val="F2F2F2"/>
                </a:solidFill>
              </a:rPr>
              <a:t>Infrastructure Constrains</a:t>
            </a:r>
          </a:p>
          <a:p>
            <a:pPr>
              <a:lnSpc>
                <a:spcPct val="130000"/>
              </a:lnSpc>
              <a:buSzPts val="1100"/>
            </a:pPr>
            <a:endParaRPr lang="en" sz="1700" b="1">
              <a:solidFill>
                <a:srgbClr val="F2F2F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899E6-88E4-D0F3-99B4-74D199C92C21}"/>
              </a:ext>
            </a:extLst>
          </p:cNvPr>
          <p:cNvSpPr/>
          <p:nvPr/>
        </p:nvSpPr>
        <p:spPr>
          <a:xfrm>
            <a:off x="1345924" y="3315115"/>
            <a:ext cx="1946411" cy="679173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Well-equipped Mobile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FAD50-7E65-F402-4035-93ABF7462817}"/>
              </a:ext>
            </a:extLst>
          </p:cNvPr>
          <p:cNvSpPr/>
          <p:nvPr/>
        </p:nvSpPr>
        <p:spPr>
          <a:xfrm>
            <a:off x="5785403" y="3315115"/>
            <a:ext cx="1946411" cy="679173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Consideration of budget constraints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170FF-3D9E-6224-2D7F-EFF75F8D1604}"/>
              </a:ext>
            </a:extLst>
          </p:cNvPr>
          <p:cNvSpPr/>
          <p:nvPr/>
        </p:nvSpPr>
        <p:spPr>
          <a:xfrm>
            <a:off x="3598793" y="3008657"/>
            <a:ext cx="1946411" cy="679173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Minimum Internet requirement</a:t>
            </a:r>
          </a:p>
        </p:txBody>
      </p:sp>
      <p:pic>
        <p:nvPicPr>
          <p:cNvPr id="4" name="Picture 3" descr="A blue circle with a white globe in it&#10;&#10;Description automatically generated">
            <a:extLst>
              <a:ext uri="{FF2B5EF4-FFF2-40B4-BE49-F238E27FC236}">
                <a16:creationId xmlns:a16="http://schemas.microsoft.com/office/drawing/2014/main" id="{C690DC01-F085-7251-ACCB-2AAB87A807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2" b="6830"/>
          <a:stretch/>
        </p:blipFill>
        <p:spPr>
          <a:xfrm>
            <a:off x="4045960" y="1710604"/>
            <a:ext cx="1136537" cy="1147266"/>
          </a:xfrm>
          <a:prstGeom prst="rect">
            <a:avLst/>
          </a:prstGeom>
        </p:spPr>
      </p:pic>
      <p:pic>
        <p:nvPicPr>
          <p:cNvPr id="8" name="Picture 7" descr="A cell phone with a green robot logo on the screen&#10;&#10;Description automatically generated">
            <a:extLst>
              <a:ext uri="{FF2B5EF4-FFF2-40B4-BE49-F238E27FC236}">
                <a16:creationId xmlns:a16="http://schemas.microsoft.com/office/drawing/2014/main" id="{FA65B051-2188-880D-9B1B-C5A00B8886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6357" t="-10968" r="25840" b="10322"/>
          <a:stretch/>
        </p:blipFill>
        <p:spPr>
          <a:xfrm>
            <a:off x="412310" y="1275484"/>
            <a:ext cx="2523050" cy="2022981"/>
          </a:xfrm>
          <a:prstGeom prst="rect">
            <a:avLst/>
          </a:prstGeom>
        </p:spPr>
      </p:pic>
      <p:pic>
        <p:nvPicPr>
          <p:cNvPr id="11" name="Picture 10" descr="A person sitting on a pile of coins and a calculator&#10;&#10;Description automatically generated">
            <a:extLst>
              <a:ext uri="{FF2B5EF4-FFF2-40B4-BE49-F238E27FC236}">
                <a16:creationId xmlns:a16="http://schemas.microsoft.com/office/drawing/2014/main" id="{1EC30312-EFF8-0314-5C5C-A98840F1E6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8444" y="1814513"/>
            <a:ext cx="1519340" cy="1637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54F25F-6949-E771-190F-A96627DFA86A}"/>
              </a:ext>
            </a:extLst>
          </p:cNvPr>
          <p:cNvSpPr txBox="1"/>
          <p:nvPr/>
        </p:nvSpPr>
        <p:spPr>
          <a:xfrm>
            <a:off x="7868992" y="4468164"/>
            <a:ext cx="7228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F2F2F2"/>
                </a:solidFill>
                <a:latin typeface="Calibri"/>
              </a:rPr>
              <a:t>Page </a:t>
            </a:r>
            <a:r>
              <a:rPr lang="en-US" b="1">
                <a:solidFill>
                  <a:srgbClr val="F2F2F2"/>
                </a:solidFill>
                <a:latin typeface="Calibri"/>
              </a:rPr>
              <a:t>7</a:t>
            </a:r>
            <a:endParaRPr lang="en-US" b="1">
              <a:solidFill>
                <a:srgbClr val="F2F2F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7947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16200000">
            <a:off x="2277897" y="-325464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-3216" y="2242087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</p:grp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33867" flipH="1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BB4AA276-DF4A-69DC-39B0-E117CB8A51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7DA4D03-C5E9-E3CF-93DF-FB177A0B2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3078" y="4386373"/>
            <a:ext cx="13051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2000" err="1">
                <a:solidFill>
                  <a:srgbClr val="F2F2F2"/>
                </a:solidFill>
              </a:rPr>
              <a:t>sheSecure</a:t>
            </a:r>
            <a:endParaRPr lang="en-US" sz="2000"/>
          </a:p>
        </p:txBody>
      </p:sp>
      <p:sp>
        <p:nvSpPr>
          <p:cNvPr id="6" name="Google Shape;211;p38">
            <a:extLst>
              <a:ext uri="{FF2B5EF4-FFF2-40B4-BE49-F238E27FC236}">
                <a16:creationId xmlns:a16="http://schemas.microsoft.com/office/drawing/2014/main" id="{BEDBA5A8-E313-6A62-555C-F341564D41D2}"/>
              </a:ext>
            </a:extLst>
          </p:cNvPr>
          <p:cNvSpPr txBox="1">
            <a:spLocks/>
          </p:cNvSpPr>
          <p:nvPr/>
        </p:nvSpPr>
        <p:spPr>
          <a:xfrm>
            <a:off x="2543175" y="459192"/>
            <a:ext cx="467541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Technical Feasibility</a:t>
            </a:r>
          </a:p>
        </p:txBody>
      </p:sp>
      <p:sp>
        <p:nvSpPr>
          <p:cNvPr id="9" name="Google Shape;218;p38">
            <a:extLst>
              <a:ext uri="{FF2B5EF4-FFF2-40B4-BE49-F238E27FC236}">
                <a16:creationId xmlns:a16="http://schemas.microsoft.com/office/drawing/2014/main" id="{B1E237CA-0174-59BB-1615-868237ED9639}"/>
              </a:ext>
            </a:extLst>
          </p:cNvPr>
          <p:cNvSpPr txBox="1"/>
          <p:nvPr/>
        </p:nvSpPr>
        <p:spPr>
          <a:xfrm>
            <a:off x="3089563" y="1100444"/>
            <a:ext cx="5758295" cy="68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700" b="1">
                <a:solidFill>
                  <a:srgbClr val="F2F2F2"/>
                </a:solidFill>
              </a:rPr>
              <a:t>Complexity and Risks</a:t>
            </a:r>
          </a:p>
          <a:p>
            <a:pPr>
              <a:lnSpc>
                <a:spcPct val="130000"/>
              </a:lnSpc>
              <a:buSzPts val="1100"/>
            </a:pPr>
            <a:endParaRPr lang="en" sz="1700" b="1">
              <a:solidFill>
                <a:srgbClr val="F2F2F2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117586-F3F8-C3A8-809B-05737358FF1C}"/>
              </a:ext>
            </a:extLst>
          </p:cNvPr>
          <p:cNvSpPr/>
          <p:nvPr/>
        </p:nvSpPr>
        <p:spPr>
          <a:xfrm>
            <a:off x="1665331" y="2621359"/>
            <a:ext cx="614313" cy="597748"/>
          </a:xfrm>
          <a:prstGeom prst="ellipse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C1B6DA7-B305-7190-E5CD-928142983969}"/>
              </a:ext>
            </a:extLst>
          </p:cNvPr>
          <p:cNvSpPr/>
          <p:nvPr/>
        </p:nvSpPr>
        <p:spPr>
          <a:xfrm>
            <a:off x="6490708" y="2621359"/>
            <a:ext cx="654559" cy="662142"/>
          </a:xfrm>
          <a:prstGeom prst="ellipse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653C22-8F60-9CF3-F9AC-4EB631F3A4D0}"/>
              </a:ext>
            </a:extLst>
          </p:cNvPr>
          <p:cNvSpPr/>
          <p:nvPr/>
        </p:nvSpPr>
        <p:spPr>
          <a:xfrm>
            <a:off x="4663868" y="2621358"/>
            <a:ext cx="622362" cy="613846"/>
          </a:xfrm>
          <a:prstGeom prst="ellipse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914E9A-1C61-557E-BEE6-EF2606547E4F}"/>
              </a:ext>
            </a:extLst>
          </p:cNvPr>
          <p:cNvSpPr/>
          <p:nvPr/>
        </p:nvSpPr>
        <p:spPr>
          <a:xfrm>
            <a:off x="3269123" y="2621359"/>
            <a:ext cx="606262" cy="597747"/>
          </a:xfrm>
          <a:prstGeom prst="ellipse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4B4187-08E5-0CD6-9BA5-33DA20DBD216}"/>
              </a:ext>
            </a:extLst>
          </p:cNvPr>
          <p:cNvCxnSpPr/>
          <p:nvPr/>
        </p:nvCxnSpPr>
        <p:spPr>
          <a:xfrm flipV="1">
            <a:off x="932322" y="2900376"/>
            <a:ext cx="7360663" cy="40519"/>
          </a:xfrm>
          <a:prstGeom prst="line">
            <a:avLst/>
          </a:prstGeom>
          <a:solidFill>
            <a:srgbClr val="9363CA"/>
          </a:solidFill>
          <a:ln w="22225">
            <a:solidFill>
              <a:srgbClr val="9363CA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93D896-FEA8-5F56-CE62-9FFF31DB42C4}"/>
              </a:ext>
            </a:extLst>
          </p:cNvPr>
          <p:cNvSpPr txBox="1"/>
          <p:nvPr/>
        </p:nvSpPr>
        <p:spPr>
          <a:xfrm>
            <a:off x="1212225" y="3373459"/>
            <a:ext cx="142311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Maintaining Real time Information for the map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EE5DB-47DF-14B3-F2EF-C268BC00904A}"/>
              </a:ext>
            </a:extLst>
          </p:cNvPr>
          <p:cNvSpPr txBox="1"/>
          <p:nvPr/>
        </p:nvSpPr>
        <p:spPr>
          <a:xfrm>
            <a:off x="2765738" y="3333214"/>
            <a:ext cx="1527757" cy="12083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FFFFFF"/>
                </a:solidFill>
              </a:rPr>
              <a:t>Updating and scrutinizing </a:t>
            </a:r>
            <a:endParaRPr lang="en-US"/>
          </a:p>
          <a:p>
            <a:pPr algn="ctr"/>
            <a:r>
              <a:rPr lang="en-US" sz="1200" b="1">
                <a:solidFill>
                  <a:srgbClr val="FFFFFF"/>
                </a:solidFill>
              </a:rPr>
              <a:t>emergency information</a:t>
            </a:r>
            <a:endParaRPr lang="en-US"/>
          </a:p>
          <a:p>
            <a:pPr algn="ctr"/>
            <a:r>
              <a:rPr lang="en-US" sz="1200" b="1">
                <a:solidFill>
                  <a:srgbClr val="FFFFFF"/>
                </a:solidFill>
              </a:rPr>
              <a:t>and speed dials regularly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C0E09-FFE6-D2B0-EA79-6834DE8C58CD}"/>
              </a:ext>
            </a:extLst>
          </p:cNvPr>
          <p:cNvSpPr txBox="1"/>
          <p:nvPr/>
        </p:nvSpPr>
        <p:spPr>
          <a:xfrm>
            <a:off x="4423894" y="3373460"/>
            <a:ext cx="133457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FFFFFF"/>
                </a:solidFill>
              </a:rPr>
              <a:t>Offline data storing may be vital for storing the information of the user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3D48D-D7E5-59C6-B0D7-FB2BD02D21E2}"/>
              </a:ext>
            </a:extLst>
          </p:cNvPr>
          <p:cNvSpPr txBox="1"/>
          <p:nvPr/>
        </p:nvSpPr>
        <p:spPr>
          <a:xfrm>
            <a:off x="6243034" y="3381509"/>
            <a:ext cx="17128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FFFFFF"/>
                </a:solidFill>
              </a:rPr>
              <a:t>User Information Security is crucial,</a:t>
            </a:r>
            <a:endParaRPr lang="en-US"/>
          </a:p>
          <a:p>
            <a:r>
              <a:rPr lang="en-US" sz="1200" b="1">
                <a:solidFill>
                  <a:srgbClr val="FFFFFF"/>
                </a:solidFill>
              </a:rPr>
              <a:t> may cause significant harm and compromise the trust users place</a:t>
            </a:r>
          </a:p>
        </p:txBody>
      </p:sp>
      <p:pic>
        <p:nvPicPr>
          <p:cNvPr id="10" name="Graphic 9" descr="Stopwatch with solid fill">
            <a:extLst>
              <a:ext uri="{FF2B5EF4-FFF2-40B4-BE49-F238E27FC236}">
                <a16:creationId xmlns:a16="http://schemas.microsoft.com/office/drawing/2014/main" id="{D19D0B50-4A42-B776-204E-AA264D38A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4374" y="2699039"/>
            <a:ext cx="459798" cy="453304"/>
          </a:xfrm>
          <a:prstGeom prst="rect">
            <a:avLst/>
          </a:prstGeom>
        </p:spPr>
      </p:pic>
      <p:pic>
        <p:nvPicPr>
          <p:cNvPr id="16" name="Graphic 15" descr="Chat bubble with solid fill">
            <a:extLst>
              <a:ext uri="{FF2B5EF4-FFF2-40B4-BE49-F238E27FC236}">
                <a16:creationId xmlns:a16="http://schemas.microsoft.com/office/drawing/2014/main" id="{F9F53EAE-2499-B58A-2D43-202950F53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4448" y="2725016"/>
            <a:ext cx="407844" cy="414338"/>
          </a:xfrm>
          <a:prstGeom prst="rect">
            <a:avLst/>
          </a:prstGeom>
        </p:spPr>
      </p:pic>
      <p:pic>
        <p:nvPicPr>
          <p:cNvPr id="17" name="Graphic 16" descr="Employee badge with solid fill">
            <a:extLst>
              <a:ext uri="{FF2B5EF4-FFF2-40B4-BE49-F238E27FC236}">
                <a16:creationId xmlns:a16="http://schemas.microsoft.com/office/drawing/2014/main" id="{9F076039-A712-E0CA-85FF-E92BF941B8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08618" y="2718522"/>
            <a:ext cx="427326" cy="420831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A9641523-BC93-F14F-5B5F-05CBD92048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232" y="2712028"/>
            <a:ext cx="433821" cy="433821"/>
          </a:xfrm>
          <a:prstGeom prst="rect">
            <a:avLst/>
          </a:prstGeom>
        </p:spPr>
      </p:pic>
      <p:pic>
        <p:nvPicPr>
          <p:cNvPr id="19" name="Picture 18" descr="A puzzle pieces with blue lines&#10;&#10;Description automatically generated">
            <a:extLst>
              <a:ext uri="{FF2B5EF4-FFF2-40B4-BE49-F238E27FC236}">
                <a16:creationId xmlns:a16="http://schemas.microsoft.com/office/drawing/2014/main" id="{F459F773-9090-7EBC-5B99-5C450D6BCB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1774" y="1444336"/>
            <a:ext cx="1228725" cy="12092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2F5DB7-D89E-D76A-CC64-7C267289DE86}"/>
              </a:ext>
            </a:extLst>
          </p:cNvPr>
          <p:cNvSpPr txBox="1"/>
          <p:nvPr/>
        </p:nvSpPr>
        <p:spPr>
          <a:xfrm>
            <a:off x="8303654" y="4685495"/>
            <a:ext cx="7791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2F2F2"/>
                </a:solidFill>
                <a:latin typeface="Calibri"/>
              </a:rPr>
              <a:t>Page </a:t>
            </a:r>
            <a:r>
              <a:rPr lang="en-US" sz="1200" b="1">
                <a:solidFill>
                  <a:srgbClr val="F2F2F2"/>
                </a:solidFill>
                <a:latin typeface="Open Sans"/>
              </a:rPr>
              <a:t>8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9331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-5400000">
            <a:off x="2492209" y="-331958"/>
            <a:ext cx="4332145" cy="6761644"/>
          </a:xfrm>
          <a:custGeom>
            <a:avLst/>
            <a:gdLst/>
            <a:ahLst/>
            <a:cxnLst/>
            <a:rect l="l" t="t" r="r" b="b"/>
            <a:pathLst>
              <a:path w="1711219" h="3151135" extrusionOk="0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dist="863600" dir="5400000" sx="90000" sy="90000" algn="t" rotWithShape="0">
              <a:srgbClr val="000000">
                <a:alpha val="75686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rot="10800000" flipH="1">
            <a:off x="-3216" y="2995805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rot="10800000" flipH="1">
              <a:off x="-4288" y="0"/>
              <a:ext cx="11421587" cy="3922561"/>
            </a:xfrm>
            <a:custGeom>
              <a:avLst/>
              <a:gdLst/>
              <a:ahLst/>
              <a:cxnLst/>
              <a:rect l="l" t="t" r="r" b="b"/>
              <a:pathLst>
                <a:path w="9568392" h="3286111" extrusionOk="0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/>
              <a:ahLst/>
              <a:cxnLst/>
              <a:rect l="l" t="t" r="r" b="b"/>
              <a:pathLst>
                <a:path w="6487254" h="1933129" extrusionOk="0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7;p41" descr="A logo of a person&amp;#39;s profile&#10;&#10;Description automatically generated">
            <a:extLst>
              <a:ext uri="{FF2B5EF4-FFF2-40B4-BE49-F238E27FC236}">
                <a16:creationId xmlns:a16="http://schemas.microsoft.com/office/drawing/2014/main" id="{BB4AA276-DF4A-69DC-39B0-E117CB8A51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044" t="5909" r="45524" b="13360"/>
          <a:stretch/>
        </p:blipFill>
        <p:spPr>
          <a:xfrm>
            <a:off x="513220" y="4148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7DA4D03-C5E9-E3CF-93DF-FB177A0B2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7648" y="4323184"/>
            <a:ext cx="2907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1600" err="1">
                <a:solidFill>
                  <a:srgbClr val="F2F2F2"/>
                </a:solidFill>
              </a:rPr>
              <a:t>sheSecure</a:t>
            </a:r>
            <a:endParaRPr lang="en-US" sz="1600"/>
          </a:p>
        </p:txBody>
      </p:sp>
      <p:sp>
        <p:nvSpPr>
          <p:cNvPr id="6" name="Google Shape;211;p38">
            <a:extLst>
              <a:ext uri="{FF2B5EF4-FFF2-40B4-BE49-F238E27FC236}">
                <a16:creationId xmlns:a16="http://schemas.microsoft.com/office/drawing/2014/main" id="{BEDBA5A8-E313-6A62-555C-F341564D41D2}"/>
              </a:ext>
            </a:extLst>
          </p:cNvPr>
          <p:cNvSpPr txBox="1">
            <a:spLocks/>
          </p:cNvSpPr>
          <p:nvPr/>
        </p:nvSpPr>
        <p:spPr>
          <a:xfrm>
            <a:off x="2543175" y="500605"/>
            <a:ext cx="549924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F2F2F2"/>
              </a:buClr>
              <a:buSzPts val="3600"/>
            </a:pPr>
            <a:r>
              <a:rPr lang="en-US" sz="3200">
                <a:solidFill>
                  <a:srgbClr val="F2F2F2"/>
                </a:solidFill>
              </a:rPr>
              <a:t>Operational Feasibility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404A0-9EEA-279C-E2C3-5682E687423B}"/>
              </a:ext>
            </a:extLst>
          </p:cNvPr>
          <p:cNvSpPr/>
          <p:nvPr/>
        </p:nvSpPr>
        <p:spPr>
          <a:xfrm>
            <a:off x="385468" y="1343853"/>
            <a:ext cx="4558048" cy="728869"/>
          </a:xfrm>
          <a:prstGeom prst="rect">
            <a:avLst/>
          </a:prstGeom>
          <a:solidFill>
            <a:srgbClr val="9363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F88FE-F968-D2E4-9927-8430D6A936CC}"/>
              </a:ext>
            </a:extLst>
          </p:cNvPr>
          <p:cNvSpPr/>
          <p:nvPr/>
        </p:nvSpPr>
        <p:spPr>
          <a:xfrm>
            <a:off x="743364" y="2218543"/>
            <a:ext cx="6641340" cy="730610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218;p38">
            <a:extLst>
              <a:ext uri="{FF2B5EF4-FFF2-40B4-BE49-F238E27FC236}">
                <a16:creationId xmlns:a16="http://schemas.microsoft.com/office/drawing/2014/main" id="{499E4484-C678-618E-28F0-72CE45E90130}"/>
              </a:ext>
            </a:extLst>
          </p:cNvPr>
          <p:cNvSpPr txBox="1"/>
          <p:nvPr/>
        </p:nvSpPr>
        <p:spPr>
          <a:xfrm>
            <a:off x="315548" y="1532109"/>
            <a:ext cx="4416513" cy="68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700">
                <a:solidFill>
                  <a:srgbClr val="F2F2F2"/>
                </a:solidFill>
              </a:rPr>
              <a:t>Improvements expected from </a:t>
            </a:r>
            <a:r>
              <a:rPr lang="en" sz="1700" b="1" err="1">
                <a:solidFill>
                  <a:srgbClr val="F2F2F2"/>
                </a:solidFill>
              </a:rPr>
              <a:t>sheSecure</a:t>
            </a:r>
            <a:endParaRPr lang="en-US" b="1"/>
          </a:p>
          <a:p>
            <a:pPr>
              <a:lnSpc>
                <a:spcPct val="130000"/>
              </a:lnSpc>
              <a:buSzPts val="1100"/>
            </a:pPr>
            <a:endParaRPr lang="en" sz="1700" b="1">
              <a:solidFill>
                <a:srgbClr val="F2F2F2"/>
              </a:solidFill>
            </a:endParaRPr>
          </a:p>
        </p:txBody>
      </p:sp>
      <p:sp>
        <p:nvSpPr>
          <p:cNvPr id="4" name="Google Shape;218;p38">
            <a:extLst>
              <a:ext uri="{FF2B5EF4-FFF2-40B4-BE49-F238E27FC236}">
                <a16:creationId xmlns:a16="http://schemas.microsoft.com/office/drawing/2014/main" id="{1E528FA1-62CD-E18C-0806-520C3A0C5C6F}"/>
              </a:ext>
            </a:extLst>
          </p:cNvPr>
          <p:cNvSpPr txBox="1"/>
          <p:nvPr/>
        </p:nvSpPr>
        <p:spPr>
          <a:xfrm>
            <a:off x="805095" y="2179461"/>
            <a:ext cx="5734754" cy="172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500">
                <a:solidFill>
                  <a:srgbClr val="F2F2F2"/>
                </a:solidFill>
              </a:rPr>
              <a:t>Enhanced Safety Communication</a:t>
            </a:r>
            <a:endParaRPr lang="en" sz="1700" b="1">
              <a:solidFill>
                <a:srgbClr val="F2F2F2"/>
              </a:solidFill>
            </a:endParaRPr>
          </a:p>
          <a:p>
            <a:pPr>
              <a:lnSpc>
                <a:spcPct val="130000"/>
              </a:lnSpc>
            </a:pPr>
            <a:r>
              <a:rPr lang="en" sz="1200">
                <a:solidFill>
                  <a:schemeClr val="bg1"/>
                </a:solidFill>
              </a:rPr>
              <a:t>Introducing a community forum for sharing safety tips and support, fostering collaboration among users that is not available in any safety apps in our region.</a:t>
            </a:r>
            <a:endParaRPr lang="en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SzPts val="1100"/>
            </a:pPr>
            <a:endParaRPr lang="en" sz="1500">
              <a:solidFill>
                <a:srgbClr val="F2F2F2"/>
              </a:solidFill>
            </a:endParaRPr>
          </a:p>
          <a:p>
            <a:pPr>
              <a:lnSpc>
                <a:spcPct val="130000"/>
              </a:lnSpc>
              <a:buSzPts val="1100"/>
            </a:pPr>
            <a:endParaRPr lang="en" sz="1500">
              <a:solidFill>
                <a:srgbClr val="F2F2F2"/>
              </a:solidFill>
            </a:endParaRPr>
          </a:p>
          <a:p>
            <a:pPr>
              <a:lnSpc>
                <a:spcPct val="130000"/>
              </a:lnSpc>
              <a:buSzPts val="1100"/>
            </a:pPr>
            <a:endParaRPr lang="en" sz="1700" b="1">
              <a:solidFill>
                <a:srgbClr val="F2F2F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BECC4-C915-82FB-65A3-61963FD4E21A}"/>
              </a:ext>
            </a:extLst>
          </p:cNvPr>
          <p:cNvSpPr/>
          <p:nvPr/>
        </p:nvSpPr>
        <p:spPr>
          <a:xfrm>
            <a:off x="743363" y="3044188"/>
            <a:ext cx="6280393" cy="550137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657D6-9F36-F66B-AD2F-6A05168C653C}"/>
              </a:ext>
            </a:extLst>
          </p:cNvPr>
          <p:cNvSpPr/>
          <p:nvPr/>
        </p:nvSpPr>
        <p:spPr>
          <a:xfrm>
            <a:off x="743364" y="3640972"/>
            <a:ext cx="6330525" cy="800795"/>
          </a:xfrm>
          <a:prstGeom prst="rect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218;p38">
            <a:extLst>
              <a:ext uri="{FF2B5EF4-FFF2-40B4-BE49-F238E27FC236}">
                <a16:creationId xmlns:a16="http://schemas.microsoft.com/office/drawing/2014/main" id="{2093D533-8027-4854-D405-09FD94671E0E}"/>
              </a:ext>
            </a:extLst>
          </p:cNvPr>
          <p:cNvSpPr txBox="1"/>
          <p:nvPr/>
        </p:nvSpPr>
        <p:spPr>
          <a:xfrm>
            <a:off x="853919" y="3131961"/>
            <a:ext cx="4832385" cy="94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500">
                <a:solidFill>
                  <a:srgbClr val="F2F2F2"/>
                </a:solidFill>
              </a:rPr>
              <a:t>Real-time emergency assistance</a:t>
            </a:r>
          </a:p>
          <a:p>
            <a:pPr>
              <a:lnSpc>
                <a:spcPct val="130000"/>
              </a:lnSpc>
              <a:buSzPts val="1100"/>
            </a:pPr>
            <a:endParaRPr lang="en" sz="1500">
              <a:solidFill>
                <a:srgbClr val="F2F2F2"/>
              </a:solidFill>
            </a:endParaRPr>
          </a:p>
          <a:p>
            <a:pPr>
              <a:lnSpc>
                <a:spcPct val="130000"/>
              </a:lnSpc>
              <a:buSzPts val="1100"/>
            </a:pPr>
            <a:endParaRPr lang="en" sz="1700" b="1">
              <a:solidFill>
                <a:srgbClr val="F2F2F2"/>
              </a:solidFill>
            </a:endParaRPr>
          </a:p>
        </p:txBody>
      </p:sp>
      <p:sp>
        <p:nvSpPr>
          <p:cNvPr id="14" name="Google Shape;218;p38">
            <a:extLst>
              <a:ext uri="{FF2B5EF4-FFF2-40B4-BE49-F238E27FC236}">
                <a16:creationId xmlns:a16="http://schemas.microsoft.com/office/drawing/2014/main" id="{A77653DB-6603-102B-059D-26BFC0307DE4}"/>
              </a:ext>
            </a:extLst>
          </p:cNvPr>
          <p:cNvSpPr txBox="1"/>
          <p:nvPr/>
        </p:nvSpPr>
        <p:spPr>
          <a:xfrm>
            <a:off x="803786" y="3640251"/>
            <a:ext cx="5734754" cy="81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F2F2F2"/>
              </a:buClr>
              <a:buSzPts val="1100"/>
            </a:pPr>
            <a:r>
              <a:rPr lang="en" sz="1500">
                <a:solidFill>
                  <a:srgbClr val="F2F2F2"/>
                </a:solidFill>
              </a:rPr>
              <a:t>Location based safety features</a:t>
            </a:r>
          </a:p>
          <a:p>
            <a:pPr>
              <a:lnSpc>
                <a:spcPct val="130000"/>
              </a:lnSpc>
            </a:pPr>
            <a:r>
              <a:rPr lang="en" sz="1200">
                <a:solidFill>
                  <a:schemeClr val="bg1"/>
                </a:solidFill>
              </a:rPr>
              <a:t>Incorporating location tracking and safe route planning for informed decision-making, empowering women to navigate safely.</a:t>
            </a:r>
            <a:endParaRPr lang="en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8B6944-E5E9-151C-799E-098A6A05D4CD}"/>
              </a:ext>
            </a:extLst>
          </p:cNvPr>
          <p:cNvCxnSpPr/>
          <p:nvPr/>
        </p:nvCxnSpPr>
        <p:spPr>
          <a:xfrm>
            <a:off x="553279" y="2073138"/>
            <a:ext cx="19878" cy="2239615"/>
          </a:xfrm>
          <a:prstGeom prst="straightConnector1">
            <a:avLst/>
          </a:prstGeom>
          <a:ln>
            <a:solidFill>
              <a:srgbClr val="7D49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Minus Sign 18">
            <a:extLst>
              <a:ext uri="{FF2B5EF4-FFF2-40B4-BE49-F238E27FC236}">
                <a16:creationId xmlns:a16="http://schemas.microsoft.com/office/drawing/2014/main" id="{A1D285B2-BF4F-82EA-7223-FC961F1C8103}"/>
              </a:ext>
            </a:extLst>
          </p:cNvPr>
          <p:cNvSpPr/>
          <p:nvPr/>
        </p:nvSpPr>
        <p:spPr>
          <a:xfrm>
            <a:off x="397566" y="2182468"/>
            <a:ext cx="347868" cy="770282"/>
          </a:xfrm>
          <a:prstGeom prst="mathMinus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0FF86182-1E23-E4DC-8DF4-550503F31775}"/>
              </a:ext>
            </a:extLst>
          </p:cNvPr>
          <p:cNvSpPr/>
          <p:nvPr/>
        </p:nvSpPr>
        <p:spPr>
          <a:xfrm>
            <a:off x="389283" y="2944468"/>
            <a:ext cx="347868" cy="770282"/>
          </a:xfrm>
          <a:prstGeom prst="mathMinus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BCD6116C-C13F-5838-B5AD-DD783BA944B9}"/>
              </a:ext>
            </a:extLst>
          </p:cNvPr>
          <p:cNvSpPr/>
          <p:nvPr/>
        </p:nvSpPr>
        <p:spPr>
          <a:xfrm>
            <a:off x="397565" y="3582228"/>
            <a:ext cx="347868" cy="770282"/>
          </a:xfrm>
          <a:prstGeom prst="mathMinus">
            <a:avLst/>
          </a:prstGeom>
          <a:solidFill>
            <a:srgbClr val="7D4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oogle Shape;353;p41">
            <a:extLst>
              <a:ext uri="{FF2B5EF4-FFF2-40B4-BE49-F238E27FC236}">
                <a16:creationId xmlns:a16="http://schemas.microsoft.com/office/drawing/2014/main" id="{CAA7009D-555F-B457-646B-65920C0F77C2}"/>
              </a:ext>
            </a:extLst>
          </p:cNvPr>
          <p:cNvGrpSpPr/>
          <p:nvPr/>
        </p:nvGrpSpPr>
        <p:grpSpPr>
          <a:xfrm>
            <a:off x="6737245" y="2215654"/>
            <a:ext cx="2409770" cy="2059541"/>
            <a:chOff x="2150777" y="3370018"/>
            <a:chExt cx="3822603" cy="3267033"/>
          </a:xfrm>
        </p:grpSpPr>
        <p:sp>
          <p:nvSpPr>
            <p:cNvPr id="26" name="Google Shape;354;p41">
              <a:extLst>
                <a:ext uri="{FF2B5EF4-FFF2-40B4-BE49-F238E27FC236}">
                  <a16:creationId xmlns:a16="http://schemas.microsoft.com/office/drawing/2014/main" id="{1AE9F848-1048-238D-FEFF-358DB06D8A33}"/>
                </a:ext>
              </a:extLst>
            </p:cNvPr>
            <p:cNvSpPr/>
            <p:nvPr/>
          </p:nvSpPr>
          <p:spPr>
            <a:xfrm>
              <a:off x="2150777" y="6048042"/>
              <a:ext cx="2946300" cy="429000"/>
            </a:xfrm>
            <a:prstGeom prst="ellipse">
              <a:avLst/>
            </a:prstGeom>
            <a:solidFill>
              <a:srgbClr val="1011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" name="Google Shape;355;p41">
              <a:extLst>
                <a:ext uri="{FF2B5EF4-FFF2-40B4-BE49-F238E27FC236}">
                  <a16:creationId xmlns:a16="http://schemas.microsoft.com/office/drawing/2014/main" id="{9CC2FD3E-9F00-7F1A-EC68-EA9E0D7DE608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25478" y="3370018"/>
              <a:ext cx="3047902" cy="32670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708B1E-8881-F14C-8C14-DBAD0792060D}"/>
              </a:ext>
            </a:extLst>
          </p:cNvPr>
          <p:cNvSpPr txBox="1"/>
          <p:nvPr/>
        </p:nvSpPr>
        <p:spPr>
          <a:xfrm>
            <a:off x="8279506" y="4677446"/>
            <a:ext cx="14714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F2F2F2"/>
                </a:solidFill>
                <a:latin typeface="Calibri"/>
              </a:rPr>
              <a:t>Page </a:t>
            </a:r>
            <a:r>
              <a:rPr lang="en-US" b="1">
                <a:solidFill>
                  <a:srgbClr val="F2F2F2"/>
                </a:solidFill>
                <a:latin typeface="Calibri"/>
              </a:rPr>
              <a:t>9</a:t>
            </a:r>
            <a:endParaRPr lang="en-US" b="1">
              <a:solidFill>
                <a:srgbClr val="F2F2F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823838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Simple Light</vt:lpstr>
      <vt:lpstr>Office Theme</vt:lpstr>
      <vt:lpstr>Office Theme</vt:lpstr>
      <vt:lpstr>PowerPoint Presentation</vt:lpstr>
      <vt:lpstr>OUTLINE</vt:lpstr>
      <vt:lpstr>sheSecure</vt:lpstr>
      <vt:lpstr>Key Features</vt:lpstr>
      <vt:lpstr>Key Features</vt:lpstr>
      <vt:lpstr>sheSecure</vt:lpstr>
      <vt:lpstr>sheSecure</vt:lpstr>
      <vt:lpstr>sheSecure</vt:lpstr>
      <vt:lpstr>sheSecure</vt:lpstr>
      <vt:lpstr>sheSecure</vt:lpstr>
      <vt:lpstr>sheSecure</vt:lpstr>
      <vt:lpstr>PowerPoint Presentation</vt:lpstr>
      <vt:lpstr>PowerPoint Presentation</vt:lpstr>
      <vt:lpstr>sheSecure</vt:lpstr>
      <vt:lpstr>PowerPoint Presentation</vt:lpstr>
      <vt:lpstr>PowerPoint Presentation</vt:lpstr>
      <vt:lpstr>             Team KICHU EKTA BANABO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79</cp:revision>
  <dcterms:modified xsi:type="dcterms:W3CDTF">2024-02-14T17:49:39Z</dcterms:modified>
</cp:coreProperties>
</file>