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3"/>
  </p:notesMasterIdLst>
  <p:sldIdLst>
    <p:sldId id="256" r:id="rId4"/>
    <p:sldId id="275" r:id="rId5"/>
    <p:sldId id="287" r:id="rId6"/>
    <p:sldId id="288" r:id="rId7"/>
    <p:sldId id="290" r:id="rId8"/>
    <p:sldId id="291" r:id="rId9"/>
    <p:sldId id="292" r:id="rId10"/>
    <p:sldId id="272" r:id="rId11"/>
    <p:sldId id="273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49CC"/>
    <a:srgbClr val="9F8FB8"/>
    <a:srgbClr val="9161C8"/>
    <a:srgbClr val="8455C0"/>
    <a:srgbClr val="10113A"/>
    <a:srgbClr val="8443E6"/>
    <a:srgbClr val="6E1CE8"/>
    <a:srgbClr val="936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6EEA8-5510-433E-BEE5-A8ABFCA7DE54}" v="280" dt="2024-02-27T20:18:54.152"/>
    <p1510:client id="{29A9D588-BAEA-42F0-AB71-EF2E7EE97A89}" v="1366" dt="2024-02-28T05:01:02.102"/>
    <p1510:client id="{6D8373B3-3CF9-4D9F-88D2-F241E4D7D11C}" v="836" dt="2024-02-28T04:10:26.118"/>
    <p1510:client id="{B0A6B8A1-FD1E-4A22-B8FF-2B40882DDCDF}" v="280" dt="2024-02-28T05:26:44.563"/>
    <p1510:client id="{B25E78F2-6BA0-4F3F-9BCA-3E6A0DD868C0}" v="1857" dt="2024-02-27T19:42:01.759"/>
    <p1510:client id="{EFFF245C-5696-4454-8948-602DB8181089}" v="191" dt="2024-02-28T05:14:30.621"/>
  </p1510:revLst>
</p1510:revInfo>
</file>

<file path=ppt/tableStyles.xml><?xml version="1.0" encoding="utf-8"?>
<a:tblStyleLst xmlns:a="http://schemas.openxmlformats.org/drawingml/2006/main" def="{6685D72D-5E80-484E-A3A2-990D54F1792F}">
  <a:tblStyle styleId="{6685D72D-5E80-484E-A3A2-990D54F179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7230e436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7230e436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6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62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62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Illustration 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02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Illustration: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 dirty="0"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38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5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67230e436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267230e4363_1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637" name="Google Shape;637;g267230e4363_1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00050" y="244673"/>
            <a:ext cx="8343900" cy="3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00050" y="866775"/>
            <a:ext cx="8343900" cy="3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marL="1371600" lvl="2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0050" y="4833938"/>
            <a:ext cx="2257425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01050" y="4833938"/>
            <a:ext cx="342900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">
          <p15:clr>
            <a:srgbClr val="FBAE40"/>
          </p15:clr>
        </p15:guide>
        <p15:guide id="2" pos="55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00050" y="244673"/>
            <a:ext cx="8343900" cy="3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400050" y="866775"/>
            <a:ext cx="8343900" cy="3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marL="1371600" lvl="2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400050" y="4833938"/>
            <a:ext cx="2257425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01050" y="4833938"/>
            <a:ext cx="342900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">
          <p15:clr>
            <a:srgbClr val="FBAE40"/>
          </p15:clr>
        </p15:guide>
        <p15:guide id="2" pos="55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38197" y="224208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9028" y="4159223"/>
            <a:ext cx="12166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1600" err="1">
                <a:solidFill>
                  <a:srgbClr val="F2F2F2"/>
                </a:solidFill>
              </a:rPr>
              <a:t>sheSecure</a:t>
            </a:r>
            <a:endParaRPr lang="en-US" sz="1600"/>
          </a:p>
        </p:txBody>
      </p:sp>
      <p:sp>
        <p:nvSpPr>
          <p:cNvPr id="11" name="Google Shape;211;p38">
            <a:extLst>
              <a:ext uri="{FF2B5EF4-FFF2-40B4-BE49-F238E27FC236}">
                <a16:creationId xmlns:a16="http://schemas.microsoft.com/office/drawing/2014/main" id="{7CCD989F-5367-4680-EC74-FD487140D999}"/>
              </a:ext>
            </a:extLst>
          </p:cNvPr>
          <p:cNvSpPr txBox="1">
            <a:spLocks/>
          </p:cNvSpPr>
          <p:nvPr/>
        </p:nvSpPr>
        <p:spPr>
          <a:xfrm>
            <a:off x="2605200" y="394060"/>
            <a:ext cx="375779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Project Overview</a:t>
            </a:r>
          </a:p>
        </p:txBody>
      </p:sp>
      <p:pic>
        <p:nvPicPr>
          <p:cNvPr id="6" name="Google Shape;224;p38" descr="A logo for a company&#10;&#10;Description automatically generated">
            <a:extLst>
              <a:ext uri="{FF2B5EF4-FFF2-40B4-BE49-F238E27FC236}">
                <a16:creationId xmlns:a16="http://schemas.microsoft.com/office/drawing/2014/main" id="{A1D2EC9A-8830-7AF3-C311-942AD86A3C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9146" y="1354424"/>
            <a:ext cx="3125030" cy="274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7C456-2B69-3A96-97F0-9AFC61938C91}"/>
              </a:ext>
            </a:extLst>
          </p:cNvPr>
          <p:cNvSpPr txBox="1"/>
          <p:nvPr/>
        </p:nvSpPr>
        <p:spPr>
          <a:xfrm>
            <a:off x="5257385" y="1453597"/>
            <a:ext cx="3115917" cy="22467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>
                <a:solidFill>
                  <a:schemeClr val="bg1"/>
                </a:solidFill>
              </a:rPr>
              <a:t>A women safety app with the aim to increase safety and security to women of all age and for empowering women by using technology as a social tool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88CEA839-BA2E-8B3E-E5FC-3CE1FC47BAB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4044" t="5909" r="45524" b="13360"/>
          <a:stretch/>
        </p:blipFill>
        <p:spPr>
          <a:xfrm>
            <a:off x="397263" y="25750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E90E1-43E1-338B-B7DD-F5A16FF11443}"/>
              </a:ext>
            </a:extLst>
          </p:cNvPr>
          <p:cNvSpPr txBox="1"/>
          <p:nvPr/>
        </p:nvSpPr>
        <p:spPr>
          <a:xfrm>
            <a:off x="8150717" y="4516460"/>
            <a:ext cx="6181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F2F2F2"/>
                </a:solidFill>
                <a:latin typeface="Calibri"/>
              </a:rPr>
              <a:t>Page </a:t>
            </a:r>
            <a:r>
              <a:rPr lang="en-US" b="1">
                <a:solidFill>
                  <a:srgbClr val="F2F2F2"/>
                </a:solidFill>
                <a:latin typeface="Calibri"/>
              </a:rPr>
              <a:t>3</a:t>
            </a:r>
            <a:endParaRPr lang="en-US" sz="1100" b="1">
              <a:solidFill>
                <a:srgbClr val="F2F2F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577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81686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lang="en" sz="1100" b="1">
              <a:solidFill>
                <a:srgbClr val="F2F2F2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293924" y="135770"/>
            <a:ext cx="511195" cy="5257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CAC4E9-77B7-43B2-DAB7-F7648A584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49293"/>
              </p:ext>
            </p:extLst>
          </p:nvPr>
        </p:nvGraphicFramePr>
        <p:xfrm>
          <a:off x="903767" y="318976"/>
          <a:ext cx="7755866" cy="4739840"/>
        </p:xfrm>
        <a:graphic>
          <a:graphicData uri="http://schemas.openxmlformats.org/drawingml/2006/table">
            <a:tbl>
              <a:tblPr firstRow="1" bandRow="1">
                <a:tableStyleId>{6685D72D-5E80-484E-A3A2-990D54F1792F}</a:tableStyleId>
              </a:tblPr>
              <a:tblGrid>
                <a:gridCol w="2434605">
                  <a:extLst>
                    <a:ext uri="{9D8B030D-6E8A-4147-A177-3AD203B41FA5}">
                      <a16:colId xmlns:a16="http://schemas.microsoft.com/office/drawing/2014/main" val="2170775453"/>
                    </a:ext>
                  </a:extLst>
                </a:gridCol>
                <a:gridCol w="3807974">
                  <a:extLst>
                    <a:ext uri="{9D8B030D-6E8A-4147-A177-3AD203B41FA5}">
                      <a16:colId xmlns:a16="http://schemas.microsoft.com/office/drawing/2014/main" val="321722513"/>
                    </a:ext>
                  </a:extLst>
                </a:gridCol>
                <a:gridCol w="1513287">
                  <a:extLst>
                    <a:ext uri="{9D8B030D-6E8A-4147-A177-3AD203B41FA5}">
                      <a16:colId xmlns:a16="http://schemas.microsoft.com/office/drawing/2014/main" val="3277287120"/>
                    </a:ext>
                  </a:extLst>
                </a:gridCol>
              </a:tblGrid>
              <a:tr h="617320">
                <a:tc>
                  <a:txBody>
                    <a:bodyPr/>
                    <a:lstStyle/>
                    <a:p>
                      <a:r>
                        <a:rPr lang="en-US"/>
                        <a:t>ACTIVITIES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DETAILED ACTIVITIES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ALLOTED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WEEKS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9630"/>
                  </a:ext>
                </a:extLst>
              </a:tr>
              <a:tr h="900561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tx1"/>
                          </a:solidFill>
                        </a:rPr>
                        <a:t>Proposal &amp; Planning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Extensive Research on various aspects of women safety and Security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Analyzing existing Solution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Understanding user needs ,gathering data on safety statistics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Outlining project scope and setting objectives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/>
                        <a:t>0-1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/>
                        <a:t>0-1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100" b="0"/>
                        <a:t>1-3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/>
                        <a:t>3-4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35148"/>
                  </a:ext>
                </a:extLst>
              </a:tr>
              <a:tr h="900561">
                <a:tc>
                  <a:txBody>
                    <a:bodyPr/>
                    <a:lstStyle/>
                    <a:p>
                      <a:r>
                        <a:rPr lang="en-US" b="0"/>
                        <a:t>Analysis &amp; Design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Evaluation on costs ,market demand for financial feasibility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Evaluation on technology stack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Creating system architecture, database scheme and functionality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A detailed project plan with timelines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/>
                        <a:t>4-5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/>
                        <a:t>5-6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/>
                        <a:t>5-6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55176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r>
                        <a:rPr lang="en-US" b="0"/>
                        <a:t>Skill Development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Acquiring knowledge for Twilio API,JAVA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Learning Android Studio for mobile app development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/>
                        <a:t>Understanding MONGODB for data storage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/>
                    </a:p>
                    <a:p>
                      <a:pPr lvl="0" algn="ctr">
                        <a:buNone/>
                      </a:pPr>
                      <a:r>
                        <a:rPr lang="en-US" sz="1100" b="0"/>
                        <a:t>6-8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05823"/>
                  </a:ext>
                </a:extLst>
              </a:tr>
              <a:tr h="8715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Implementation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Building the mobile Application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Testing and Debugging the entire app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Development on testing environment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Final Deployment in the market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/>
                        <a:t>8-13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/>
                        <a:t>13-14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/>
                        <a:t>14-15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1425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E5B85-D936-E4E8-B59A-901828BC9E4A}"/>
              </a:ext>
            </a:extLst>
          </p:cNvPr>
          <p:cNvCxnSpPr/>
          <p:nvPr/>
        </p:nvCxnSpPr>
        <p:spPr>
          <a:xfrm flipV="1">
            <a:off x="3324005" y="1819498"/>
            <a:ext cx="5320264" cy="159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748118-8274-E125-A059-667C298C76D7}"/>
              </a:ext>
            </a:extLst>
          </p:cNvPr>
          <p:cNvCxnSpPr>
            <a:cxnSpLocks/>
          </p:cNvCxnSpPr>
          <p:nvPr/>
        </p:nvCxnSpPr>
        <p:spPr>
          <a:xfrm flipV="1">
            <a:off x="3343941" y="1460648"/>
            <a:ext cx="5326909" cy="2259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83E0-BBF3-99C2-18D9-0A1B69A4F896}"/>
              </a:ext>
            </a:extLst>
          </p:cNvPr>
          <p:cNvCxnSpPr>
            <a:cxnSpLocks/>
          </p:cNvCxnSpPr>
          <p:nvPr/>
        </p:nvCxnSpPr>
        <p:spPr>
          <a:xfrm flipV="1">
            <a:off x="3337295" y="1274578"/>
            <a:ext cx="5333555" cy="2259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042099-728F-3549-E1C7-21D433594E54}"/>
              </a:ext>
            </a:extLst>
          </p:cNvPr>
          <p:cNvCxnSpPr>
            <a:cxnSpLocks/>
          </p:cNvCxnSpPr>
          <p:nvPr/>
        </p:nvCxnSpPr>
        <p:spPr>
          <a:xfrm flipV="1">
            <a:off x="3350585" y="2417579"/>
            <a:ext cx="5320264" cy="159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B54FA-D1D2-12A9-25CD-CF9C3E7443DA}"/>
              </a:ext>
            </a:extLst>
          </p:cNvPr>
          <p:cNvCxnSpPr>
            <a:cxnSpLocks/>
          </p:cNvCxnSpPr>
          <p:nvPr/>
        </p:nvCxnSpPr>
        <p:spPr>
          <a:xfrm flipV="1">
            <a:off x="3324004" y="2603648"/>
            <a:ext cx="5320264" cy="159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6E240-0FC3-529D-4CC4-0BEE9AABFF35}"/>
              </a:ext>
            </a:extLst>
          </p:cNvPr>
          <p:cNvCxnSpPr>
            <a:cxnSpLocks/>
          </p:cNvCxnSpPr>
          <p:nvPr/>
        </p:nvCxnSpPr>
        <p:spPr>
          <a:xfrm flipV="1">
            <a:off x="3337294" y="4105496"/>
            <a:ext cx="5320264" cy="159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416CA-87E4-55CA-9563-C884B87A6537}"/>
              </a:ext>
            </a:extLst>
          </p:cNvPr>
          <p:cNvCxnSpPr>
            <a:cxnSpLocks/>
          </p:cNvCxnSpPr>
          <p:nvPr/>
        </p:nvCxnSpPr>
        <p:spPr>
          <a:xfrm flipV="1">
            <a:off x="3324004" y="5135525"/>
            <a:ext cx="5320264" cy="159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516DDC-3A79-A70D-134D-62B51EF07458}"/>
              </a:ext>
            </a:extLst>
          </p:cNvPr>
          <p:cNvCxnSpPr>
            <a:cxnSpLocks/>
          </p:cNvCxnSpPr>
          <p:nvPr/>
        </p:nvCxnSpPr>
        <p:spPr>
          <a:xfrm flipV="1">
            <a:off x="3350586" y="4610543"/>
            <a:ext cx="5320264" cy="159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-149414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293924" y="135770"/>
            <a:ext cx="511195" cy="5257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416CA-87E4-55CA-9563-C884B87A6537}"/>
              </a:ext>
            </a:extLst>
          </p:cNvPr>
          <p:cNvCxnSpPr>
            <a:cxnSpLocks/>
          </p:cNvCxnSpPr>
          <p:nvPr/>
        </p:nvCxnSpPr>
        <p:spPr>
          <a:xfrm flipV="1">
            <a:off x="3324004" y="5135525"/>
            <a:ext cx="5320264" cy="159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F5D7F1B-7AA6-DCD6-AF8B-A1A33B8048DD}"/>
              </a:ext>
            </a:extLst>
          </p:cNvPr>
          <p:cNvSpPr/>
          <p:nvPr/>
        </p:nvSpPr>
        <p:spPr>
          <a:xfrm>
            <a:off x="1868750" y="1062585"/>
            <a:ext cx="6080493" cy="3767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and black bar chart&#10;&#10;Description automatically generated">
            <a:extLst>
              <a:ext uri="{FF2B5EF4-FFF2-40B4-BE49-F238E27FC236}">
                <a16:creationId xmlns:a16="http://schemas.microsoft.com/office/drawing/2014/main" id="{F789D020-2C4F-8B2D-0494-AD4BAA756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15" y="1063969"/>
            <a:ext cx="6083707" cy="3767914"/>
          </a:xfrm>
          <a:prstGeom prst="rect">
            <a:avLst/>
          </a:prstGeom>
        </p:spPr>
      </p:pic>
      <p:sp>
        <p:nvSpPr>
          <p:cNvPr id="5" name="Google Shape;211;p38">
            <a:extLst>
              <a:ext uri="{FF2B5EF4-FFF2-40B4-BE49-F238E27FC236}">
                <a16:creationId xmlns:a16="http://schemas.microsoft.com/office/drawing/2014/main" id="{306A9555-8250-FA12-ABF5-9E2F180BDA69}"/>
              </a:ext>
            </a:extLst>
          </p:cNvPr>
          <p:cNvSpPr txBox="1">
            <a:spLocks/>
          </p:cNvSpPr>
          <p:nvPr/>
        </p:nvSpPr>
        <p:spPr>
          <a:xfrm>
            <a:off x="1420111" y="374343"/>
            <a:ext cx="523361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 Gantt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A6CFC-2D92-680C-CD1F-26D319142628}"/>
              </a:ext>
            </a:extLst>
          </p:cNvPr>
          <p:cNvSpPr/>
          <p:nvPr/>
        </p:nvSpPr>
        <p:spPr>
          <a:xfrm>
            <a:off x="3808258" y="3301776"/>
            <a:ext cx="298204" cy="416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4102-EEDE-1260-3960-D960C04151CF}"/>
              </a:ext>
            </a:extLst>
          </p:cNvPr>
          <p:cNvSpPr/>
          <p:nvPr/>
        </p:nvSpPr>
        <p:spPr>
          <a:xfrm>
            <a:off x="3808887" y="2910189"/>
            <a:ext cx="733578" cy="57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EA77A-014C-7D9D-2FF1-8BB7288AB3A6}"/>
              </a:ext>
            </a:extLst>
          </p:cNvPr>
          <p:cNvSpPr/>
          <p:nvPr/>
        </p:nvSpPr>
        <p:spPr>
          <a:xfrm>
            <a:off x="3881354" y="2904660"/>
            <a:ext cx="667755" cy="29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39316-EABB-1C77-0D17-6E514D5EBA5C}"/>
              </a:ext>
            </a:extLst>
          </p:cNvPr>
          <p:cNvSpPr/>
          <p:nvPr/>
        </p:nvSpPr>
        <p:spPr>
          <a:xfrm>
            <a:off x="3808255" y="2516920"/>
            <a:ext cx="734208" cy="47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F5E61C-3890-853E-0BA5-70049E3409EC}"/>
              </a:ext>
            </a:extLst>
          </p:cNvPr>
          <p:cNvSpPr/>
          <p:nvPr/>
        </p:nvSpPr>
        <p:spPr>
          <a:xfrm>
            <a:off x="3875337" y="2519647"/>
            <a:ext cx="1227221" cy="24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74EC8-107D-3194-13D3-8C49ACEAA32C}"/>
              </a:ext>
            </a:extLst>
          </p:cNvPr>
          <p:cNvSpPr/>
          <p:nvPr/>
        </p:nvSpPr>
        <p:spPr>
          <a:xfrm>
            <a:off x="3808884" y="2012223"/>
            <a:ext cx="1016949" cy="557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5E1874-9F92-8360-1216-F86AD7CE4F01}"/>
              </a:ext>
            </a:extLst>
          </p:cNvPr>
          <p:cNvSpPr/>
          <p:nvPr/>
        </p:nvSpPr>
        <p:spPr>
          <a:xfrm>
            <a:off x="3881981" y="2014319"/>
            <a:ext cx="1671763" cy="2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C174BB-812C-5AA3-4F9E-E0B116786261}"/>
              </a:ext>
            </a:extLst>
          </p:cNvPr>
          <p:cNvSpPr/>
          <p:nvPr/>
        </p:nvSpPr>
        <p:spPr>
          <a:xfrm>
            <a:off x="3808252" y="1561036"/>
            <a:ext cx="2515512" cy="477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B79173-56A1-C0BE-E487-71BAD182D7E7}"/>
              </a:ext>
            </a:extLst>
          </p:cNvPr>
          <p:cNvSpPr/>
          <p:nvPr/>
        </p:nvSpPr>
        <p:spPr>
          <a:xfrm>
            <a:off x="3845256" y="1557119"/>
            <a:ext cx="2773281" cy="246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C2FEFA-5E61-ADD3-B408-1BD541E7CB5B}"/>
              </a:ext>
            </a:extLst>
          </p:cNvPr>
          <p:cNvSpPr/>
          <p:nvPr/>
        </p:nvSpPr>
        <p:spPr>
          <a:xfrm>
            <a:off x="4059940" y="3711408"/>
            <a:ext cx="206429" cy="28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225;p38">
            <a:extLst>
              <a:ext uri="{FF2B5EF4-FFF2-40B4-BE49-F238E27FC236}">
                <a16:creationId xmlns:a16="http://schemas.microsoft.com/office/drawing/2014/main" id="{E370222E-FEF5-DE00-8D73-B2C074C219D9}"/>
              </a:ext>
            </a:extLst>
          </p:cNvPr>
          <p:cNvSpPr/>
          <p:nvPr/>
        </p:nvSpPr>
        <p:spPr>
          <a:xfrm>
            <a:off x="3800920" y="1720268"/>
            <a:ext cx="1146920" cy="2490539"/>
          </a:xfrm>
          <a:prstGeom prst="rect">
            <a:avLst/>
          </a:prstGeom>
          <a:solidFill>
            <a:schemeClr val="lt1">
              <a:alpha val="4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A88C7D-8C51-4087-3ED2-982FE62329C8}"/>
              </a:ext>
            </a:extLst>
          </p:cNvPr>
          <p:cNvSpPr/>
          <p:nvPr/>
        </p:nvSpPr>
        <p:spPr>
          <a:xfrm>
            <a:off x="4135786" y="4489261"/>
            <a:ext cx="78206" cy="84222"/>
          </a:xfrm>
          <a:prstGeom prst="rect">
            <a:avLst/>
          </a:prstGeom>
          <a:solidFill>
            <a:srgbClr val="9F8F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3BC2C-5032-19EE-BB4C-F60E3E6B7A2F}"/>
              </a:ext>
            </a:extLst>
          </p:cNvPr>
          <p:cNvSpPr txBox="1"/>
          <p:nvPr/>
        </p:nvSpPr>
        <p:spPr>
          <a:xfrm>
            <a:off x="4180959" y="4415584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Task 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3BF66C-2B2D-DF2E-D089-FDEFE308C1B6}"/>
              </a:ext>
            </a:extLst>
          </p:cNvPr>
          <p:cNvSpPr/>
          <p:nvPr/>
        </p:nvSpPr>
        <p:spPr>
          <a:xfrm>
            <a:off x="5230659" y="4489260"/>
            <a:ext cx="78206" cy="84222"/>
          </a:xfrm>
          <a:prstGeom prst="rect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A9D4B5-69C5-E841-A564-876D15B62D4E}"/>
              </a:ext>
            </a:extLst>
          </p:cNvPr>
          <p:cNvSpPr txBox="1"/>
          <p:nvPr/>
        </p:nvSpPr>
        <p:spPr>
          <a:xfrm>
            <a:off x="5342005" y="4415583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Task duration(week)</a:t>
            </a:r>
          </a:p>
        </p:txBody>
      </p:sp>
    </p:spTree>
    <p:extLst>
      <p:ext uri="{BB962C8B-B14F-4D97-AF65-F5344CB8AC3E}">
        <p14:creationId xmlns:p14="http://schemas.microsoft.com/office/powerpoint/2010/main" val="245999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81686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lang="en" sz="1100" b="1">
              <a:solidFill>
                <a:srgbClr val="F2F2F2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293924" y="135770"/>
            <a:ext cx="511195" cy="5257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CAC4E9-77B7-43B2-DAB7-F7648A584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25217"/>
              </p:ext>
            </p:extLst>
          </p:nvPr>
        </p:nvGraphicFramePr>
        <p:xfrm>
          <a:off x="1056883" y="148746"/>
          <a:ext cx="6860346" cy="4874601"/>
        </p:xfrm>
        <a:graphic>
          <a:graphicData uri="http://schemas.openxmlformats.org/drawingml/2006/table">
            <a:tbl>
              <a:tblPr firstRow="1" bandRow="1">
                <a:tableStyleId>{6685D72D-5E80-484E-A3A2-990D54F1792F}</a:tableStyleId>
              </a:tblPr>
              <a:tblGrid>
                <a:gridCol w="830184">
                  <a:extLst>
                    <a:ext uri="{9D8B030D-6E8A-4147-A177-3AD203B41FA5}">
                      <a16:colId xmlns:a16="http://schemas.microsoft.com/office/drawing/2014/main" val="2170775453"/>
                    </a:ext>
                  </a:extLst>
                </a:gridCol>
                <a:gridCol w="3540357">
                  <a:extLst>
                    <a:ext uri="{9D8B030D-6E8A-4147-A177-3AD203B41FA5}">
                      <a16:colId xmlns:a16="http://schemas.microsoft.com/office/drawing/2014/main" val="321722513"/>
                    </a:ext>
                  </a:extLst>
                </a:gridCol>
                <a:gridCol w="1071561">
                  <a:extLst>
                    <a:ext uri="{9D8B030D-6E8A-4147-A177-3AD203B41FA5}">
                      <a16:colId xmlns:a16="http://schemas.microsoft.com/office/drawing/2014/main" val="3277287120"/>
                    </a:ext>
                  </a:extLst>
                </a:gridCol>
                <a:gridCol w="1418244">
                  <a:extLst>
                    <a:ext uri="{9D8B030D-6E8A-4147-A177-3AD203B41FA5}">
                      <a16:colId xmlns:a16="http://schemas.microsoft.com/office/drawing/2014/main" val="3568344545"/>
                    </a:ext>
                  </a:extLst>
                </a:gridCol>
              </a:tblGrid>
              <a:tr h="297201">
                <a:tc>
                  <a:txBody>
                    <a:bodyPr/>
                    <a:lstStyle/>
                    <a:p>
                      <a:r>
                        <a:rPr lang="en-US" sz="1100" dirty="0"/>
                        <a:t>NODES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ACTIVITIES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WEEKS RECQUIRED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Predecessors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9630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Extensive Research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dirty="0"/>
                        <a:t>-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35148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Analyzing Existing Solution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A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40186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r>
                        <a:rPr lang="en-US" sz="1050" b="0" dirty="0"/>
                        <a:t>C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sz="1000" b="0"/>
                        <a:t>Understanding &amp; Gathering Data on User Needs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-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55176"/>
                  </a:ext>
                </a:extLst>
              </a:tr>
              <a:tr h="441231">
                <a:tc>
                  <a:txBody>
                    <a:bodyPr/>
                    <a:lstStyle/>
                    <a:p>
                      <a:r>
                        <a:rPr lang="en-US" sz="1050" b="0" dirty="0"/>
                        <a:t>D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Outlining Project Scopes</a:t>
                      </a:r>
                      <a:endParaRPr lang="en-US" sz="1200" b="0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1100" b="0"/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 dirty="0"/>
                        <a:t>1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B,C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05823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E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Financial Feasibility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D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14259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F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Evaluation on Technology Stack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E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702120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G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Creating System Architecture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F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44708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H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Detailed Plan Project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D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21757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I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Acquiring Knowledge for APIs 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J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649826"/>
                  </a:ext>
                </a:extLst>
              </a:tr>
              <a:tr h="2626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J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Learning Android Studio and work with Emulators</a:t>
                      </a:r>
                      <a:endParaRPr lang="en-US" sz="1100" b="0" i="0" u="none" strike="noStrike" noProof="0" dirty="0" err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G,H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88420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K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Learning MongoDB and database handlings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I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26198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L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Building Mobile Application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4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J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15280"/>
                  </a:ext>
                </a:extLst>
              </a:tr>
              <a:tr h="2626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M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Testing and Debugging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L,K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22337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N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Final Deployment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M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6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96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16200000">
            <a:off x="2362118" y="-457811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2F5DB7-D89E-D76A-CC64-7C267289DE86}"/>
              </a:ext>
            </a:extLst>
          </p:cNvPr>
          <p:cNvSpPr txBox="1"/>
          <p:nvPr/>
        </p:nvSpPr>
        <p:spPr>
          <a:xfrm>
            <a:off x="8303654" y="4685495"/>
            <a:ext cx="7791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F2F2F2"/>
                </a:solidFill>
                <a:latin typeface="Calibri"/>
              </a:rPr>
              <a:t>Page </a:t>
            </a:r>
            <a:r>
              <a:rPr lang="en-US" sz="1200" b="1" dirty="0">
                <a:solidFill>
                  <a:srgbClr val="F2F2F2"/>
                </a:solidFill>
                <a:latin typeface="Open Sans"/>
              </a:rPr>
              <a:t>8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31BDE-457F-C0BE-901F-1B1D8489CA71}"/>
              </a:ext>
            </a:extLst>
          </p:cNvPr>
          <p:cNvSpPr/>
          <p:nvPr/>
        </p:nvSpPr>
        <p:spPr>
          <a:xfrm>
            <a:off x="1449055" y="991146"/>
            <a:ext cx="6857375" cy="3625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red arrows&#10;&#10;Description automatically generated">
            <a:extLst>
              <a:ext uri="{FF2B5EF4-FFF2-40B4-BE49-F238E27FC236}">
                <a16:creationId xmlns:a16="http://schemas.microsoft.com/office/drawing/2014/main" id="{66B40F42-05C2-84D8-325A-C822F799B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539" y="1417710"/>
            <a:ext cx="6849071" cy="2745636"/>
          </a:xfrm>
          <a:prstGeom prst="rect">
            <a:avLst/>
          </a:prstGeom>
        </p:spPr>
      </p:pic>
      <p:sp>
        <p:nvSpPr>
          <p:cNvPr id="10" name="Google Shape;211;p38">
            <a:extLst>
              <a:ext uri="{FF2B5EF4-FFF2-40B4-BE49-F238E27FC236}">
                <a16:creationId xmlns:a16="http://schemas.microsoft.com/office/drawing/2014/main" id="{74709DCC-EB04-4520-0AF7-CCD17E8E8426}"/>
              </a:ext>
            </a:extLst>
          </p:cNvPr>
          <p:cNvSpPr txBox="1">
            <a:spLocks/>
          </p:cNvSpPr>
          <p:nvPr/>
        </p:nvSpPr>
        <p:spPr>
          <a:xfrm>
            <a:off x="1420111" y="374343"/>
            <a:ext cx="523361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 dirty="0">
                <a:solidFill>
                  <a:srgbClr val="F2F2F2"/>
                </a:solidFill>
              </a:rPr>
              <a:t> Pert Diagram</a:t>
            </a:r>
          </a:p>
        </p:txBody>
      </p:sp>
    </p:spTree>
    <p:extLst>
      <p:ext uri="{BB962C8B-B14F-4D97-AF65-F5344CB8AC3E}">
        <p14:creationId xmlns:p14="http://schemas.microsoft.com/office/powerpoint/2010/main" val="8261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-43405" y="-3448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4"/>
          <p:cNvSpPr/>
          <p:nvPr/>
        </p:nvSpPr>
        <p:spPr>
          <a:xfrm rot="10800000">
            <a:off x="2478207" y="4005715"/>
            <a:ext cx="5529386" cy="2399457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3078" y="4386373"/>
            <a:ext cx="13051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2000" err="1">
                <a:solidFill>
                  <a:srgbClr val="F2F2F2"/>
                </a:solidFill>
              </a:rPr>
              <a:t>sheSecure</a:t>
            </a:r>
            <a:endParaRPr lang="en-US" sz="2000"/>
          </a:p>
        </p:txBody>
      </p:sp>
      <p:sp>
        <p:nvSpPr>
          <p:cNvPr id="6" name="Google Shape;211;p38">
            <a:extLst>
              <a:ext uri="{FF2B5EF4-FFF2-40B4-BE49-F238E27FC236}">
                <a16:creationId xmlns:a16="http://schemas.microsoft.com/office/drawing/2014/main" id="{BEDBA5A8-E313-6A62-555C-F341564D41D2}"/>
              </a:ext>
            </a:extLst>
          </p:cNvPr>
          <p:cNvSpPr txBox="1">
            <a:spLocks/>
          </p:cNvSpPr>
          <p:nvPr/>
        </p:nvSpPr>
        <p:spPr>
          <a:xfrm>
            <a:off x="2543175" y="459192"/>
            <a:ext cx="467541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Fishbone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4B4187-08E5-0CD6-9BA5-33DA20DBD216}"/>
              </a:ext>
            </a:extLst>
          </p:cNvPr>
          <p:cNvCxnSpPr/>
          <p:nvPr/>
        </p:nvCxnSpPr>
        <p:spPr>
          <a:xfrm flipV="1">
            <a:off x="854034" y="2884718"/>
            <a:ext cx="7360663" cy="40519"/>
          </a:xfrm>
          <a:prstGeom prst="line">
            <a:avLst/>
          </a:prstGeom>
          <a:solidFill>
            <a:srgbClr val="9363CA"/>
          </a:solidFill>
          <a:ln w="2222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uzzle pieces with blue lines&#10;&#10;Description automatically generated">
            <a:extLst>
              <a:ext uri="{FF2B5EF4-FFF2-40B4-BE49-F238E27FC236}">
                <a16:creationId xmlns:a16="http://schemas.microsoft.com/office/drawing/2014/main" id="{F459F773-9090-7EBC-5B99-5C450D6BC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071" y="194180"/>
            <a:ext cx="1228725" cy="12092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2F5DB7-D89E-D76A-CC64-7C267289DE86}"/>
              </a:ext>
            </a:extLst>
          </p:cNvPr>
          <p:cNvSpPr txBox="1"/>
          <p:nvPr/>
        </p:nvSpPr>
        <p:spPr>
          <a:xfrm>
            <a:off x="8303654" y="4685495"/>
            <a:ext cx="7791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2F2F2"/>
                </a:solidFill>
                <a:latin typeface="Calibri"/>
              </a:rPr>
              <a:t>Page </a:t>
            </a:r>
            <a:r>
              <a:rPr lang="en-US" sz="1200" b="1">
                <a:solidFill>
                  <a:srgbClr val="F2F2F2"/>
                </a:solidFill>
                <a:latin typeface="Open Sans"/>
              </a:rPr>
              <a:t>8</a:t>
            </a:r>
            <a:endParaRPr lang="en-US" sz="12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F22CB7-EE74-F87E-DDE6-FC398275D3CF}"/>
              </a:ext>
            </a:extLst>
          </p:cNvPr>
          <p:cNvCxnSpPr/>
          <p:nvPr/>
        </p:nvCxnSpPr>
        <p:spPr>
          <a:xfrm>
            <a:off x="1240297" y="1752471"/>
            <a:ext cx="1102290" cy="115709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DF7FA9-E106-D7F4-4D7B-51B4B8E98A3B}"/>
              </a:ext>
            </a:extLst>
          </p:cNvPr>
          <p:cNvSpPr txBox="1"/>
          <p:nvPr/>
        </p:nvSpPr>
        <p:spPr>
          <a:xfrm>
            <a:off x="491979" y="1251864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Quality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1DFE6C-76E9-8D7F-6B49-09D2A2C8D0BD}"/>
              </a:ext>
            </a:extLst>
          </p:cNvPr>
          <p:cNvSpPr/>
          <p:nvPr/>
        </p:nvSpPr>
        <p:spPr>
          <a:xfrm flipV="1">
            <a:off x="1161593" y="1647839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53514-72AF-759B-245B-96144F94B524}"/>
              </a:ext>
            </a:extLst>
          </p:cNvPr>
          <p:cNvCxnSpPr>
            <a:cxnSpLocks/>
          </p:cNvCxnSpPr>
          <p:nvPr/>
        </p:nvCxnSpPr>
        <p:spPr>
          <a:xfrm>
            <a:off x="2899995" y="1760299"/>
            <a:ext cx="1102290" cy="115709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F63226-53B8-E6FB-A087-71BB5729ED31}"/>
              </a:ext>
            </a:extLst>
          </p:cNvPr>
          <p:cNvSpPr txBox="1"/>
          <p:nvPr/>
        </p:nvSpPr>
        <p:spPr>
          <a:xfrm>
            <a:off x="2175163" y="1251864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Cost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97CF88-480F-E15D-B61C-C10E663AB42A}"/>
              </a:ext>
            </a:extLst>
          </p:cNvPr>
          <p:cNvCxnSpPr>
            <a:cxnSpLocks/>
          </p:cNvCxnSpPr>
          <p:nvPr/>
        </p:nvCxnSpPr>
        <p:spPr>
          <a:xfrm>
            <a:off x="4598838" y="1752471"/>
            <a:ext cx="1102290" cy="115709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CEFE6A2-4497-9823-92B0-D01EA2EED9AE}"/>
              </a:ext>
            </a:extLst>
          </p:cNvPr>
          <p:cNvSpPr/>
          <p:nvPr/>
        </p:nvSpPr>
        <p:spPr>
          <a:xfrm flipV="1">
            <a:off x="2813462" y="1624352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20FF5-774F-1DB7-ABED-215987023077}"/>
              </a:ext>
            </a:extLst>
          </p:cNvPr>
          <p:cNvSpPr/>
          <p:nvPr/>
        </p:nvSpPr>
        <p:spPr>
          <a:xfrm flipV="1">
            <a:off x="6234634" y="1624352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58DE3-6731-4459-BDFC-A79D876B0C9B}"/>
              </a:ext>
            </a:extLst>
          </p:cNvPr>
          <p:cNvSpPr txBox="1"/>
          <p:nvPr/>
        </p:nvSpPr>
        <p:spPr>
          <a:xfrm>
            <a:off x="257117" y="3976276"/>
            <a:ext cx="1407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Designing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A5250-FE09-8BCE-2FF8-9C2FD6FE74CE}"/>
              </a:ext>
            </a:extLst>
          </p:cNvPr>
          <p:cNvSpPr txBox="1"/>
          <p:nvPr/>
        </p:nvSpPr>
        <p:spPr>
          <a:xfrm>
            <a:off x="1666294" y="4078049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662CE2-58C3-95F8-5411-34B1A427962E}"/>
              </a:ext>
            </a:extLst>
          </p:cNvPr>
          <p:cNvSpPr txBox="1"/>
          <p:nvPr/>
        </p:nvSpPr>
        <p:spPr>
          <a:xfrm>
            <a:off x="3349478" y="4015419"/>
            <a:ext cx="128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Coding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CA4C8C-8600-5426-5F5E-5C44C2B38FF8}"/>
              </a:ext>
            </a:extLst>
          </p:cNvPr>
          <p:cNvCxnSpPr>
            <a:cxnSpLocks/>
          </p:cNvCxnSpPr>
          <p:nvPr/>
        </p:nvCxnSpPr>
        <p:spPr>
          <a:xfrm>
            <a:off x="6274194" y="1728984"/>
            <a:ext cx="1102290" cy="115709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8977849-9C4B-F70B-2D1E-59BE48F84B63}"/>
              </a:ext>
            </a:extLst>
          </p:cNvPr>
          <p:cNvSpPr/>
          <p:nvPr/>
        </p:nvSpPr>
        <p:spPr>
          <a:xfrm flipV="1">
            <a:off x="4520132" y="1616522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DB070A-43AB-9D13-FC73-0902350A6DDC}"/>
              </a:ext>
            </a:extLst>
          </p:cNvPr>
          <p:cNvCxnSpPr>
            <a:cxnSpLocks/>
          </p:cNvCxnSpPr>
          <p:nvPr/>
        </p:nvCxnSpPr>
        <p:spPr>
          <a:xfrm flipV="1">
            <a:off x="1078466" y="2938434"/>
            <a:ext cx="937887" cy="91753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5CD854-057F-9DCC-14AF-E7FC139E7ED9}"/>
              </a:ext>
            </a:extLst>
          </p:cNvPr>
          <p:cNvCxnSpPr>
            <a:cxnSpLocks/>
          </p:cNvCxnSpPr>
          <p:nvPr/>
        </p:nvCxnSpPr>
        <p:spPr>
          <a:xfrm flipV="1">
            <a:off x="2362382" y="2969747"/>
            <a:ext cx="843943" cy="10036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A685A3-286F-95A2-B98E-F7E3E68AD49C}"/>
              </a:ext>
            </a:extLst>
          </p:cNvPr>
          <p:cNvCxnSpPr>
            <a:cxnSpLocks/>
          </p:cNvCxnSpPr>
          <p:nvPr/>
        </p:nvCxnSpPr>
        <p:spPr>
          <a:xfrm flipV="1">
            <a:off x="3881165" y="2946263"/>
            <a:ext cx="937887" cy="91753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807CE4-6440-128E-7143-7AE058A72688}"/>
              </a:ext>
            </a:extLst>
          </p:cNvPr>
          <p:cNvCxnSpPr>
            <a:cxnSpLocks/>
          </p:cNvCxnSpPr>
          <p:nvPr/>
        </p:nvCxnSpPr>
        <p:spPr>
          <a:xfrm flipV="1">
            <a:off x="5689609" y="2954091"/>
            <a:ext cx="937887" cy="91753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81DB7F1-A708-3702-A4D4-01CB61BA2D9E}"/>
              </a:ext>
            </a:extLst>
          </p:cNvPr>
          <p:cNvSpPr/>
          <p:nvPr/>
        </p:nvSpPr>
        <p:spPr>
          <a:xfrm flipV="1">
            <a:off x="997188" y="3777263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066D4C-393B-0866-78F8-C22E0CDB3419}"/>
              </a:ext>
            </a:extLst>
          </p:cNvPr>
          <p:cNvSpPr/>
          <p:nvPr/>
        </p:nvSpPr>
        <p:spPr>
          <a:xfrm flipV="1">
            <a:off x="2273276" y="3957324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F497EB-0CF3-4F42-D547-6709D7FE8CD1}"/>
              </a:ext>
            </a:extLst>
          </p:cNvPr>
          <p:cNvSpPr/>
          <p:nvPr/>
        </p:nvSpPr>
        <p:spPr>
          <a:xfrm flipV="1">
            <a:off x="3784229" y="3855550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A939A5-8737-8129-FE6D-70F5BC2866C6}"/>
              </a:ext>
            </a:extLst>
          </p:cNvPr>
          <p:cNvSpPr/>
          <p:nvPr/>
        </p:nvSpPr>
        <p:spPr>
          <a:xfrm flipV="1">
            <a:off x="5577016" y="3886865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36D733-6391-87DD-C3D7-6E8965A2445A}"/>
              </a:ext>
            </a:extLst>
          </p:cNvPr>
          <p:cNvSpPr txBox="1"/>
          <p:nvPr/>
        </p:nvSpPr>
        <p:spPr>
          <a:xfrm>
            <a:off x="5087464" y="4007590"/>
            <a:ext cx="128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Listening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999818-62D1-D6F1-E2CA-404F0FBE52B6}"/>
              </a:ext>
            </a:extLst>
          </p:cNvPr>
          <p:cNvSpPr/>
          <p:nvPr/>
        </p:nvSpPr>
        <p:spPr>
          <a:xfrm flipV="1">
            <a:off x="1545202" y="2070591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D970F4-EE67-C21D-C4F8-E2388F8C9FE7}"/>
              </a:ext>
            </a:extLst>
          </p:cNvPr>
          <p:cNvSpPr/>
          <p:nvPr/>
        </p:nvSpPr>
        <p:spPr>
          <a:xfrm flipV="1">
            <a:off x="1913153" y="2454200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5D5EC4-4469-9F8F-3C3B-865DB8047ADD}"/>
              </a:ext>
            </a:extLst>
          </p:cNvPr>
          <p:cNvSpPr/>
          <p:nvPr/>
        </p:nvSpPr>
        <p:spPr>
          <a:xfrm flipV="1">
            <a:off x="3204900" y="2101905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41C2152-D0E7-9F83-38DF-8D4DE9541FF8}"/>
              </a:ext>
            </a:extLst>
          </p:cNvPr>
          <p:cNvSpPr/>
          <p:nvPr/>
        </p:nvSpPr>
        <p:spPr>
          <a:xfrm flipV="1">
            <a:off x="3596338" y="2509001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63C937-57A8-3BA4-8B03-308FD49C29D4}"/>
              </a:ext>
            </a:extLst>
          </p:cNvPr>
          <p:cNvSpPr/>
          <p:nvPr/>
        </p:nvSpPr>
        <p:spPr>
          <a:xfrm flipV="1">
            <a:off x="1333824" y="3511083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C805AEF-B2B7-DFB5-53D7-F64CA554061E}"/>
              </a:ext>
            </a:extLst>
          </p:cNvPr>
          <p:cNvSpPr/>
          <p:nvPr/>
        </p:nvSpPr>
        <p:spPr>
          <a:xfrm flipV="1">
            <a:off x="4942885" y="2101905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5F88B2-158A-14B7-F9CB-FD50BED9613E}"/>
              </a:ext>
            </a:extLst>
          </p:cNvPr>
          <p:cNvSpPr/>
          <p:nvPr/>
        </p:nvSpPr>
        <p:spPr>
          <a:xfrm flipV="1">
            <a:off x="5342153" y="2516830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E70BD16-D99C-3969-E71C-5A932DFA0826}"/>
              </a:ext>
            </a:extLst>
          </p:cNvPr>
          <p:cNvSpPr/>
          <p:nvPr/>
        </p:nvSpPr>
        <p:spPr>
          <a:xfrm flipV="1">
            <a:off x="6657386" y="2101905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B8C70-13A5-29F2-67C5-9827BAEB2A59}"/>
              </a:ext>
            </a:extLst>
          </p:cNvPr>
          <p:cNvSpPr/>
          <p:nvPr/>
        </p:nvSpPr>
        <p:spPr>
          <a:xfrm flipV="1">
            <a:off x="7080138" y="2540316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629FDE-943E-B32C-2D05-E37D02F98292}"/>
              </a:ext>
            </a:extLst>
          </p:cNvPr>
          <p:cNvSpPr/>
          <p:nvPr/>
        </p:nvSpPr>
        <p:spPr>
          <a:xfrm flipV="1">
            <a:off x="1748749" y="3166618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8B7156E-41A5-152B-6205-2CCDF2264814}"/>
              </a:ext>
            </a:extLst>
          </p:cNvPr>
          <p:cNvSpPr/>
          <p:nvPr/>
        </p:nvSpPr>
        <p:spPr>
          <a:xfrm flipV="1">
            <a:off x="2656887" y="3565885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A59CA96-E4C7-73FA-4F45-93E10DFE5049}"/>
              </a:ext>
            </a:extLst>
          </p:cNvPr>
          <p:cNvSpPr/>
          <p:nvPr/>
        </p:nvSpPr>
        <p:spPr>
          <a:xfrm flipV="1">
            <a:off x="2930893" y="3221419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DC7FDC9-E4F9-02B9-8CEF-9D69A239DD2A}"/>
              </a:ext>
            </a:extLst>
          </p:cNvPr>
          <p:cNvSpPr/>
          <p:nvPr/>
        </p:nvSpPr>
        <p:spPr>
          <a:xfrm flipV="1">
            <a:off x="4136523" y="3542399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6260F8-A5B8-46B9-4E21-855012FF79AB}"/>
              </a:ext>
            </a:extLst>
          </p:cNvPr>
          <p:cNvSpPr/>
          <p:nvPr/>
        </p:nvSpPr>
        <p:spPr>
          <a:xfrm flipV="1">
            <a:off x="4473159" y="3221418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55F23CD3-F260-8D2A-5F23-B380DC9F9A7A}"/>
              </a:ext>
            </a:extLst>
          </p:cNvPr>
          <p:cNvSpPr/>
          <p:nvPr/>
        </p:nvSpPr>
        <p:spPr>
          <a:xfrm flipV="1">
            <a:off x="5937139" y="3589371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B07D3D50-BD7F-E294-527E-3992ABA26956}"/>
              </a:ext>
            </a:extLst>
          </p:cNvPr>
          <p:cNvSpPr/>
          <p:nvPr/>
        </p:nvSpPr>
        <p:spPr>
          <a:xfrm flipV="1">
            <a:off x="6297263" y="3197933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470B8709-0A5D-E955-8AC1-45347A4006D2}"/>
              </a:ext>
            </a:extLst>
          </p:cNvPr>
          <p:cNvSpPr txBox="1"/>
          <p:nvPr/>
        </p:nvSpPr>
        <p:spPr>
          <a:xfrm>
            <a:off x="1378535" y="1837587"/>
            <a:ext cx="1707231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Insufficient focus on code review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891031FC-1F98-DD95-0CC2-64B020BC7252}"/>
              </a:ext>
            </a:extLst>
          </p:cNvPr>
          <p:cNvSpPr txBox="1"/>
          <p:nvPr/>
        </p:nvSpPr>
        <p:spPr>
          <a:xfrm>
            <a:off x="2760485" y="1963139"/>
            <a:ext cx="232213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Budget constraint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5D3EF921-2045-9174-29ED-B43A8E168B1E}"/>
              </a:ext>
            </a:extLst>
          </p:cNvPr>
          <p:cNvSpPr txBox="1"/>
          <p:nvPr/>
        </p:nvSpPr>
        <p:spPr>
          <a:xfrm>
            <a:off x="1813179" y="2293240"/>
            <a:ext cx="1577015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Inadequate quality assurance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FC4CA00B-D6A9-4E52-0DFB-6B3057510EE1}"/>
              </a:ext>
            </a:extLst>
          </p:cNvPr>
          <p:cNvSpPr txBox="1"/>
          <p:nvPr/>
        </p:nvSpPr>
        <p:spPr>
          <a:xfrm>
            <a:off x="3323158" y="2376628"/>
            <a:ext cx="224979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Unforeseen expenses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3A304A9D-110B-1289-2A4E-E262F1760C7A}"/>
              </a:ext>
            </a:extLst>
          </p:cNvPr>
          <p:cNvSpPr txBox="1"/>
          <p:nvPr/>
        </p:nvSpPr>
        <p:spPr>
          <a:xfrm>
            <a:off x="3787888" y="1251863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72E54198-A386-4EDE-4D47-6E375B94A57A}"/>
              </a:ext>
            </a:extLst>
          </p:cNvPr>
          <p:cNvSpPr txBox="1"/>
          <p:nvPr/>
        </p:nvSpPr>
        <p:spPr>
          <a:xfrm>
            <a:off x="4884038" y="1887657"/>
            <a:ext cx="163488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Scope creep due to additional features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1D16133B-8F3F-8324-42BC-162D2C5818C9}"/>
              </a:ext>
            </a:extLst>
          </p:cNvPr>
          <p:cNvSpPr txBox="1"/>
          <p:nvPr/>
        </p:nvSpPr>
        <p:spPr>
          <a:xfrm>
            <a:off x="5342798" y="2384883"/>
            <a:ext cx="1779574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Unclear project objectives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B6624A0E-38F8-1E45-A174-E770276CCDAB}"/>
              </a:ext>
            </a:extLst>
          </p:cNvPr>
          <p:cNvSpPr txBox="1"/>
          <p:nvPr/>
        </p:nvSpPr>
        <p:spPr>
          <a:xfrm>
            <a:off x="763288" y="3561555"/>
            <a:ext cx="21051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err="1">
                <a:solidFill>
                  <a:schemeClr val="bg1"/>
                </a:solidFill>
              </a:rPr>
              <a:t>Compatability</a:t>
            </a:r>
            <a:r>
              <a:rPr lang="en-US" sz="1000" b="1" dirty="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issues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814C09B-83A9-49F3-3456-FA66D6E755E1}"/>
              </a:ext>
            </a:extLst>
          </p:cNvPr>
          <p:cNvSpPr txBox="1"/>
          <p:nvPr/>
        </p:nvSpPr>
        <p:spPr>
          <a:xfrm>
            <a:off x="1658883" y="3079488"/>
            <a:ext cx="1183794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Inadequate user feedback in corporation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46A6A78F-E609-6C33-DFA8-31455BD7DDF6}"/>
              </a:ext>
            </a:extLst>
          </p:cNvPr>
          <p:cNvSpPr txBox="1"/>
          <p:nvPr/>
        </p:nvSpPr>
        <p:spPr>
          <a:xfrm>
            <a:off x="2592588" y="3512548"/>
            <a:ext cx="164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Lack of comprehensive test coverage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CB855CC-ABF4-5D94-7561-AA79D54B305D}"/>
              </a:ext>
            </a:extLst>
          </p:cNvPr>
          <p:cNvSpPr txBox="1"/>
          <p:nvPr/>
        </p:nvSpPr>
        <p:spPr>
          <a:xfrm>
            <a:off x="2905046" y="3042721"/>
            <a:ext cx="15428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Replicating real scenarios difficulties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5E6E0425-5443-2706-D663-58AB4C2EA48A}"/>
              </a:ext>
            </a:extLst>
          </p:cNvPr>
          <p:cNvSpPr txBox="1"/>
          <p:nvPr/>
        </p:nvSpPr>
        <p:spPr>
          <a:xfrm>
            <a:off x="4355233" y="3037084"/>
            <a:ext cx="170723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Overly complex convoluted code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8B99F73D-CE67-AB35-47C9-3EF86CAA9EEC}"/>
              </a:ext>
            </a:extLst>
          </p:cNvPr>
          <p:cNvSpPr txBox="1"/>
          <p:nvPr/>
        </p:nvSpPr>
        <p:spPr>
          <a:xfrm>
            <a:off x="5261669" y="3130501"/>
            <a:ext cx="3783436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Misinterpretation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 of user 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1838DAB3-A1BA-A6EB-31F6-4D4506A90333}"/>
              </a:ext>
            </a:extLst>
          </p:cNvPr>
          <p:cNvSpPr txBox="1"/>
          <p:nvPr/>
        </p:nvSpPr>
        <p:spPr>
          <a:xfrm>
            <a:off x="4054785" y="3489754"/>
            <a:ext cx="1632411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Inconsistencies in coding standard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4267B020-B3A9-B6FA-1F3A-AED31E43743B}"/>
              </a:ext>
            </a:extLst>
          </p:cNvPr>
          <p:cNvSpPr txBox="1"/>
          <p:nvPr/>
        </p:nvSpPr>
        <p:spPr>
          <a:xfrm>
            <a:off x="5938577" y="3504923"/>
            <a:ext cx="193872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Inadequate communication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673EA85-573B-3ACB-770A-CA3BF6FB0AFC}"/>
              </a:ext>
            </a:extLst>
          </p:cNvPr>
          <p:cNvSpPr txBox="1"/>
          <p:nvPr/>
        </p:nvSpPr>
        <p:spPr>
          <a:xfrm>
            <a:off x="5580675" y="1283177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83218226-1673-677C-99F6-AD44616FCB12}"/>
              </a:ext>
            </a:extLst>
          </p:cNvPr>
          <p:cNvSpPr txBox="1"/>
          <p:nvPr/>
        </p:nvSpPr>
        <p:spPr>
          <a:xfrm>
            <a:off x="6704045" y="1976119"/>
            <a:ext cx="2040001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Unrealistic project timelines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B1921-9D83-BC46-075E-6FB1B6FEBB2C}"/>
              </a:ext>
            </a:extLst>
          </p:cNvPr>
          <p:cNvSpPr txBox="1"/>
          <p:nvPr/>
        </p:nvSpPr>
        <p:spPr>
          <a:xfrm>
            <a:off x="6538201" y="2385409"/>
            <a:ext cx="308895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Unexpected delays</a:t>
            </a:r>
          </a:p>
        </p:txBody>
      </p:sp>
    </p:spTree>
    <p:extLst>
      <p:ext uri="{BB962C8B-B14F-4D97-AF65-F5344CB8AC3E}">
        <p14:creationId xmlns:p14="http://schemas.microsoft.com/office/powerpoint/2010/main" val="121682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3"/>
          <p:cNvSpPr/>
          <p:nvPr/>
        </p:nvSpPr>
        <p:spPr>
          <a:xfrm rot="10800000" flipH="1">
            <a:off x="3707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0" name="Google Shape;640;p53"/>
          <p:cNvPicPr preferRelativeResize="0"/>
          <p:nvPr/>
        </p:nvPicPr>
        <p:blipFill rotWithShape="1">
          <a:blip r:embed="rId3">
            <a:alphaModFix/>
          </a:blip>
          <a:srcRect l="30767" r="15017" b="9057"/>
          <a:stretch/>
        </p:blipFill>
        <p:spPr>
          <a:xfrm>
            <a:off x="2625475" y="1286588"/>
            <a:ext cx="3967188" cy="34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3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3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3"/>
          <p:cNvSpPr txBox="1">
            <a:spLocks noGrp="1"/>
          </p:cNvSpPr>
          <p:nvPr>
            <p:ph type="title"/>
          </p:nvPr>
        </p:nvSpPr>
        <p:spPr>
          <a:xfrm>
            <a:off x="619950" y="219988"/>
            <a:ext cx="3757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             Team</a:t>
            </a:r>
            <a:endParaRPr sz="3000"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KICHU EKTA BANABO</a:t>
            </a:r>
            <a:endParaRPr sz="3000">
              <a:solidFill>
                <a:srgbClr val="F2F2F2"/>
              </a:solidFill>
            </a:endParaRPr>
          </a:p>
        </p:txBody>
      </p:sp>
      <p:sp>
        <p:nvSpPr>
          <p:cNvPr id="644" name="Google Shape;644;p53"/>
          <p:cNvSpPr txBox="1"/>
          <p:nvPr/>
        </p:nvSpPr>
        <p:spPr>
          <a:xfrm>
            <a:off x="6178497" y="1370221"/>
            <a:ext cx="2340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FATEEN NOOR RAFEE</a:t>
            </a:r>
            <a:endParaRPr sz="1100"/>
          </a:p>
        </p:txBody>
      </p:sp>
      <p:sp>
        <p:nvSpPr>
          <p:cNvPr id="645" name="Google Shape;645;p53"/>
          <p:cNvSpPr txBox="1"/>
          <p:nvPr/>
        </p:nvSpPr>
        <p:spPr>
          <a:xfrm>
            <a:off x="7253970" y="2479352"/>
            <a:ext cx="174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NOWSHIN MAHJABIN</a:t>
            </a:r>
            <a:endParaRPr sz="1100"/>
          </a:p>
        </p:txBody>
      </p:sp>
      <p:sp>
        <p:nvSpPr>
          <p:cNvPr id="646" name="Google Shape;646;p53"/>
          <p:cNvSpPr txBox="1"/>
          <p:nvPr/>
        </p:nvSpPr>
        <p:spPr>
          <a:xfrm>
            <a:off x="7622832" y="2689229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21004128</a:t>
            </a:r>
            <a:endParaRPr sz="1100"/>
          </a:p>
        </p:txBody>
      </p:sp>
      <p:sp>
        <p:nvSpPr>
          <p:cNvPr id="647" name="Google Shape;647;p53"/>
          <p:cNvSpPr txBox="1"/>
          <p:nvPr/>
        </p:nvSpPr>
        <p:spPr>
          <a:xfrm>
            <a:off x="347824" y="2424877"/>
            <a:ext cx="141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RIHILA SUMAYYA</a:t>
            </a:r>
            <a:endParaRPr sz="1600"/>
          </a:p>
        </p:txBody>
      </p:sp>
      <p:sp>
        <p:nvSpPr>
          <p:cNvPr id="648" name="Google Shape;648;p53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53"/>
          <p:cNvSpPr/>
          <p:nvPr/>
        </p:nvSpPr>
        <p:spPr>
          <a:xfrm rot="300708" flipH="1">
            <a:off x="5368788" y="1462988"/>
            <a:ext cx="707272" cy="320947"/>
          </a:xfrm>
          <a:custGeom>
            <a:avLst/>
            <a:gdLst/>
            <a:ahLst/>
            <a:cxnLst/>
            <a:rect l="l" t="t" r="r" b="b"/>
            <a:pathLst>
              <a:path w="1077363" h="488887" extrusionOk="0">
                <a:moveTo>
                  <a:pt x="1077363" y="488887"/>
                </a:moveTo>
                <a:cubicBezTo>
                  <a:pt x="922699" y="353085"/>
                  <a:pt x="766847" y="230831"/>
                  <a:pt x="587287" y="149350"/>
                </a:cubicBezTo>
                <a:cubicBezTo>
                  <a:pt x="407727" y="67869"/>
                  <a:pt x="204458" y="27160"/>
                  <a:pt x="0" y="0"/>
                </a:cubicBezTo>
              </a:path>
            </a:pathLst>
          </a:custGeom>
          <a:noFill/>
          <a:ln w="9525" cap="rnd" cmpd="sng">
            <a:solidFill>
              <a:srgbClr val="F2F2F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3"/>
          <p:cNvSpPr/>
          <p:nvPr/>
        </p:nvSpPr>
        <p:spPr>
          <a:xfrm rot="-10469009" flipH="1">
            <a:off x="6956522" y="2884570"/>
            <a:ext cx="555846" cy="252233"/>
          </a:xfrm>
          <a:custGeom>
            <a:avLst/>
            <a:gdLst/>
            <a:ahLst/>
            <a:cxnLst/>
            <a:rect l="l" t="t" r="r" b="b"/>
            <a:pathLst>
              <a:path w="1077363" h="488887" extrusionOk="0">
                <a:moveTo>
                  <a:pt x="1077363" y="488887"/>
                </a:moveTo>
                <a:cubicBezTo>
                  <a:pt x="922699" y="353085"/>
                  <a:pt x="768036" y="217283"/>
                  <a:pt x="588476" y="135802"/>
                </a:cubicBezTo>
                <a:cubicBezTo>
                  <a:pt x="408916" y="54321"/>
                  <a:pt x="204458" y="27160"/>
                  <a:pt x="0" y="0"/>
                </a:cubicBezTo>
              </a:path>
            </a:pathLst>
          </a:custGeom>
          <a:noFill/>
          <a:ln w="9525" cap="rnd" cmpd="sng">
            <a:solidFill>
              <a:srgbClr val="F2F2F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3"/>
          <p:cNvSpPr/>
          <p:nvPr/>
        </p:nvSpPr>
        <p:spPr>
          <a:xfrm>
            <a:off x="711252" y="2822295"/>
            <a:ext cx="1562224" cy="1506306"/>
          </a:xfrm>
          <a:custGeom>
            <a:avLst/>
            <a:gdLst/>
            <a:ahLst/>
            <a:cxnLst/>
            <a:rect l="l" t="t" r="r" b="b"/>
            <a:pathLst>
              <a:path w="2239747" h="2159579" extrusionOk="0">
                <a:moveTo>
                  <a:pt x="2239747" y="2127250"/>
                </a:moveTo>
                <a:cubicBezTo>
                  <a:pt x="1966697" y="2162969"/>
                  <a:pt x="1387259" y="2206096"/>
                  <a:pt x="1017372" y="2032000"/>
                </a:cubicBezTo>
                <a:cubicBezTo>
                  <a:pt x="647485" y="1857904"/>
                  <a:pt x="578693" y="1637242"/>
                  <a:pt x="506197" y="1482725"/>
                </a:cubicBezTo>
                <a:cubicBezTo>
                  <a:pt x="433701" y="1328208"/>
                  <a:pt x="511056" y="1134276"/>
                  <a:pt x="582397" y="1104900"/>
                </a:cubicBezTo>
                <a:cubicBezTo>
                  <a:pt x="771309" y="1027113"/>
                  <a:pt x="855976" y="1150408"/>
                  <a:pt x="877672" y="1206500"/>
                </a:cubicBezTo>
                <a:cubicBezTo>
                  <a:pt x="899368" y="1262592"/>
                  <a:pt x="869735" y="1431396"/>
                  <a:pt x="712572" y="1441450"/>
                </a:cubicBezTo>
                <a:cubicBezTo>
                  <a:pt x="621713" y="1447262"/>
                  <a:pt x="450370" y="1383771"/>
                  <a:pt x="334747" y="1266825"/>
                </a:cubicBezTo>
                <a:cubicBezTo>
                  <a:pt x="219124" y="1149879"/>
                  <a:pt x="54817" y="950912"/>
                  <a:pt x="18834" y="739775"/>
                </a:cubicBezTo>
                <a:cubicBezTo>
                  <a:pt x="-17149" y="528638"/>
                  <a:pt x="-10534" y="251619"/>
                  <a:pt x="118847" y="0"/>
                </a:cubicBezTo>
              </a:path>
            </a:pathLst>
          </a:custGeom>
          <a:noFill/>
          <a:ln w="9525" cap="rnd" cmpd="sng">
            <a:solidFill>
              <a:srgbClr val="F2F2F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3"/>
          <p:cNvSpPr txBox="1"/>
          <p:nvPr/>
        </p:nvSpPr>
        <p:spPr>
          <a:xfrm>
            <a:off x="80924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6517307" y="1605404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21004120</a:t>
            </a:r>
            <a:endParaRPr sz="1100"/>
          </a:p>
        </p:txBody>
      </p:sp>
      <p:sp>
        <p:nvSpPr>
          <p:cNvPr id="654" name="Google Shape;654;p53"/>
          <p:cNvSpPr txBox="1"/>
          <p:nvPr/>
        </p:nvSpPr>
        <p:spPr>
          <a:xfrm>
            <a:off x="989420" y="2689229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210041110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-3216" y="224208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54"/>
          <p:cNvSpPr txBox="1">
            <a:spLocks noGrp="1"/>
          </p:cNvSpPr>
          <p:nvPr>
            <p:ph type="title"/>
          </p:nvPr>
        </p:nvSpPr>
        <p:spPr>
          <a:xfrm>
            <a:off x="2247900" y="772117"/>
            <a:ext cx="464820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Open Sans"/>
              <a:buNone/>
            </a:pPr>
            <a:r>
              <a:rPr lang="en" sz="5000">
                <a:solidFill>
                  <a:srgbClr val="F2F2F2"/>
                </a:solidFill>
              </a:rPr>
              <a:t>Thank You!</a:t>
            </a:r>
            <a:endParaRPr/>
          </a:p>
        </p:txBody>
      </p: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4"/>
          <p:cNvPicPr preferRelativeResize="0"/>
          <p:nvPr/>
        </p:nvPicPr>
        <p:blipFill rotWithShape="1">
          <a:blip r:embed="rId5">
            <a:alphaModFix/>
          </a:blip>
          <a:srcRect b="36950"/>
          <a:stretch/>
        </p:blipFill>
        <p:spPr>
          <a:xfrm>
            <a:off x="3142473" y="2002972"/>
            <a:ext cx="2859054" cy="314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Simple Light</vt:lpstr>
      <vt:lpstr>Office Theme</vt:lpstr>
      <vt:lpstr>Office Theme</vt:lpstr>
      <vt:lpstr>PowerPoint Presentation</vt:lpstr>
      <vt:lpstr>sheSecure</vt:lpstr>
      <vt:lpstr>PowerPoint Presentation</vt:lpstr>
      <vt:lpstr>PowerPoint Presentation</vt:lpstr>
      <vt:lpstr>PowerPoint Presentation</vt:lpstr>
      <vt:lpstr>PowerPoint Presentation</vt:lpstr>
      <vt:lpstr>sheSecure</vt:lpstr>
      <vt:lpstr>             Team KICHU EKTA BANABO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171</cp:revision>
  <dcterms:modified xsi:type="dcterms:W3CDTF">2024-02-28T05:26:58Z</dcterms:modified>
</cp:coreProperties>
</file>