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5D72D-5E80-484E-A3A2-990D54F1792F}">
  <a:tblStyle styleId="{6685D72D-5E80-484E-A3A2-990D54F1792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floating-group-devices_3979449.htm" TargetMode="External"/><Relationship Id="rId3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couple-riding-supermarket-shopping-cart_2238492.htm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cartoon-characters-coworking-center-creative-space-freelancers-designers-work-together_3266662.htm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couple-riding-supermarket-shopping-cart_2238492.ht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cartoon-characters-coworking-center-creative-space-freelancers-designers-work-together_3266662.ht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floating-group-devices_3979449.htm" TargetMode="External"/><Relationship Id="rId3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free-vector/teamwork-characters-operator-crew-front-screen-presentations_4997765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7230e4363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7230e43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723617dda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6723617dda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https://www.freepik.com/free-vector/floating-group-devices_3979449.htm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1" name="Google Shape;511;g26723617dda_0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255b7eea_5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67255b7eea_5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41" name="Google Shape;541;g267255b7eea_5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7255b7eea_5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267255b7eea_5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53" name="Google Shape;553;g267255b7eea_5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7255b7eea_5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67255b7eea_5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65" name="Google Shape;565;g267255b7eea_5_1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723617dda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26723617dda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577" name="Google Shape;577;g26723617dda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7255b7eea_5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67255b7eea_5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589" name="Google Shape;589;g267255b7eea_5_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672bdb08c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2672bdb08c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https://www.freepik.com/free-vector/cartoon-characters-coworking-center-creative-space-freelancers-designers-work-together_3266662.htm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3" name="Google Shape;613;g2672bdb08c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67230e4363_1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267230e4363_1_2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637" name="Google Shape;637;g267230e4363_1_2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230e4363_1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267230e4363_1_3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https://www.freepik.com/free-vector/couple-riding-supermarket-shopping-cart_2238492.htm</a:t>
            </a:r>
            <a:endParaRPr/>
          </a:p>
        </p:txBody>
      </p:sp>
      <p:sp>
        <p:nvSpPr>
          <p:cNvPr id="658" name="Google Shape;658;g267230e4363_1_3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7255b7eea_5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67255b7eea_5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Illustration: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https://www.freepik.com/free-vector/cartoon-characters-coworking-center-creative-space-freelancers-designers-work-together_3266662.htm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g267255b7eea_5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230e4363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67230e4363_1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https://www.freepik.com/free-vector/floating-group-devices_3979449.htm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https://www.freepik.com/free-vector/teamwork-characters-operator-crew-front-screen-presentations_4997765.htm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g267230e4363_1_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72bdb08c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672bdb08c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261" name="Google Shape;261;g2672bdb08c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72bdb08c2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2672bdb08c2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313" name="Google Shape;313;g2672bdb08c2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7230e4363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67230e4363_1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367" name="Google Shape;367;g267230e4363_1_1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723617dd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6723617dd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403" name="Google Shape;403;g26723617dda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723617dd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6723617dd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439" name="Google Shape;439;g26723617dda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723617dda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6723617dd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https://www.freepik.com/free-vector/teamwork-characters-operator-crew-front-screen-presentations_4997765.htm</a:t>
            </a:r>
            <a:endParaRPr/>
          </a:p>
        </p:txBody>
      </p:sp>
      <p:sp>
        <p:nvSpPr>
          <p:cNvPr id="475" name="Google Shape;475;g26723617dda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00050" y="244673"/>
            <a:ext cx="8343900" cy="39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00050" y="866775"/>
            <a:ext cx="8343900" cy="3765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400050" y="4833938"/>
            <a:ext cx="2257425" cy="14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01050" y="4833938"/>
            <a:ext cx="342900" cy="140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52">
          <p15:clr>
            <a:srgbClr val="FBAE40"/>
          </p15:clr>
        </p15:guide>
        <p15:guide id="2" pos="55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6" name="Google Shape;176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3" name="Google Shape;183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0" i="0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0" i="0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3.png"/><Relationship Id="rId7" Type="http://schemas.openxmlformats.org/officeDocument/2006/relationships/image" Target="../media/image3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1.jpg"/><Relationship Id="rId6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5250975" y="1"/>
            <a:ext cx="3897670" cy="2302164"/>
          </a:xfrm>
          <a:custGeom>
            <a:rect b="b" l="l" r="r" t="t"/>
            <a:pathLst>
              <a:path extrusionOk="0" h="3611237" w="5078398">
                <a:moveTo>
                  <a:pt x="0" y="0"/>
                </a:moveTo>
                <a:lnTo>
                  <a:pt x="5078398" y="0"/>
                </a:lnTo>
                <a:lnTo>
                  <a:pt x="5078398" y="3611237"/>
                </a:lnTo>
                <a:lnTo>
                  <a:pt x="4875321" y="3579100"/>
                </a:lnTo>
                <a:cubicBezTo>
                  <a:pt x="4531270" y="3518483"/>
                  <a:pt x="4212334" y="3432696"/>
                  <a:pt x="3982028" y="3357349"/>
                </a:cubicBezTo>
                <a:cubicBezTo>
                  <a:pt x="3245049" y="3116239"/>
                  <a:pt x="2928875" y="2138150"/>
                  <a:pt x="2412535" y="1787857"/>
                </a:cubicBezTo>
                <a:cubicBezTo>
                  <a:pt x="1896195" y="1437565"/>
                  <a:pt x="1304792" y="1589964"/>
                  <a:pt x="883986" y="1255594"/>
                </a:cubicBezTo>
                <a:cubicBezTo>
                  <a:pt x="568382" y="1004817"/>
                  <a:pt x="327626" y="621613"/>
                  <a:pt x="105584" y="205303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6"/>
          <p:cNvSpPr/>
          <p:nvPr/>
        </p:nvSpPr>
        <p:spPr>
          <a:xfrm rot="-5400000">
            <a:off x="2526584" y="-1350732"/>
            <a:ext cx="4260935" cy="6759185"/>
          </a:xfrm>
          <a:custGeom>
            <a:rect b="b" l="l" r="r" t="t"/>
            <a:pathLst>
              <a:path extrusionOk="0" h="3151135" w="1711219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25" scaled="0"/>
          </a:gradFill>
          <a:ln>
            <a:noFill/>
          </a:ln>
          <a:effectLst>
            <a:outerShdw blurRad="635000" sx="90000" rotWithShape="0" algn="t" dir="5400000" dist="863600" sy="90000">
              <a:srgbClr val="000000">
                <a:alpha val="7569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>
            <a:off x="409575" y="4776750"/>
            <a:ext cx="1120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517" name="Google Shape;517;p46"/>
          <p:cNvSpPr/>
          <p:nvPr/>
        </p:nvSpPr>
        <p:spPr>
          <a:xfrm>
            <a:off x="9" y="220242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6"/>
          <p:cNvSpPr/>
          <p:nvPr/>
        </p:nvSpPr>
        <p:spPr>
          <a:xfrm rot="10800000">
            <a:off x="5592228" y="3582498"/>
            <a:ext cx="3551772" cy="156100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6"/>
          <p:cNvSpPr/>
          <p:nvPr/>
        </p:nvSpPr>
        <p:spPr>
          <a:xfrm rot="-300182">
            <a:off x="3900253" y="3714461"/>
            <a:ext cx="1295785" cy="380296"/>
          </a:xfrm>
          <a:custGeom>
            <a:rect b="b" l="l" r="r" t="t"/>
            <a:pathLst>
              <a:path extrusionOk="0" h="814446" w="1738516">
                <a:moveTo>
                  <a:pt x="0" y="0"/>
                </a:moveTo>
                <a:lnTo>
                  <a:pt x="63461" y="814446"/>
                </a:lnTo>
                <a:lnTo>
                  <a:pt x="1645660" y="793757"/>
                </a:lnTo>
                <a:lnTo>
                  <a:pt x="1738516" y="946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blurRad="279400" sx="90000" rotWithShape="0" algn="t" dir="5400000" dist="228600" sy="90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0" name="Google Shape;520;p46"/>
          <p:cNvSpPr txBox="1"/>
          <p:nvPr>
            <p:ph type="title"/>
          </p:nvPr>
        </p:nvSpPr>
        <p:spPr>
          <a:xfrm>
            <a:off x="586550" y="548200"/>
            <a:ext cx="829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2F2F2"/>
                </a:solidFill>
              </a:rPr>
              <a:t>ISSUES WITH THE EXISTING ALTERNATIVES</a:t>
            </a:r>
            <a:endParaRPr sz="2800">
              <a:solidFill>
                <a:srgbClr val="F2F2F2"/>
              </a:solidFill>
            </a:endParaRPr>
          </a:p>
        </p:txBody>
      </p:sp>
      <p:sp>
        <p:nvSpPr>
          <p:cNvPr id="521" name="Google Shape;521;p46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100"/>
          </a:p>
        </p:txBody>
      </p:sp>
      <p:sp>
        <p:nvSpPr>
          <p:cNvPr id="522" name="Google Shape;522;p46"/>
          <p:cNvSpPr/>
          <p:nvPr/>
        </p:nvSpPr>
        <p:spPr>
          <a:xfrm>
            <a:off x="214625" y="1848500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6"/>
          <p:cNvSpPr/>
          <p:nvPr/>
        </p:nvSpPr>
        <p:spPr>
          <a:xfrm>
            <a:off x="2476313" y="1848500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6"/>
          <p:cNvSpPr/>
          <p:nvPr/>
        </p:nvSpPr>
        <p:spPr>
          <a:xfrm>
            <a:off x="4738000" y="1848500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6"/>
          <p:cNvSpPr/>
          <p:nvPr/>
        </p:nvSpPr>
        <p:spPr>
          <a:xfrm>
            <a:off x="7042575" y="1848500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6"/>
          <p:cNvSpPr txBox="1"/>
          <p:nvPr/>
        </p:nvSpPr>
        <p:spPr>
          <a:xfrm>
            <a:off x="342900" y="2074450"/>
            <a:ext cx="1732500" cy="569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bSafe-Never walk Alone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2585675" y="2074450"/>
            <a:ext cx="1732500" cy="624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I’mSafe- Women Safety App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4868788" y="2034325"/>
            <a:ext cx="1732500" cy="569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Noonlight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7151925" y="2021300"/>
            <a:ext cx="1732500" cy="677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PunjabPolice- Women Safety App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225" y="2697513"/>
            <a:ext cx="492175" cy="3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438" y="2643850"/>
            <a:ext cx="339850" cy="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6"/>
          <p:cNvPicPr preferRelativeResize="0"/>
          <p:nvPr/>
        </p:nvPicPr>
        <p:blipFill rotWithShape="1">
          <a:blip r:embed="rId5">
            <a:alphaModFix/>
          </a:blip>
          <a:srcRect b="0" l="20865" r="21431" t="0"/>
          <a:stretch/>
        </p:blipFill>
        <p:spPr>
          <a:xfrm>
            <a:off x="994131" y="2708097"/>
            <a:ext cx="392175" cy="3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6"/>
          <p:cNvSpPr txBox="1"/>
          <p:nvPr/>
        </p:nvSpPr>
        <p:spPr>
          <a:xfrm>
            <a:off x="400050" y="3112188"/>
            <a:ext cx="19512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PAYWALL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(costs bdt 1600/yr)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8688" y="2708100"/>
            <a:ext cx="339849" cy="339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6"/>
          <p:cNvSpPr txBox="1"/>
          <p:nvPr/>
        </p:nvSpPr>
        <p:spPr>
          <a:xfrm>
            <a:off x="2498275" y="2943025"/>
            <a:ext cx="34323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Limited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Functionality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Scalability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6"/>
          <p:cNvSpPr txBox="1"/>
          <p:nvPr/>
        </p:nvSpPr>
        <p:spPr>
          <a:xfrm>
            <a:off x="4731400" y="3164102"/>
            <a:ext cx="2007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Barriers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(only available in the United States)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6"/>
          <p:cNvSpPr txBox="1"/>
          <p:nvPr/>
        </p:nvSpPr>
        <p:spPr>
          <a:xfrm>
            <a:off x="7042575" y="3163500"/>
            <a:ext cx="200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Barriers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(only available in Punjab)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7"/>
          <p:cNvSpPr/>
          <p:nvPr/>
        </p:nvSpPr>
        <p:spPr>
          <a:xfrm flipH="1" rot="10800000">
            <a:off x="-3216" y="0"/>
            <a:ext cx="8566190" cy="2941921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7"/>
          <p:cNvSpPr/>
          <p:nvPr/>
        </p:nvSpPr>
        <p:spPr>
          <a:xfrm flipH="1">
            <a:off x="5598164" y="0"/>
            <a:ext cx="3545836" cy="1560185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7"/>
          <p:cNvSpPr txBox="1"/>
          <p:nvPr>
            <p:ph type="title"/>
          </p:nvPr>
        </p:nvSpPr>
        <p:spPr>
          <a:xfrm>
            <a:off x="581026" y="549259"/>
            <a:ext cx="7008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Comprehensive Comparison: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8168640" y="4807548"/>
            <a:ext cx="651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1" sz="11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49" name="Google Shape;549;p47"/>
          <p:cNvGraphicFramePr/>
          <p:nvPr/>
        </p:nvGraphicFramePr>
        <p:xfrm>
          <a:off x="1211875" y="1260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{6685D72D-5E80-484E-A3A2-990D54F1792F}</a:tableStyleId>
              </a:tblPr>
              <a:tblGrid>
                <a:gridCol w="2191725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Criteria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SheSecure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</a:t>
                      </a:r>
                      <a:r>
                        <a:rPr lang="en"/>
                        <a:t>’</a:t>
                      </a:r>
                      <a:r>
                        <a:rPr lang="en" sz="1400" u="none" cap="none" strike="noStrike"/>
                        <a:t>mSafe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Functionality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Advanced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Basic SOS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Ease Of 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Simplified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Simplified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Target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Women of all ages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Wom</a:t>
                      </a:r>
                      <a:r>
                        <a:rPr lang="en"/>
                        <a:t>e</a:t>
                      </a:r>
                      <a:r>
                        <a:rPr lang="en" sz="1400" u="none" cap="none" strike="noStrike"/>
                        <a:t>n of all 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Scalable over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Long periods between update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Organizational Impact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Strategic Alignment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Technological Factors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Versatile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Basic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8"/>
          <p:cNvSpPr/>
          <p:nvPr/>
        </p:nvSpPr>
        <p:spPr>
          <a:xfrm flipH="1" rot="10800000">
            <a:off x="-3216" y="0"/>
            <a:ext cx="8566190" cy="2941921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8"/>
          <p:cNvSpPr/>
          <p:nvPr/>
        </p:nvSpPr>
        <p:spPr>
          <a:xfrm flipH="1">
            <a:off x="5598164" y="0"/>
            <a:ext cx="3545836" cy="1560185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8"/>
          <p:cNvSpPr txBox="1"/>
          <p:nvPr>
            <p:ph type="title"/>
          </p:nvPr>
        </p:nvSpPr>
        <p:spPr>
          <a:xfrm>
            <a:off x="581026" y="549259"/>
            <a:ext cx="7008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Comprehensive Comparison: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1" name="Google Shape;561;p48"/>
          <p:cNvGraphicFramePr/>
          <p:nvPr/>
        </p:nvGraphicFramePr>
        <p:xfrm>
          <a:off x="1371600" y="1260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{6685D72D-5E80-484E-A3A2-990D54F1792F}</a:tableStyleId>
              </a:tblPr>
              <a:tblGrid>
                <a:gridCol w="2032000"/>
                <a:gridCol w="1850150"/>
                <a:gridCol w="2213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Criteria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SheSecure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</a:t>
                      </a:r>
                      <a:r>
                        <a:rPr lang="en" sz="1400" u="none" cap="none" strike="noStrike"/>
                        <a:t>afe-NeverWalkAlone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Functionality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Advanced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Recording and SOS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Ease Of 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Simplified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Faulty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Target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Women of all ages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Wom</a:t>
                      </a:r>
                      <a:r>
                        <a:rPr lang="en"/>
                        <a:t>e</a:t>
                      </a:r>
                      <a:r>
                        <a:rPr lang="en" sz="1400" u="none" cap="none" strike="noStrike"/>
                        <a:t>n of all 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Scalable over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3 updates in last 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Weak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Organizational Impact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Strategic Alignment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Technological Factors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Versatile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Enough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9"/>
          <p:cNvSpPr/>
          <p:nvPr/>
        </p:nvSpPr>
        <p:spPr>
          <a:xfrm flipH="1" rot="10800000">
            <a:off x="-3216" y="0"/>
            <a:ext cx="8566190" cy="2941921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9"/>
          <p:cNvSpPr/>
          <p:nvPr/>
        </p:nvSpPr>
        <p:spPr>
          <a:xfrm flipH="1">
            <a:off x="5598164" y="0"/>
            <a:ext cx="3545836" cy="1560185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9"/>
          <p:cNvSpPr txBox="1"/>
          <p:nvPr>
            <p:ph type="title"/>
          </p:nvPr>
        </p:nvSpPr>
        <p:spPr>
          <a:xfrm>
            <a:off x="581026" y="549259"/>
            <a:ext cx="7008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Comprehensive Comparison: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571" name="Google Shape;571;p49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3" name="Google Shape;573;p49"/>
          <p:cNvGraphicFramePr/>
          <p:nvPr/>
        </p:nvGraphicFramePr>
        <p:xfrm>
          <a:off x="1371600" y="1260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{6685D72D-5E80-484E-A3A2-990D54F1792F}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Criteria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SheSecure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Noonlight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Functionality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Advanced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Safety Button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Ease Of 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Simplified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Faulty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Target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Women of all ages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Wom</a:t>
                      </a:r>
                      <a:r>
                        <a:rPr lang="en"/>
                        <a:t>e</a:t>
                      </a:r>
                      <a:r>
                        <a:rPr lang="en" sz="1400" u="none" cap="none" strike="noStrike"/>
                        <a:t>n of all 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Scalable over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Long periods between update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Weak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Organizational Impact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Strategic Alignment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Technological Factors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Versatile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Basic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0"/>
          <p:cNvSpPr/>
          <p:nvPr/>
        </p:nvSpPr>
        <p:spPr>
          <a:xfrm flipH="1" rot="10800000">
            <a:off x="-3216" y="852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0"/>
          <p:cNvSpPr/>
          <p:nvPr/>
        </p:nvSpPr>
        <p:spPr>
          <a:xfrm flipH="1">
            <a:off x="5592228" y="0"/>
            <a:ext cx="3551772" cy="156100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0"/>
          <p:cNvSpPr txBox="1"/>
          <p:nvPr>
            <p:ph type="title"/>
          </p:nvPr>
        </p:nvSpPr>
        <p:spPr>
          <a:xfrm>
            <a:off x="676276" y="306784"/>
            <a:ext cx="70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Comprehensive Comparison: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583" name="Google Shape;583;p50"/>
          <p:cNvSpPr/>
          <p:nvPr/>
        </p:nvSpPr>
        <p:spPr>
          <a:xfrm>
            <a:off x="142875" y="5143500"/>
            <a:ext cx="8248800" cy="397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5" name="Google Shape;585;p50"/>
          <p:cNvGraphicFramePr/>
          <p:nvPr/>
        </p:nvGraphicFramePr>
        <p:xfrm>
          <a:off x="1293675" y="8626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{6685D72D-5E80-484E-A3A2-990D54F1792F}</a:tableStyleId>
              </a:tblPr>
              <a:tblGrid>
                <a:gridCol w="2032000"/>
                <a:gridCol w="1728925"/>
                <a:gridCol w="2335075"/>
              </a:tblGrid>
              <a:tr h="56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Criteria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SheSecure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PunjabPolice- Women Safety App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Functionality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Advanced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Ease Of 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Simplified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Faulty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Target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Women of all ages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Wom</a:t>
                      </a:r>
                      <a:r>
                        <a:rPr lang="en"/>
                        <a:t>e</a:t>
                      </a:r>
                      <a:r>
                        <a:rPr lang="en" sz="1400" u="none" cap="none" strike="noStrike"/>
                        <a:t>n of </a:t>
                      </a:r>
                      <a:r>
                        <a:rPr lang="en"/>
                        <a:t>Punjab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Scalable over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Organizational Impact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Strategic Alignment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Technological Factors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Versatile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Basic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1"/>
          <p:cNvSpPr/>
          <p:nvPr/>
        </p:nvSpPr>
        <p:spPr>
          <a:xfrm rot="-5400000">
            <a:off x="2492209" y="-331958"/>
            <a:ext cx="4332145" cy="6761644"/>
          </a:xfrm>
          <a:custGeom>
            <a:rect b="b" l="l" r="r" t="t"/>
            <a:pathLst>
              <a:path extrusionOk="0" h="3151135" w="1711219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sx="90000" rotWithShape="0" algn="t" dir="5400000" dist="863600" sy="90000">
              <a:srgbClr val="000000">
                <a:alpha val="7529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51"/>
          <p:cNvGrpSpPr/>
          <p:nvPr/>
        </p:nvGrpSpPr>
        <p:grpSpPr>
          <a:xfrm flipH="1" rot="10800000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594" name="Google Shape;594;p51"/>
            <p:cNvSpPr/>
            <p:nvPr/>
          </p:nvSpPr>
          <p:spPr>
            <a:xfrm flipH="1" rot="10800000">
              <a:off x="-4288" y="0"/>
              <a:ext cx="11421587" cy="3922561"/>
            </a:xfrm>
            <a:custGeom>
              <a:rect b="b" l="l" r="r" t="t"/>
              <a:pathLst>
                <a:path extrusionOk="0" h="3286111" w="9568392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4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1"/>
            <p:cNvSpPr/>
            <p:nvPr/>
          </p:nvSpPr>
          <p:spPr>
            <a:xfrm flipH="1">
              <a:off x="4819483" y="1"/>
              <a:ext cx="7372515" cy="3243943"/>
            </a:xfrm>
            <a:custGeom>
              <a:rect b="b" l="l" r="r" t="t"/>
              <a:pathLst>
                <a:path extrusionOk="0" h="1933129" w="6487254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4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51"/>
          <p:cNvSpPr txBox="1"/>
          <p:nvPr>
            <p:ph type="title"/>
          </p:nvPr>
        </p:nvSpPr>
        <p:spPr>
          <a:xfrm>
            <a:off x="2247900" y="390348"/>
            <a:ext cx="46482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Open Sans"/>
              <a:buNone/>
            </a:pPr>
            <a:r>
              <a:rPr lang="en" sz="3200">
                <a:solidFill>
                  <a:srgbClr val="F2F2F2"/>
                </a:solidFill>
              </a:rPr>
              <a:t>Design Alternatives</a:t>
            </a:r>
            <a:endParaRPr sz="1200"/>
          </a:p>
        </p:txBody>
      </p:sp>
      <p:pic>
        <p:nvPicPr>
          <p:cNvPr id="597" name="Google Shape;5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7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1"/>
          <p:cNvSpPr/>
          <p:nvPr/>
        </p:nvSpPr>
        <p:spPr>
          <a:xfrm>
            <a:off x="491271" y="1554497"/>
            <a:ext cx="1928700" cy="203460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491275" y="2103159"/>
            <a:ext cx="175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br>
              <a:rPr b="1" i="0" lang="en" sz="18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" sz="18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5539562" y="1463584"/>
            <a:ext cx="1928691" cy="2034513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51"/>
          <p:cNvSpPr txBox="1"/>
          <p:nvPr/>
        </p:nvSpPr>
        <p:spPr>
          <a:xfrm>
            <a:off x="5624655" y="2103087"/>
            <a:ext cx="17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MOBILE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endParaRPr/>
          </a:p>
        </p:txBody>
      </p:sp>
      <p:sp>
        <p:nvSpPr>
          <p:cNvPr id="606" name="Google Shape;606;p51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1100"/>
          </a:p>
        </p:txBody>
      </p:sp>
      <p:pic>
        <p:nvPicPr>
          <p:cNvPr id="607" name="Google Shape;607;p51"/>
          <p:cNvPicPr preferRelativeResize="0"/>
          <p:nvPr/>
        </p:nvPicPr>
        <p:blipFill rotWithShape="1">
          <a:blip r:embed="rId5">
            <a:alphaModFix/>
          </a:blip>
          <a:srcRect b="13360" l="4044" r="45524" t="5909"/>
          <a:stretch/>
        </p:blipFill>
        <p:spPr>
          <a:xfrm>
            <a:off x="285700" y="289475"/>
            <a:ext cx="728525" cy="75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1"/>
          <p:cNvPicPr preferRelativeResize="0"/>
          <p:nvPr/>
        </p:nvPicPr>
        <p:blipFill rotWithShape="1">
          <a:blip r:embed="rId6">
            <a:alphaModFix/>
          </a:blip>
          <a:srcRect b="600" l="8116" r="18634" t="43813"/>
          <a:stretch/>
        </p:blipFill>
        <p:spPr>
          <a:xfrm>
            <a:off x="2419975" y="2197725"/>
            <a:ext cx="2587051" cy="13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1"/>
          <p:cNvPicPr preferRelativeResize="0"/>
          <p:nvPr/>
        </p:nvPicPr>
        <p:blipFill rotWithShape="1">
          <a:blip r:embed="rId7">
            <a:alphaModFix/>
          </a:blip>
          <a:srcRect b="17621" l="10302" r="55422" t="9140"/>
          <a:stretch/>
        </p:blipFill>
        <p:spPr>
          <a:xfrm>
            <a:off x="7522260" y="1463563"/>
            <a:ext cx="1384725" cy="234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2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2"/>
          <p:cNvSpPr/>
          <p:nvPr/>
        </p:nvSpPr>
        <p:spPr>
          <a:xfrm>
            <a:off x="11951" y="0"/>
            <a:ext cx="9143999" cy="1508162"/>
          </a:xfrm>
          <a:custGeom>
            <a:rect b="b" l="l" r="r" t="t"/>
            <a:pathLst>
              <a:path extrusionOk="0" h="2010882" w="12191999">
                <a:moveTo>
                  <a:pt x="0" y="0"/>
                </a:moveTo>
                <a:lnTo>
                  <a:pt x="12191999" y="0"/>
                </a:lnTo>
                <a:lnTo>
                  <a:pt x="12191999" y="223204"/>
                </a:lnTo>
                <a:lnTo>
                  <a:pt x="12165349" y="253823"/>
                </a:lnTo>
                <a:cubicBezTo>
                  <a:pt x="11503554" y="957234"/>
                  <a:pt x="10147300" y="1840442"/>
                  <a:pt x="9129486" y="1988457"/>
                </a:cubicBezTo>
                <a:cubicBezTo>
                  <a:pt x="7649029" y="2203752"/>
                  <a:pt x="5198533" y="798285"/>
                  <a:pt x="3657600" y="783771"/>
                </a:cubicBezTo>
                <a:cubicBezTo>
                  <a:pt x="2309284" y="771071"/>
                  <a:pt x="1286008" y="1202871"/>
                  <a:pt x="303362" y="1690234"/>
                </a:cubicBezTo>
                <a:lnTo>
                  <a:pt x="0" y="1842927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2"/>
          <p:cNvSpPr/>
          <p:nvPr/>
        </p:nvSpPr>
        <p:spPr>
          <a:xfrm>
            <a:off x="-3216" y="220157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2"/>
          <p:cNvSpPr/>
          <p:nvPr/>
        </p:nvSpPr>
        <p:spPr>
          <a:xfrm rot="10800000">
            <a:off x="5592228" y="3582498"/>
            <a:ext cx="3551772" cy="156100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2"/>
          <p:cNvSpPr txBox="1"/>
          <p:nvPr>
            <p:ph type="title"/>
          </p:nvPr>
        </p:nvSpPr>
        <p:spPr>
          <a:xfrm>
            <a:off x="400050" y="716425"/>
            <a:ext cx="3262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4200">
                <a:solidFill>
                  <a:srgbClr val="F2F2F2"/>
                </a:solidFill>
              </a:rPr>
              <a:t>Advantages</a:t>
            </a:r>
            <a:br>
              <a:rPr lang="en" sz="4200">
                <a:solidFill>
                  <a:srgbClr val="F2F2F2"/>
                </a:solidFill>
              </a:rPr>
            </a:br>
            <a:r>
              <a:rPr lang="en" sz="2600">
                <a:solidFill>
                  <a:srgbClr val="F2F2F2"/>
                </a:solidFill>
              </a:rPr>
              <a:t>of </a:t>
            </a:r>
            <a:r>
              <a:rPr lang="en" sz="2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sheSecure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t/>
            </a:r>
            <a:endParaRPr sz="2600">
              <a:solidFill>
                <a:srgbClr val="F2F2F2"/>
              </a:solidFill>
            </a:endParaRPr>
          </a:p>
        </p:txBody>
      </p:sp>
      <p:sp>
        <p:nvSpPr>
          <p:cNvPr id="620" name="Google Shape;620;p52"/>
          <p:cNvSpPr txBox="1"/>
          <p:nvPr/>
        </p:nvSpPr>
        <p:spPr>
          <a:xfrm>
            <a:off x="400050" y="20361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621" name="Google Shape;621;p52"/>
          <p:cNvSpPr txBox="1"/>
          <p:nvPr/>
        </p:nvSpPr>
        <p:spPr>
          <a:xfrm>
            <a:off x="301738" y="2803364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1100"/>
          </a:p>
        </p:txBody>
      </p:sp>
      <p:sp>
        <p:nvSpPr>
          <p:cNvPr id="622" name="Google Shape;622;p52"/>
          <p:cNvSpPr txBox="1"/>
          <p:nvPr/>
        </p:nvSpPr>
        <p:spPr>
          <a:xfrm>
            <a:off x="4200837" y="3672563"/>
            <a:ext cx="5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04.</a:t>
            </a:r>
            <a:endParaRPr sz="1100"/>
          </a:p>
        </p:txBody>
      </p:sp>
      <p:sp>
        <p:nvSpPr>
          <p:cNvPr id="623" name="Google Shape;623;p52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sz="1100"/>
          </a:p>
        </p:txBody>
      </p:sp>
      <p:pic>
        <p:nvPicPr>
          <p:cNvPr id="624" name="Google Shape;6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3400" y="567975"/>
            <a:ext cx="4920778" cy="26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143462">
            <a:off x="8729154" y="765292"/>
            <a:ext cx="39202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492592">
            <a:off x="8852720" y="1187493"/>
            <a:ext cx="233515" cy="32882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2"/>
          <p:cNvSpPr txBox="1"/>
          <p:nvPr/>
        </p:nvSpPr>
        <p:spPr>
          <a:xfrm>
            <a:off x="933450" y="2054813"/>
            <a:ext cx="2667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2F2F2"/>
                </a:solidFill>
              </a:rPr>
              <a:t> </a:t>
            </a:r>
            <a:r>
              <a:rPr b="1" lang="en" sz="1700">
                <a:solidFill>
                  <a:srgbClr val="F2F2F2"/>
                </a:solidFill>
              </a:rPr>
              <a:t>User friendly interface</a:t>
            </a:r>
            <a:r>
              <a:rPr b="1" lang="en" sz="1500">
                <a:solidFill>
                  <a:srgbClr val="F2F2F2"/>
                </a:solidFill>
              </a:rPr>
              <a:t> </a:t>
            </a:r>
            <a:endParaRPr b="1" sz="1500">
              <a:solidFill>
                <a:srgbClr val="F2F2F2"/>
              </a:solidFill>
            </a:endParaRPr>
          </a:p>
        </p:txBody>
      </p:sp>
      <p:sp>
        <p:nvSpPr>
          <p:cNvPr id="628" name="Google Shape;628;p52"/>
          <p:cNvSpPr txBox="1"/>
          <p:nvPr/>
        </p:nvSpPr>
        <p:spPr>
          <a:xfrm>
            <a:off x="1985200" y="4349425"/>
            <a:ext cx="519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2"/>
          <p:cNvSpPr txBox="1"/>
          <p:nvPr/>
        </p:nvSpPr>
        <p:spPr>
          <a:xfrm>
            <a:off x="933450" y="2594463"/>
            <a:ext cx="30342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Innovative functionalities that set the app apart from others currently available in the market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630" name="Google Shape;630;p52"/>
          <p:cNvSpPr txBox="1"/>
          <p:nvPr/>
        </p:nvSpPr>
        <p:spPr>
          <a:xfrm>
            <a:off x="4714425" y="3672549"/>
            <a:ext cx="3751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Scalability enhancements to align with current requirements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631" name="Google Shape;631;p52"/>
          <p:cNvPicPr preferRelativeResize="0"/>
          <p:nvPr/>
        </p:nvPicPr>
        <p:blipFill rotWithShape="1">
          <a:blip r:embed="rId5">
            <a:alphaModFix/>
          </a:blip>
          <a:srcRect b="13360" l="4044" r="45524" t="5909"/>
          <a:stretch/>
        </p:blipFill>
        <p:spPr>
          <a:xfrm>
            <a:off x="204925" y="83673"/>
            <a:ext cx="630226" cy="6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2"/>
          <p:cNvSpPr txBox="1"/>
          <p:nvPr/>
        </p:nvSpPr>
        <p:spPr>
          <a:xfrm>
            <a:off x="301738" y="4041864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1100"/>
          </a:p>
        </p:txBody>
      </p:sp>
      <p:sp>
        <p:nvSpPr>
          <p:cNvPr id="633" name="Google Shape;633;p52"/>
          <p:cNvSpPr txBox="1"/>
          <p:nvPr/>
        </p:nvSpPr>
        <p:spPr>
          <a:xfrm>
            <a:off x="771875" y="4009000"/>
            <a:ext cx="355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2F2F2"/>
                </a:solidFill>
              </a:rPr>
              <a:t>Always ensuring high level security </a:t>
            </a:r>
            <a:endParaRPr b="1" sz="17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/>
          <p:nvPr/>
        </p:nvSpPr>
        <p:spPr>
          <a:xfrm flipH="1" rot="10800000">
            <a:off x="3707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0" name="Google Shape;640;p53"/>
          <p:cNvPicPr preferRelativeResize="0"/>
          <p:nvPr/>
        </p:nvPicPr>
        <p:blipFill rotWithShape="1">
          <a:blip r:embed="rId3">
            <a:alphaModFix/>
          </a:blip>
          <a:srcRect b="9057" l="30767" r="15017" t="0"/>
          <a:stretch/>
        </p:blipFill>
        <p:spPr>
          <a:xfrm>
            <a:off x="2625475" y="1286588"/>
            <a:ext cx="3967188" cy="34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3"/>
          <p:cNvSpPr/>
          <p:nvPr/>
        </p:nvSpPr>
        <p:spPr>
          <a:xfrm flipH="1" rot="10800000">
            <a:off x="-3216" y="0"/>
            <a:ext cx="8566190" cy="2941921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3"/>
          <p:cNvSpPr/>
          <p:nvPr/>
        </p:nvSpPr>
        <p:spPr>
          <a:xfrm flipH="1">
            <a:off x="5598164" y="0"/>
            <a:ext cx="3545836" cy="1560185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3"/>
          <p:cNvSpPr txBox="1"/>
          <p:nvPr>
            <p:ph type="title"/>
          </p:nvPr>
        </p:nvSpPr>
        <p:spPr>
          <a:xfrm>
            <a:off x="619950" y="219988"/>
            <a:ext cx="375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             </a:t>
            </a:r>
            <a:r>
              <a:rPr lang="en" sz="3000">
                <a:solidFill>
                  <a:srgbClr val="F2F2F2"/>
                </a:solidFill>
              </a:rPr>
              <a:t>Team</a:t>
            </a:r>
            <a:endParaRPr sz="30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Open Sans"/>
              <a:buNone/>
            </a:pPr>
            <a:r>
              <a:rPr lang="en" sz="3000">
                <a:solidFill>
                  <a:srgbClr val="F2F2F2"/>
                </a:solidFill>
              </a:rPr>
              <a:t>KICHU EKTA BANABO</a:t>
            </a:r>
            <a:endParaRPr sz="3000">
              <a:solidFill>
                <a:srgbClr val="F2F2F2"/>
              </a:solidFill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6178497" y="1370221"/>
            <a:ext cx="2340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FATEEN NOOR RAFEE</a:t>
            </a:r>
            <a:endParaRPr sz="1100"/>
          </a:p>
        </p:txBody>
      </p:sp>
      <p:sp>
        <p:nvSpPr>
          <p:cNvPr id="645" name="Google Shape;645;p53"/>
          <p:cNvSpPr txBox="1"/>
          <p:nvPr/>
        </p:nvSpPr>
        <p:spPr>
          <a:xfrm>
            <a:off x="7253970" y="2479352"/>
            <a:ext cx="174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NOWSHIN MAHJABIN</a:t>
            </a:r>
            <a:endParaRPr sz="1100"/>
          </a:p>
        </p:txBody>
      </p:sp>
      <p:sp>
        <p:nvSpPr>
          <p:cNvPr id="646" name="Google Shape;646;p53"/>
          <p:cNvSpPr txBox="1"/>
          <p:nvPr/>
        </p:nvSpPr>
        <p:spPr>
          <a:xfrm>
            <a:off x="7622832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21004128</a:t>
            </a:r>
            <a:endParaRPr sz="1100"/>
          </a:p>
        </p:txBody>
      </p:sp>
      <p:sp>
        <p:nvSpPr>
          <p:cNvPr id="647" name="Google Shape;647;p53"/>
          <p:cNvSpPr txBox="1"/>
          <p:nvPr/>
        </p:nvSpPr>
        <p:spPr>
          <a:xfrm>
            <a:off x="347824" y="2424877"/>
            <a:ext cx="141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RIHILA SUMAYYA</a:t>
            </a:r>
            <a:endParaRPr sz="1600"/>
          </a:p>
        </p:txBody>
      </p:sp>
      <p:sp>
        <p:nvSpPr>
          <p:cNvPr id="648" name="Google Shape;648;p53"/>
          <p:cNvSpPr/>
          <p:nvPr/>
        </p:nvSpPr>
        <p:spPr>
          <a:xfrm>
            <a:off x="142875" y="5143500"/>
            <a:ext cx="8248650" cy="3976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3"/>
          <p:cNvSpPr/>
          <p:nvPr/>
        </p:nvSpPr>
        <p:spPr>
          <a:xfrm flipH="1" rot="300708">
            <a:off x="5368788" y="1462988"/>
            <a:ext cx="707272" cy="320947"/>
          </a:xfrm>
          <a:custGeom>
            <a:rect b="b" l="l" r="r" t="t"/>
            <a:pathLst>
              <a:path extrusionOk="0" h="488887" w="1077363">
                <a:moveTo>
                  <a:pt x="1077363" y="488887"/>
                </a:moveTo>
                <a:cubicBezTo>
                  <a:pt x="922699" y="353085"/>
                  <a:pt x="766847" y="230831"/>
                  <a:pt x="587287" y="149350"/>
                </a:cubicBezTo>
                <a:cubicBezTo>
                  <a:pt x="407727" y="67869"/>
                  <a:pt x="204458" y="27160"/>
                  <a:pt x="0" y="0"/>
                </a:cubicBezTo>
              </a:path>
            </a:pathLst>
          </a:custGeom>
          <a:noFill/>
          <a:ln cap="rnd" cmpd="sng" w="9525">
            <a:solidFill>
              <a:srgbClr val="F2F2F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3"/>
          <p:cNvSpPr/>
          <p:nvPr/>
        </p:nvSpPr>
        <p:spPr>
          <a:xfrm flipH="1" rot="-10469009">
            <a:off x="6956522" y="2884570"/>
            <a:ext cx="555846" cy="252233"/>
          </a:xfrm>
          <a:custGeom>
            <a:rect b="b" l="l" r="r" t="t"/>
            <a:pathLst>
              <a:path extrusionOk="0" h="488887" w="1077363">
                <a:moveTo>
                  <a:pt x="1077363" y="488887"/>
                </a:moveTo>
                <a:cubicBezTo>
                  <a:pt x="922699" y="353085"/>
                  <a:pt x="768036" y="217283"/>
                  <a:pt x="588476" y="135802"/>
                </a:cubicBezTo>
                <a:cubicBezTo>
                  <a:pt x="408916" y="54321"/>
                  <a:pt x="204458" y="27160"/>
                  <a:pt x="0" y="0"/>
                </a:cubicBezTo>
              </a:path>
            </a:pathLst>
          </a:custGeom>
          <a:noFill/>
          <a:ln cap="rnd" cmpd="sng" w="9525">
            <a:solidFill>
              <a:srgbClr val="F2F2F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3"/>
          <p:cNvSpPr/>
          <p:nvPr/>
        </p:nvSpPr>
        <p:spPr>
          <a:xfrm>
            <a:off x="711252" y="2822295"/>
            <a:ext cx="1562224" cy="1506306"/>
          </a:xfrm>
          <a:custGeom>
            <a:rect b="b" l="l" r="r" t="t"/>
            <a:pathLst>
              <a:path extrusionOk="0" h="2159579" w="2239747">
                <a:moveTo>
                  <a:pt x="2239747" y="2127250"/>
                </a:moveTo>
                <a:cubicBezTo>
                  <a:pt x="1966697" y="2162969"/>
                  <a:pt x="1387259" y="2206096"/>
                  <a:pt x="1017372" y="2032000"/>
                </a:cubicBezTo>
                <a:cubicBezTo>
                  <a:pt x="647485" y="1857904"/>
                  <a:pt x="578693" y="1637242"/>
                  <a:pt x="506197" y="1482725"/>
                </a:cubicBezTo>
                <a:cubicBezTo>
                  <a:pt x="433701" y="1328208"/>
                  <a:pt x="511056" y="1134276"/>
                  <a:pt x="582397" y="1104900"/>
                </a:cubicBezTo>
                <a:cubicBezTo>
                  <a:pt x="771309" y="1027113"/>
                  <a:pt x="855976" y="1150408"/>
                  <a:pt x="877672" y="1206500"/>
                </a:cubicBezTo>
                <a:cubicBezTo>
                  <a:pt x="899368" y="1262592"/>
                  <a:pt x="869735" y="1431396"/>
                  <a:pt x="712572" y="1441450"/>
                </a:cubicBezTo>
                <a:cubicBezTo>
                  <a:pt x="621713" y="1447262"/>
                  <a:pt x="450370" y="1383771"/>
                  <a:pt x="334747" y="1266825"/>
                </a:cubicBezTo>
                <a:cubicBezTo>
                  <a:pt x="219124" y="1149879"/>
                  <a:pt x="54817" y="950912"/>
                  <a:pt x="18834" y="739775"/>
                </a:cubicBezTo>
                <a:cubicBezTo>
                  <a:pt x="-17149" y="528638"/>
                  <a:pt x="-10534" y="251619"/>
                  <a:pt x="118847" y="0"/>
                </a:cubicBezTo>
              </a:path>
            </a:pathLst>
          </a:custGeom>
          <a:noFill/>
          <a:ln cap="rnd" cmpd="sng" w="9525">
            <a:solidFill>
              <a:srgbClr val="F2F2F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3"/>
          <p:cNvSpPr txBox="1"/>
          <p:nvPr/>
        </p:nvSpPr>
        <p:spPr>
          <a:xfrm>
            <a:off x="8092440" y="4807548"/>
            <a:ext cx="651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endParaRPr b="1" sz="11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6517307" y="1605404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21004120</a:t>
            </a:r>
            <a:endParaRPr sz="1100"/>
          </a:p>
        </p:txBody>
      </p:sp>
      <p:sp>
        <p:nvSpPr>
          <p:cNvPr id="654" name="Google Shape;654;p53"/>
          <p:cNvSpPr txBox="1"/>
          <p:nvPr/>
        </p:nvSpPr>
        <p:spPr>
          <a:xfrm>
            <a:off x="989420" y="2689229"/>
            <a:ext cx="100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210041110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4"/>
          <p:cNvSpPr/>
          <p:nvPr/>
        </p:nvSpPr>
        <p:spPr>
          <a:xfrm rot="-5400000">
            <a:off x="2492209" y="-331958"/>
            <a:ext cx="4332145" cy="6761644"/>
          </a:xfrm>
          <a:custGeom>
            <a:rect b="b" l="l" r="r" t="t"/>
            <a:pathLst>
              <a:path extrusionOk="0" h="3151135" w="1711219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sx="90000" rotWithShape="0" algn="t" dir="5400000" dist="863600" sy="90000">
              <a:srgbClr val="000000">
                <a:alpha val="7568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54"/>
          <p:cNvGrpSpPr/>
          <p:nvPr/>
        </p:nvGrpSpPr>
        <p:grpSpPr>
          <a:xfrm flipH="1" rot="10800000">
            <a:off x="-3216" y="2242087"/>
            <a:ext cx="9147215" cy="2901412"/>
            <a:chOff x="-4288" y="0"/>
            <a:chExt cx="12196286" cy="3922561"/>
          </a:xfrm>
        </p:grpSpPr>
        <p:sp>
          <p:nvSpPr>
            <p:cNvPr id="663" name="Google Shape;663;p54"/>
            <p:cNvSpPr/>
            <p:nvPr/>
          </p:nvSpPr>
          <p:spPr>
            <a:xfrm flipH="1" rot="10800000">
              <a:off x="-4288" y="0"/>
              <a:ext cx="11421587" cy="3922561"/>
            </a:xfrm>
            <a:custGeom>
              <a:rect b="b" l="l" r="r" t="t"/>
              <a:pathLst>
                <a:path extrusionOk="0" h="3286111" w="9568392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 flipH="1">
              <a:off x="4819483" y="1"/>
              <a:ext cx="7372515" cy="3243943"/>
            </a:xfrm>
            <a:custGeom>
              <a:rect b="b" l="l" r="r" t="t"/>
              <a:pathLst>
                <a:path extrusionOk="0" h="1933129" w="6487254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solidFill>
              <a:srgbClr val="9C6BCF">
                <a:alpha val="784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54"/>
          <p:cNvSpPr txBox="1"/>
          <p:nvPr>
            <p:ph type="title"/>
          </p:nvPr>
        </p:nvSpPr>
        <p:spPr>
          <a:xfrm>
            <a:off x="2247900" y="772117"/>
            <a:ext cx="46482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Open Sans"/>
              <a:buNone/>
            </a:pPr>
            <a:r>
              <a:rPr lang="en" sz="5000">
                <a:solidFill>
                  <a:srgbClr val="F2F2F2"/>
                </a:solidFill>
              </a:rPr>
              <a:t>Thank You!</a:t>
            </a:r>
            <a:endParaRPr/>
          </a:p>
        </p:txBody>
      </p:sp>
      <p:pic>
        <p:nvPicPr>
          <p:cNvPr id="666" name="Google Shape;6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92809">
            <a:off x="630549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33867">
            <a:off x="2079248" y="4765188"/>
            <a:ext cx="591286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92809">
            <a:off x="6073353" y="4515593"/>
            <a:ext cx="445247" cy="6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7">
            <a:off x="7856462" y="4765187"/>
            <a:ext cx="591287" cy="30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092809">
            <a:off x="2876798" y="4890277"/>
            <a:ext cx="206231" cy="29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4"/>
          <p:cNvPicPr preferRelativeResize="0"/>
          <p:nvPr/>
        </p:nvPicPr>
        <p:blipFill rotWithShape="1">
          <a:blip r:embed="rId5">
            <a:alphaModFix/>
          </a:blip>
          <a:srcRect b="36950" l="0" r="0" t="0"/>
          <a:stretch/>
        </p:blipFill>
        <p:spPr>
          <a:xfrm>
            <a:off x="3142473" y="2002972"/>
            <a:ext cx="2859054" cy="314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8"/>
          <p:cNvSpPr/>
          <p:nvPr/>
        </p:nvSpPr>
        <p:spPr>
          <a:xfrm>
            <a:off x="11951" y="0"/>
            <a:ext cx="9143999" cy="1508162"/>
          </a:xfrm>
          <a:custGeom>
            <a:rect b="b" l="l" r="r" t="t"/>
            <a:pathLst>
              <a:path extrusionOk="0" h="2010882" w="12191999">
                <a:moveTo>
                  <a:pt x="0" y="0"/>
                </a:moveTo>
                <a:lnTo>
                  <a:pt x="12191999" y="0"/>
                </a:lnTo>
                <a:lnTo>
                  <a:pt x="12191999" y="223204"/>
                </a:lnTo>
                <a:lnTo>
                  <a:pt x="12165349" y="253823"/>
                </a:lnTo>
                <a:cubicBezTo>
                  <a:pt x="11503554" y="957234"/>
                  <a:pt x="10147300" y="1840442"/>
                  <a:pt x="9129486" y="1988457"/>
                </a:cubicBezTo>
                <a:cubicBezTo>
                  <a:pt x="7649029" y="2203752"/>
                  <a:pt x="5198533" y="798285"/>
                  <a:pt x="3657600" y="783771"/>
                </a:cubicBezTo>
                <a:cubicBezTo>
                  <a:pt x="2309284" y="771071"/>
                  <a:pt x="1286008" y="1202871"/>
                  <a:pt x="303362" y="1690234"/>
                </a:cubicBezTo>
                <a:lnTo>
                  <a:pt x="0" y="1842927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-3216" y="220157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8"/>
          <p:cNvSpPr/>
          <p:nvPr/>
        </p:nvSpPr>
        <p:spPr>
          <a:xfrm rot="10800000">
            <a:off x="5592228" y="3582498"/>
            <a:ext cx="3551772" cy="156100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4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/>
          <p:nvPr>
            <p:ph type="title"/>
          </p:nvPr>
        </p:nvSpPr>
        <p:spPr>
          <a:xfrm>
            <a:off x="400050" y="301724"/>
            <a:ext cx="2147207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OUTLINE</a:t>
            </a:r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400050" y="1231764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i="0" lang="en" sz="24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00050" y="2109831"/>
            <a:ext cx="46355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i="0" lang="en" sz="24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400050" y="2987898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i="0" lang="en" sz="24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i="0" lang="en" sz="11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1143462">
            <a:off x="8729154" y="765292"/>
            <a:ext cx="39202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492592">
            <a:off x="8852720" y="1187493"/>
            <a:ext cx="233515" cy="3288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933450" y="1232617"/>
            <a:ext cx="2667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Evaluating potential alternatives</a:t>
            </a:r>
            <a:endParaRPr b="1" i="0" sz="1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973250" y="4349425"/>
            <a:ext cx="519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995600" y="2108677"/>
            <a:ext cx="2667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2F2F2"/>
                </a:solidFill>
              </a:rPr>
              <a:t>Comprehensive Analysis</a:t>
            </a:r>
            <a:endParaRPr b="1" i="0" sz="1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945139" y="2971127"/>
            <a:ext cx="3126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2F2F2"/>
                </a:solidFill>
              </a:rPr>
              <a:t>Comparison between Alternatives</a:t>
            </a:r>
            <a:endParaRPr b="1" i="0" sz="1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384667" y="3865965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i="0" lang="en" sz="24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04.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945147" y="3895206"/>
            <a:ext cx="29997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Defining </a:t>
            </a:r>
            <a:r>
              <a:rPr b="1" lang="en" sz="1700">
                <a:solidFill>
                  <a:srgbClr val="F2F2F2"/>
                </a:solidFill>
              </a:rPr>
              <a:t>versatility of SheSecure</a:t>
            </a:r>
            <a:endParaRPr b="1" i="0" sz="1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9668" y="4359"/>
            <a:ext cx="497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/>
          <p:nvPr/>
        </p:nvSpPr>
        <p:spPr>
          <a:xfrm>
            <a:off x="4177255" y="4359"/>
            <a:ext cx="4972051" cy="5143501"/>
          </a:xfrm>
          <a:prstGeom prst="rect">
            <a:avLst/>
          </a:prstGeom>
          <a:solidFill>
            <a:schemeClr val="lt1">
              <a:alpha val="4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/>
          <p:nvPr/>
        </p:nvSpPr>
        <p:spPr>
          <a:xfrm flipH="1" rot="10800000">
            <a:off x="-2385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/>
          <p:nvPr/>
        </p:nvSpPr>
        <p:spPr>
          <a:xfrm>
            <a:off x="5250975" y="1"/>
            <a:ext cx="3893024" cy="2306207"/>
          </a:xfrm>
          <a:custGeom>
            <a:rect b="b" l="l" r="r" t="t"/>
            <a:pathLst>
              <a:path extrusionOk="0" h="3611237" w="5078398">
                <a:moveTo>
                  <a:pt x="0" y="0"/>
                </a:moveTo>
                <a:lnTo>
                  <a:pt x="5078398" y="0"/>
                </a:lnTo>
                <a:lnTo>
                  <a:pt x="5078398" y="3611237"/>
                </a:lnTo>
                <a:lnTo>
                  <a:pt x="4875321" y="3579100"/>
                </a:lnTo>
                <a:cubicBezTo>
                  <a:pt x="4531270" y="3518483"/>
                  <a:pt x="4212334" y="3432696"/>
                  <a:pt x="3982028" y="3357349"/>
                </a:cubicBezTo>
                <a:cubicBezTo>
                  <a:pt x="3245049" y="3116239"/>
                  <a:pt x="2928875" y="2138150"/>
                  <a:pt x="2412535" y="1787857"/>
                </a:cubicBezTo>
                <a:cubicBezTo>
                  <a:pt x="1896195" y="1437565"/>
                  <a:pt x="1304792" y="1589964"/>
                  <a:pt x="883986" y="1255594"/>
                </a:cubicBezTo>
                <a:cubicBezTo>
                  <a:pt x="568382" y="1004817"/>
                  <a:pt x="327626" y="621613"/>
                  <a:pt x="105584" y="205303"/>
                </a:cubicBez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9"/>
          <p:cNvSpPr/>
          <p:nvPr/>
        </p:nvSpPr>
        <p:spPr>
          <a:xfrm rot="-5400000">
            <a:off x="2515259" y="-1373382"/>
            <a:ext cx="4260935" cy="6759185"/>
          </a:xfrm>
          <a:custGeom>
            <a:rect b="b" l="l" r="r" t="t"/>
            <a:pathLst>
              <a:path extrusionOk="0" h="3151135" w="1711219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0"/>
          </a:gradFill>
          <a:ln>
            <a:noFill/>
          </a:ln>
          <a:effectLst>
            <a:outerShdw blurRad="635000" sx="90000" rotWithShape="0" algn="t" dir="5400000" dist="863600" sy="90000">
              <a:srgbClr val="000000">
                <a:alpha val="75686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409575" y="4776750"/>
            <a:ext cx="1120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36" name="Google Shape;236;p39"/>
          <p:cNvSpPr/>
          <p:nvPr/>
        </p:nvSpPr>
        <p:spPr>
          <a:xfrm>
            <a:off x="9" y="220242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"/>
          <p:cNvSpPr/>
          <p:nvPr/>
        </p:nvSpPr>
        <p:spPr>
          <a:xfrm rot="10800000">
            <a:off x="5598164" y="3583315"/>
            <a:ext cx="3545836" cy="1560185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/>
          <p:nvPr/>
        </p:nvSpPr>
        <p:spPr>
          <a:xfrm rot="-300182">
            <a:off x="3900253" y="4701998"/>
            <a:ext cx="1295785" cy="380296"/>
          </a:xfrm>
          <a:custGeom>
            <a:rect b="b" l="l" r="r" t="t"/>
            <a:pathLst>
              <a:path extrusionOk="0" h="814446" w="1738516">
                <a:moveTo>
                  <a:pt x="0" y="0"/>
                </a:moveTo>
                <a:lnTo>
                  <a:pt x="63461" y="814446"/>
                </a:lnTo>
                <a:lnTo>
                  <a:pt x="1645660" y="793757"/>
                </a:lnTo>
                <a:lnTo>
                  <a:pt x="1738516" y="946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blurRad="279400" sx="90000" rotWithShape="0" algn="t" dir="5400000" dist="228600" sy="90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2474025" y="548200"/>
            <a:ext cx="50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2F2F2"/>
                </a:solidFill>
              </a:rPr>
              <a:t>EXISTING ALTERNATIVES:</a:t>
            </a:r>
            <a:endParaRPr sz="2800">
              <a:solidFill>
                <a:srgbClr val="F2F2F2"/>
              </a:solidFill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100"/>
          </a:p>
        </p:txBody>
      </p:sp>
      <p:sp>
        <p:nvSpPr>
          <p:cNvPr id="241" name="Google Shape;241;p39"/>
          <p:cNvSpPr/>
          <p:nvPr/>
        </p:nvSpPr>
        <p:spPr>
          <a:xfrm>
            <a:off x="158588" y="1395325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2420275" y="1395325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4681963" y="1395325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6986513" y="1395325"/>
            <a:ext cx="1951200" cy="261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286863" y="1676425"/>
            <a:ext cx="1732500" cy="911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bSafe-Never walk Alone</a:t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2529638" y="1676425"/>
            <a:ext cx="1732500" cy="1020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I’m Safe- Women Safety App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758063" y="1621275"/>
            <a:ext cx="1732500" cy="1020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7095888" y="1621275"/>
            <a:ext cx="1732500" cy="1065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PunjabPolice- Women Safety App</a:t>
            </a:r>
            <a:endParaRPr b="1"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012" y="2891550"/>
            <a:ext cx="1120800" cy="111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025" y="2819150"/>
            <a:ext cx="1188575" cy="11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925" y="2918488"/>
            <a:ext cx="1065900" cy="1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6">
            <a:alphaModFix/>
          </a:blip>
          <a:srcRect b="0" l="20865" r="21431" t="0"/>
          <a:stretch/>
        </p:blipFill>
        <p:spPr>
          <a:xfrm>
            <a:off x="653138" y="2922746"/>
            <a:ext cx="1230058" cy="1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/>
        </p:nvSpPr>
        <p:spPr>
          <a:xfrm>
            <a:off x="409575" y="4136675"/>
            <a:ext cx="173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BY BIPPER USA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2356075" y="4136675"/>
            <a:ext cx="207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BY FREE2LIVE TECH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4882950" y="1877775"/>
            <a:ext cx="386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NoonLight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4584525" y="4230413"/>
            <a:ext cx="207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BY SafeTrek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6867600" y="4210513"/>
            <a:ext cx="207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BY PSCA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/>
          <p:nvPr/>
        </p:nvSpPr>
        <p:spPr>
          <a:xfrm flipH="1" rot="10800000">
            <a:off x="-322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-3216" y="220157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0" y="0"/>
            <a:ext cx="3551772" cy="205878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0"/>
          <p:cNvSpPr/>
          <p:nvPr/>
        </p:nvSpPr>
        <p:spPr>
          <a:xfrm flipH="1" rot="5400000">
            <a:off x="6810282" y="2227363"/>
            <a:ext cx="1489191" cy="3224191"/>
          </a:xfrm>
          <a:custGeom>
            <a:rect b="b" l="l" r="r" t="t"/>
            <a:pathLst>
              <a:path extrusionOk="0" h="4386654" w="1985588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0"/>
          <p:cNvSpPr/>
          <p:nvPr/>
        </p:nvSpPr>
        <p:spPr>
          <a:xfrm flipH="1" rot="5400000">
            <a:off x="6333070" y="378753"/>
            <a:ext cx="1383244" cy="4249176"/>
          </a:xfrm>
          <a:custGeom>
            <a:rect b="b" l="l" r="r" t="t"/>
            <a:pathLst>
              <a:path extrusionOk="0" h="5781192" w="1844325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/>
          <p:nvPr/>
        </p:nvSpPr>
        <p:spPr>
          <a:xfrm flipH="1" rot="5400000">
            <a:off x="6849574" y="-433929"/>
            <a:ext cx="1410611" cy="3231916"/>
          </a:xfrm>
          <a:custGeom>
            <a:rect b="b" l="l" r="r" t="t"/>
            <a:pathLst>
              <a:path extrusionOk="0" h="4397165" w="1880814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0"/>
          <p:cNvSpPr txBox="1"/>
          <p:nvPr>
            <p:ph type="title"/>
          </p:nvPr>
        </p:nvSpPr>
        <p:spPr>
          <a:xfrm>
            <a:off x="400050" y="3130448"/>
            <a:ext cx="265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Key Features</a:t>
            </a:r>
            <a:endParaRPr/>
          </a:p>
        </p:txBody>
      </p:sp>
      <p:sp>
        <p:nvSpPr>
          <p:cNvPr id="270" name="Google Shape;270;p40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 rot="374809">
            <a:off x="6343697" y="953683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5335476" y="2287958"/>
            <a:ext cx="165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Open Sans"/>
              <a:buNone/>
            </a:pPr>
            <a:r>
              <a:t/>
            </a:r>
            <a:endParaRPr b="1" sz="45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100"/>
          </a:p>
        </p:txBody>
      </p:sp>
      <p:sp>
        <p:nvSpPr>
          <p:cNvPr id="277" name="Google Shape;277;p40"/>
          <p:cNvSpPr/>
          <p:nvPr/>
        </p:nvSpPr>
        <p:spPr>
          <a:xfrm flipH="1">
            <a:off x="-9107" y="3706898"/>
            <a:ext cx="5305007" cy="1439072"/>
          </a:xfrm>
          <a:custGeom>
            <a:rect b="b" l="l" r="r" t="t"/>
            <a:pathLst>
              <a:path extrusionOk="0" h="2055817" w="7578581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4883944" y="1828800"/>
            <a:ext cx="1602581" cy="757238"/>
          </a:xfrm>
          <a:custGeom>
            <a:rect b="b" l="l" r="r" t="t"/>
            <a:pathLst>
              <a:path extrusionOk="0" h="1009650" w="2136775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5963126" y="441960"/>
            <a:ext cx="2396014" cy="598646"/>
          </a:xfrm>
          <a:custGeom>
            <a:rect b="b" l="l" r="r" t="t"/>
            <a:pathLst>
              <a:path extrusionOk="0" h="798195" w="319468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5926932" y="3295651"/>
            <a:ext cx="333375" cy="1076325"/>
          </a:xfrm>
          <a:custGeom>
            <a:rect b="b" l="l" r="r" t="t"/>
            <a:pathLst>
              <a:path extrusionOk="0" h="1435100" w="4445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40"/>
          <p:cNvGrpSpPr/>
          <p:nvPr/>
        </p:nvGrpSpPr>
        <p:grpSpPr>
          <a:xfrm rot="-1211492">
            <a:off x="1309219" y="2228726"/>
            <a:ext cx="566187" cy="571175"/>
            <a:chOff x="2670175" y="2884488"/>
            <a:chExt cx="360363" cy="363538"/>
          </a:xfrm>
        </p:grpSpPr>
        <p:sp>
          <p:nvSpPr>
            <p:cNvPr id="282" name="Google Shape;282;p40"/>
            <p:cNvSpPr/>
            <p:nvPr/>
          </p:nvSpPr>
          <p:spPr>
            <a:xfrm>
              <a:off x="2670175" y="2884488"/>
              <a:ext cx="360363" cy="363538"/>
            </a:xfrm>
            <a:custGeom>
              <a:rect b="b" l="l" r="r" t="t"/>
              <a:pathLst>
                <a:path extrusionOk="0" h="97" w="96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2813050" y="2989263"/>
              <a:ext cx="90488" cy="158750"/>
            </a:xfrm>
            <a:custGeom>
              <a:rect b="b" l="l" r="r" t="t"/>
              <a:pathLst>
                <a:path extrusionOk="0" h="42" w="24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2851150" y="3132138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2851150" y="2963863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40"/>
          <p:cNvGrpSpPr/>
          <p:nvPr/>
        </p:nvGrpSpPr>
        <p:grpSpPr>
          <a:xfrm rot="727700">
            <a:off x="2044040" y="1747122"/>
            <a:ext cx="309247" cy="311972"/>
            <a:chOff x="2670175" y="2884488"/>
            <a:chExt cx="360363" cy="363538"/>
          </a:xfrm>
        </p:grpSpPr>
        <p:sp>
          <p:nvSpPr>
            <p:cNvPr id="287" name="Google Shape;287;p40"/>
            <p:cNvSpPr/>
            <p:nvPr/>
          </p:nvSpPr>
          <p:spPr>
            <a:xfrm>
              <a:off x="2670175" y="2884488"/>
              <a:ext cx="360363" cy="363538"/>
            </a:xfrm>
            <a:custGeom>
              <a:rect b="b" l="l" r="r" t="t"/>
              <a:pathLst>
                <a:path extrusionOk="0" h="97" w="96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2813050" y="2989263"/>
              <a:ext cx="90488" cy="158750"/>
            </a:xfrm>
            <a:custGeom>
              <a:rect b="b" l="l" r="r" t="t"/>
              <a:pathLst>
                <a:path extrusionOk="0" h="42" w="24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2851150" y="3132138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2851150" y="2963863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40"/>
          <p:cNvGrpSpPr/>
          <p:nvPr/>
        </p:nvGrpSpPr>
        <p:grpSpPr>
          <a:xfrm rot="1178635">
            <a:off x="1173068" y="1564198"/>
            <a:ext cx="224146" cy="226121"/>
            <a:chOff x="2670175" y="2884488"/>
            <a:chExt cx="360363" cy="363538"/>
          </a:xfrm>
        </p:grpSpPr>
        <p:sp>
          <p:nvSpPr>
            <p:cNvPr id="292" name="Google Shape;292;p40"/>
            <p:cNvSpPr/>
            <p:nvPr/>
          </p:nvSpPr>
          <p:spPr>
            <a:xfrm>
              <a:off x="2670175" y="2884488"/>
              <a:ext cx="360363" cy="363538"/>
            </a:xfrm>
            <a:custGeom>
              <a:rect b="b" l="l" r="r" t="t"/>
              <a:pathLst>
                <a:path extrusionOk="0" h="97" w="96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2813050" y="2989263"/>
              <a:ext cx="90488" cy="158750"/>
            </a:xfrm>
            <a:custGeom>
              <a:rect b="b" l="l" r="r" t="t"/>
              <a:pathLst>
                <a:path extrusionOk="0" h="42" w="24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2851150" y="3132138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2851150" y="2963863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802966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5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5">
            <a:alphaModFix/>
          </a:blip>
          <a:srcRect b="27839" l="0" r="0" t="0"/>
          <a:stretch/>
        </p:blipFill>
        <p:spPr>
          <a:xfrm>
            <a:off x="1741445" y="1282375"/>
            <a:ext cx="2845895" cy="380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 rot="480814">
            <a:off x="6872011" y="961815"/>
            <a:ext cx="2377920" cy="849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Emergency Alert System</a:t>
            </a:r>
            <a:endParaRPr b="1" sz="2400">
              <a:solidFill>
                <a:srgbClr val="F2F2F2"/>
              </a:solidFill>
            </a:endParaRPr>
          </a:p>
        </p:txBody>
      </p:sp>
      <p:sp>
        <p:nvSpPr>
          <p:cNvPr id="300" name="Google Shape;300;p40"/>
          <p:cNvSpPr txBox="1"/>
          <p:nvPr/>
        </p:nvSpPr>
        <p:spPr>
          <a:xfrm rot="2169">
            <a:off x="6824776" y="2031138"/>
            <a:ext cx="23778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V</a:t>
            </a:r>
            <a:r>
              <a:rPr b="1" lang="en" sz="2600">
                <a:solidFill>
                  <a:srgbClr val="F2F2F2"/>
                </a:solidFill>
              </a:rPr>
              <a:t>irtual Companion</a:t>
            </a:r>
            <a:endParaRPr b="1" sz="2600">
              <a:solidFill>
                <a:srgbClr val="F2F2F2"/>
              </a:solidFill>
            </a:endParaRPr>
          </a:p>
        </p:txBody>
      </p:sp>
      <p:sp>
        <p:nvSpPr>
          <p:cNvPr id="301" name="Google Shape;301;p40"/>
          <p:cNvSpPr txBox="1"/>
          <p:nvPr/>
        </p:nvSpPr>
        <p:spPr>
          <a:xfrm rot="-266550">
            <a:off x="7059900" y="3241984"/>
            <a:ext cx="2378045" cy="955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F2F2F2"/>
                </a:solidFill>
              </a:rPr>
              <a:t>Safe Route Planner</a:t>
            </a:r>
            <a:endParaRPr b="1" sz="2700">
              <a:solidFill>
                <a:srgbClr val="F2F2F2"/>
              </a:solidFill>
            </a:endParaRPr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1141563" y="441950"/>
            <a:ext cx="290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300">
                <a:solidFill>
                  <a:srgbClr val="F2F2F2"/>
                </a:solidFill>
              </a:rPr>
              <a:t>sheSecure</a:t>
            </a:r>
            <a:endParaRPr sz="1800"/>
          </a:p>
        </p:txBody>
      </p:sp>
      <p:sp>
        <p:nvSpPr>
          <p:cNvPr id="303" name="Google Shape;303;p40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305" name="Google Shape;305;p40"/>
          <p:cNvSpPr txBox="1"/>
          <p:nvPr/>
        </p:nvSpPr>
        <p:spPr>
          <a:xfrm>
            <a:off x="5295900" y="2237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3800"/>
          </a:p>
        </p:txBody>
      </p:sp>
      <p:sp>
        <p:nvSpPr>
          <p:cNvPr id="306" name="Google Shape;306;p40"/>
          <p:cNvSpPr txBox="1"/>
          <p:nvPr/>
        </p:nvSpPr>
        <p:spPr>
          <a:xfrm>
            <a:off x="6260300" y="37068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2600"/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6">
            <a:alphaModFix/>
          </a:blip>
          <a:srcRect b="13360" l="4044" r="45524" t="5909"/>
          <a:stretch/>
        </p:blipFill>
        <p:spPr>
          <a:xfrm>
            <a:off x="285700" y="289475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/>
          <p:nvPr/>
        </p:nvSpPr>
        <p:spPr>
          <a:xfrm>
            <a:off x="5264111" y="2139350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6173398" y="35671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-3216" y="220157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0" y="0"/>
            <a:ext cx="3551772" cy="205878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 flipH="1" rot="5400000">
            <a:off x="6810282" y="2227363"/>
            <a:ext cx="1489191" cy="3224191"/>
          </a:xfrm>
          <a:custGeom>
            <a:rect b="b" l="l" r="r" t="t"/>
            <a:pathLst>
              <a:path extrusionOk="0" h="4386654" w="1985588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 flipH="1" rot="5400000">
            <a:off x="6333070" y="378753"/>
            <a:ext cx="1383244" cy="4249176"/>
          </a:xfrm>
          <a:custGeom>
            <a:rect b="b" l="l" r="r" t="t"/>
            <a:pathLst>
              <a:path extrusionOk="0" h="5781192" w="1844325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 flipH="1" rot="5400000">
            <a:off x="6849574" y="-433929"/>
            <a:ext cx="1410611" cy="3231916"/>
          </a:xfrm>
          <a:custGeom>
            <a:rect b="b" l="l" r="r" t="t"/>
            <a:pathLst>
              <a:path extrusionOk="0" h="4397165" w="1880814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1"/>
          <p:cNvSpPr txBox="1"/>
          <p:nvPr>
            <p:ph type="title"/>
          </p:nvPr>
        </p:nvSpPr>
        <p:spPr>
          <a:xfrm>
            <a:off x="400050" y="3130448"/>
            <a:ext cx="265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Key Features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324" name="Google Shape;324;p41"/>
          <p:cNvSpPr txBox="1"/>
          <p:nvPr/>
        </p:nvSpPr>
        <p:spPr>
          <a:xfrm rot="374809">
            <a:off x="6165484" y="859058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41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5218176" y="2075608"/>
            <a:ext cx="165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Open Sans"/>
              <a:buNone/>
            </a:pPr>
            <a:r>
              <a:t/>
            </a:r>
            <a:endParaRPr b="1" sz="45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100"/>
          </a:p>
        </p:txBody>
      </p:sp>
      <p:sp>
        <p:nvSpPr>
          <p:cNvPr id="329" name="Google Shape;329;p41"/>
          <p:cNvSpPr/>
          <p:nvPr/>
        </p:nvSpPr>
        <p:spPr>
          <a:xfrm flipH="1">
            <a:off x="-9107" y="3706898"/>
            <a:ext cx="5305007" cy="1439072"/>
          </a:xfrm>
          <a:custGeom>
            <a:rect b="b" l="l" r="r" t="t"/>
            <a:pathLst>
              <a:path extrusionOk="0" h="2055817" w="7578581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4883944" y="1828800"/>
            <a:ext cx="1602581" cy="757238"/>
          </a:xfrm>
          <a:custGeom>
            <a:rect b="b" l="l" r="r" t="t"/>
            <a:pathLst>
              <a:path extrusionOk="0" h="1009650" w="2136775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5963126" y="441960"/>
            <a:ext cx="2396014" cy="598646"/>
          </a:xfrm>
          <a:custGeom>
            <a:rect b="b" l="l" r="r" t="t"/>
            <a:pathLst>
              <a:path extrusionOk="0" h="798195" w="319468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5926932" y="3295651"/>
            <a:ext cx="333375" cy="1076325"/>
          </a:xfrm>
          <a:custGeom>
            <a:rect b="b" l="l" r="r" t="t"/>
            <a:pathLst>
              <a:path extrusionOk="0" h="1435100" w="4445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41"/>
          <p:cNvGrpSpPr/>
          <p:nvPr/>
        </p:nvGrpSpPr>
        <p:grpSpPr>
          <a:xfrm rot="-1211492">
            <a:off x="1309219" y="2228726"/>
            <a:ext cx="566187" cy="571175"/>
            <a:chOff x="2670175" y="2884488"/>
            <a:chExt cx="360363" cy="363538"/>
          </a:xfrm>
        </p:grpSpPr>
        <p:sp>
          <p:nvSpPr>
            <p:cNvPr id="334" name="Google Shape;334;p41"/>
            <p:cNvSpPr/>
            <p:nvPr/>
          </p:nvSpPr>
          <p:spPr>
            <a:xfrm>
              <a:off x="2670175" y="2884488"/>
              <a:ext cx="360363" cy="363538"/>
            </a:xfrm>
            <a:custGeom>
              <a:rect b="b" l="l" r="r" t="t"/>
              <a:pathLst>
                <a:path extrusionOk="0" h="97" w="96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2813050" y="2989263"/>
              <a:ext cx="90488" cy="158750"/>
            </a:xfrm>
            <a:custGeom>
              <a:rect b="b" l="l" r="r" t="t"/>
              <a:pathLst>
                <a:path extrusionOk="0" h="42" w="24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2851150" y="3132138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2851150" y="2963863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41"/>
          <p:cNvGrpSpPr/>
          <p:nvPr/>
        </p:nvGrpSpPr>
        <p:grpSpPr>
          <a:xfrm rot="727700">
            <a:off x="2044040" y="1747122"/>
            <a:ext cx="309247" cy="311972"/>
            <a:chOff x="2670175" y="2884488"/>
            <a:chExt cx="360363" cy="363538"/>
          </a:xfrm>
        </p:grpSpPr>
        <p:sp>
          <p:nvSpPr>
            <p:cNvPr id="339" name="Google Shape;339;p41"/>
            <p:cNvSpPr/>
            <p:nvPr/>
          </p:nvSpPr>
          <p:spPr>
            <a:xfrm>
              <a:off x="2670175" y="2884488"/>
              <a:ext cx="360363" cy="363538"/>
            </a:xfrm>
            <a:custGeom>
              <a:rect b="b" l="l" r="r" t="t"/>
              <a:pathLst>
                <a:path extrusionOk="0" h="97" w="96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2813050" y="2989263"/>
              <a:ext cx="90488" cy="158750"/>
            </a:xfrm>
            <a:custGeom>
              <a:rect b="b" l="l" r="r" t="t"/>
              <a:pathLst>
                <a:path extrusionOk="0" h="42" w="24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2851150" y="3132138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2851150" y="2963863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36B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41"/>
          <p:cNvGrpSpPr/>
          <p:nvPr/>
        </p:nvGrpSpPr>
        <p:grpSpPr>
          <a:xfrm rot="1178635">
            <a:off x="1173068" y="1564198"/>
            <a:ext cx="224146" cy="226121"/>
            <a:chOff x="2670175" y="2884488"/>
            <a:chExt cx="360363" cy="363538"/>
          </a:xfrm>
        </p:grpSpPr>
        <p:sp>
          <p:nvSpPr>
            <p:cNvPr id="344" name="Google Shape;344;p41"/>
            <p:cNvSpPr/>
            <p:nvPr/>
          </p:nvSpPr>
          <p:spPr>
            <a:xfrm>
              <a:off x="2670175" y="2884488"/>
              <a:ext cx="360363" cy="363538"/>
            </a:xfrm>
            <a:custGeom>
              <a:rect b="b" l="l" r="r" t="t"/>
              <a:pathLst>
                <a:path extrusionOk="0" h="97" w="96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2813050" y="2989263"/>
              <a:ext cx="90488" cy="158750"/>
            </a:xfrm>
            <a:custGeom>
              <a:rect b="b" l="l" r="r" t="t"/>
              <a:pathLst>
                <a:path extrusionOk="0" h="42" w="24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2851150" y="3132138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2851150" y="2963863"/>
              <a:ext cx="14288" cy="41275"/>
            </a:xfrm>
            <a:custGeom>
              <a:rect b="b" l="l" r="r" t="t"/>
              <a:pathLst>
                <a:path extrusionOk="0" h="11" w="4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solidFill>
              <a:srgbClr val="9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8" name="Google Shape;3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802966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5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 txBox="1"/>
          <p:nvPr/>
        </p:nvSpPr>
        <p:spPr>
          <a:xfrm rot="480814">
            <a:off x="6872011" y="961815"/>
            <a:ext cx="2377920" cy="849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High Danger Area Alert</a:t>
            </a:r>
            <a:endParaRPr b="1" sz="2400">
              <a:solidFill>
                <a:srgbClr val="F2F2F2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 rot="2169">
            <a:off x="6824776" y="2031138"/>
            <a:ext cx="2377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Daily Notifications</a:t>
            </a:r>
            <a:endParaRPr b="1" sz="2600">
              <a:solidFill>
                <a:srgbClr val="F2F2F2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 rot="-266550">
            <a:off x="7059900" y="3241984"/>
            <a:ext cx="2378045" cy="955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F2F2F2"/>
                </a:solidFill>
              </a:rPr>
              <a:t>Self Defense Tutorial </a:t>
            </a:r>
            <a:endParaRPr b="1" sz="2700">
              <a:solidFill>
                <a:srgbClr val="F2F2F2"/>
              </a:solidFill>
            </a:endParaRPr>
          </a:p>
        </p:txBody>
      </p:sp>
      <p:grpSp>
        <p:nvGrpSpPr>
          <p:cNvPr id="353" name="Google Shape;353;p41"/>
          <p:cNvGrpSpPr/>
          <p:nvPr/>
        </p:nvGrpSpPr>
        <p:grpSpPr>
          <a:xfrm>
            <a:off x="2136474" y="1426186"/>
            <a:ext cx="2409769" cy="2059537"/>
            <a:chOff x="2150777" y="3370018"/>
            <a:chExt cx="3822603" cy="3267033"/>
          </a:xfrm>
        </p:grpSpPr>
        <p:sp>
          <p:nvSpPr>
            <p:cNvPr id="354" name="Google Shape;354;p41"/>
            <p:cNvSpPr/>
            <p:nvPr/>
          </p:nvSpPr>
          <p:spPr>
            <a:xfrm>
              <a:off x="2150777" y="6048042"/>
              <a:ext cx="2946300" cy="429000"/>
            </a:xfrm>
            <a:prstGeom prst="ellipse">
              <a:avLst/>
            </a:prstGeom>
            <a:solidFill>
              <a:srgbClr val="10113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5" name="Google Shape;355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25478" y="3370018"/>
              <a:ext cx="3047902" cy="3267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41"/>
          <p:cNvSpPr txBox="1"/>
          <p:nvPr>
            <p:ph type="title"/>
          </p:nvPr>
        </p:nvSpPr>
        <p:spPr>
          <a:xfrm>
            <a:off x="1353550" y="464225"/>
            <a:ext cx="29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3600">
                <a:solidFill>
                  <a:srgbClr val="F2F2F2"/>
                </a:solidFill>
              </a:rPr>
              <a:t>sheSecure</a:t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6">
            <a:alphaModFix/>
          </a:blip>
          <a:srcRect b="13360" l="4044" r="45524" t="5909"/>
          <a:stretch/>
        </p:blipFill>
        <p:spPr>
          <a:xfrm>
            <a:off x="565175" y="343438"/>
            <a:ext cx="728525" cy="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5139411" y="2220750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6103936" y="3706900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04.</a:t>
            </a:r>
            <a:endParaRPr sz="1100"/>
          </a:p>
        </p:txBody>
      </p:sp>
      <p:sp>
        <p:nvSpPr>
          <p:cNvPr id="362" name="Google Shape;362;p41"/>
          <p:cNvSpPr txBox="1"/>
          <p:nvPr/>
        </p:nvSpPr>
        <p:spPr>
          <a:xfrm>
            <a:off x="5155300" y="2329655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05.</a:t>
            </a:r>
            <a:endParaRPr sz="1100"/>
          </a:p>
        </p:txBody>
      </p:sp>
      <p:sp>
        <p:nvSpPr>
          <p:cNvPr id="363" name="Google Shape;363;p41"/>
          <p:cNvSpPr txBox="1"/>
          <p:nvPr/>
        </p:nvSpPr>
        <p:spPr>
          <a:xfrm>
            <a:off x="6119825" y="3803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06.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 flipH="1" rot="10800000">
            <a:off x="-322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-3216" y="2201579"/>
            <a:ext cx="8566190" cy="2941921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0" y="0"/>
            <a:ext cx="3545836" cy="2058275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2"/>
          <p:cNvSpPr/>
          <p:nvPr/>
        </p:nvSpPr>
        <p:spPr>
          <a:xfrm flipH="1" rot="5400000">
            <a:off x="6807938" y="2225018"/>
            <a:ext cx="1489191" cy="3228880"/>
          </a:xfrm>
          <a:custGeom>
            <a:rect b="b" l="l" r="r" t="t"/>
            <a:pathLst>
              <a:path extrusionOk="0" h="4386654" w="1985588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2"/>
          <p:cNvSpPr/>
          <p:nvPr/>
        </p:nvSpPr>
        <p:spPr>
          <a:xfrm flipH="1" rot="5400000">
            <a:off x="6333070" y="378753"/>
            <a:ext cx="1383244" cy="4249176"/>
          </a:xfrm>
          <a:custGeom>
            <a:rect b="b" l="l" r="r" t="t"/>
            <a:pathLst>
              <a:path extrusionOk="0" h="5781192" w="1844325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2"/>
          <p:cNvSpPr/>
          <p:nvPr/>
        </p:nvSpPr>
        <p:spPr>
          <a:xfrm flipH="1" rot="5400000">
            <a:off x="6849574" y="-433929"/>
            <a:ext cx="1410611" cy="3231916"/>
          </a:xfrm>
          <a:custGeom>
            <a:rect b="b" l="l" r="r" t="t"/>
            <a:pathLst>
              <a:path extrusionOk="0" h="4397165" w="1880814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377" name="Google Shape;377;p42"/>
          <p:cNvSpPr txBox="1"/>
          <p:nvPr/>
        </p:nvSpPr>
        <p:spPr>
          <a:xfrm rot="374809">
            <a:off x="6165484" y="859058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42"/>
          <p:cNvSpPr txBox="1"/>
          <p:nvPr/>
        </p:nvSpPr>
        <p:spPr>
          <a:xfrm>
            <a:off x="5335476" y="2287958"/>
            <a:ext cx="165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Open Sans"/>
              <a:buNone/>
            </a:pPr>
            <a:r>
              <a:t/>
            </a:r>
            <a:endParaRPr b="1" sz="45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100"/>
          </a:p>
        </p:txBody>
      </p:sp>
      <p:sp>
        <p:nvSpPr>
          <p:cNvPr id="382" name="Google Shape;382;p42"/>
          <p:cNvSpPr/>
          <p:nvPr/>
        </p:nvSpPr>
        <p:spPr>
          <a:xfrm flipH="1">
            <a:off x="0" y="3706898"/>
            <a:ext cx="5295900" cy="1436602"/>
          </a:xfrm>
          <a:custGeom>
            <a:rect b="b" l="l" r="r" t="t"/>
            <a:pathLst>
              <a:path extrusionOk="0" h="2055817" w="7578581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4883944" y="1828800"/>
            <a:ext cx="1602581" cy="757238"/>
          </a:xfrm>
          <a:custGeom>
            <a:rect b="b" l="l" r="r" t="t"/>
            <a:pathLst>
              <a:path extrusionOk="0" h="1009650" w="2136775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5963126" y="441960"/>
            <a:ext cx="2396014" cy="598646"/>
          </a:xfrm>
          <a:custGeom>
            <a:rect b="b" l="l" r="r" t="t"/>
            <a:pathLst>
              <a:path extrusionOk="0" h="798195" w="319468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5926932" y="3295651"/>
            <a:ext cx="333375" cy="1076325"/>
          </a:xfrm>
          <a:custGeom>
            <a:rect b="b" l="l" r="r" t="t"/>
            <a:pathLst>
              <a:path extrusionOk="0" h="1435100" w="4445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802967">
            <a:off x="1193600" y="4599031"/>
            <a:ext cx="39202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7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/>
        </p:nvSpPr>
        <p:spPr>
          <a:xfrm rot="480814">
            <a:off x="6877111" y="962184"/>
            <a:ext cx="2377920" cy="7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2F2F2"/>
                </a:solidFill>
              </a:rPr>
              <a:t>Emergency Alert System</a:t>
            </a:r>
            <a:endParaRPr b="1" sz="2200">
              <a:solidFill>
                <a:srgbClr val="F2F2F2"/>
              </a:solidFill>
            </a:endParaRPr>
          </a:p>
        </p:txBody>
      </p:sp>
      <p:sp>
        <p:nvSpPr>
          <p:cNvPr id="389" name="Google Shape;389;p42"/>
          <p:cNvSpPr txBox="1"/>
          <p:nvPr/>
        </p:nvSpPr>
        <p:spPr>
          <a:xfrm rot="2242">
            <a:off x="6442900" y="2031050"/>
            <a:ext cx="2759701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Location tracking using GPS</a:t>
            </a:r>
            <a:endParaRPr b="1" sz="2600">
              <a:solidFill>
                <a:srgbClr val="F2F2F2"/>
              </a:solidFill>
            </a:endParaRPr>
          </a:p>
        </p:txBody>
      </p:sp>
      <p:sp>
        <p:nvSpPr>
          <p:cNvPr id="390" name="Google Shape;390;p42"/>
          <p:cNvSpPr txBox="1"/>
          <p:nvPr/>
        </p:nvSpPr>
        <p:spPr>
          <a:xfrm rot="-266081">
            <a:off x="6906665" y="3240786"/>
            <a:ext cx="2712019" cy="743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2F2F2"/>
                </a:solidFill>
              </a:rPr>
              <a:t>Auto Audio-video Activation</a:t>
            </a:r>
            <a:endParaRPr b="1" sz="2100">
              <a:solidFill>
                <a:srgbClr val="F2F2F2"/>
              </a:solidFill>
            </a:endParaRPr>
          </a:p>
        </p:txBody>
      </p:sp>
      <p:sp>
        <p:nvSpPr>
          <p:cNvPr id="391" name="Google Shape;391;p42"/>
          <p:cNvSpPr txBox="1"/>
          <p:nvPr>
            <p:ph type="title"/>
          </p:nvPr>
        </p:nvSpPr>
        <p:spPr>
          <a:xfrm>
            <a:off x="1141574" y="441950"/>
            <a:ext cx="45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900">
                <a:solidFill>
                  <a:srgbClr val="F2F2F2"/>
                </a:solidFill>
              </a:rPr>
              <a:t>bSafe-Never Walk Alone</a:t>
            </a:r>
            <a:endParaRPr sz="1400"/>
          </a:p>
        </p:txBody>
      </p:sp>
      <p:sp>
        <p:nvSpPr>
          <p:cNvPr id="392" name="Google Shape;392;p42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394" name="Google Shape;394;p42"/>
          <p:cNvSpPr txBox="1"/>
          <p:nvPr/>
        </p:nvSpPr>
        <p:spPr>
          <a:xfrm>
            <a:off x="5295900" y="2237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3800"/>
          </a:p>
        </p:txBody>
      </p:sp>
      <p:sp>
        <p:nvSpPr>
          <p:cNvPr id="395" name="Google Shape;395;p42"/>
          <p:cNvSpPr txBox="1"/>
          <p:nvPr/>
        </p:nvSpPr>
        <p:spPr>
          <a:xfrm>
            <a:off x="6260300" y="37068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2600"/>
          </a:p>
        </p:txBody>
      </p:sp>
      <p:sp>
        <p:nvSpPr>
          <p:cNvPr id="396" name="Google Shape;396;p42"/>
          <p:cNvSpPr/>
          <p:nvPr/>
        </p:nvSpPr>
        <p:spPr>
          <a:xfrm>
            <a:off x="5264111" y="2139350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6173398" y="35671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5">
            <a:alphaModFix/>
          </a:blip>
          <a:srcRect b="0" l="22882" r="23034" t="0"/>
          <a:stretch/>
        </p:blipFill>
        <p:spPr>
          <a:xfrm>
            <a:off x="155750" y="299413"/>
            <a:ext cx="898552" cy="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600" y="1245775"/>
            <a:ext cx="2147376" cy="352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/>
          <p:nvPr/>
        </p:nvSpPr>
        <p:spPr>
          <a:xfrm flipH="1" rot="10800000">
            <a:off x="-322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53434" y="2214017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0" y="0"/>
            <a:ext cx="3551772" cy="205878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3"/>
          <p:cNvSpPr/>
          <p:nvPr/>
        </p:nvSpPr>
        <p:spPr>
          <a:xfrm flipH="1" rot="5400000">
            <a:off x="6810282" y="2227363"/>
            <a:ext cx="1489191" cy="3224191"/>
          </a:xfrm>
          <a:custGeom>
            <a:rect b="b" l="l" r="r" t="t"/>
            <a:pathLst>
              <a:path extrusionOk="0" h="4386654" w="1985588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 flipH="1" rot="5400000">
            <a:off x="6333070" y="378753"/>
            <a:ext cx="1383244" cy="4249176"/>
          </a:xfrm>
          <a:custGeom>
            <a:rect b="b" l="l" r="r" t="t"/>
            <a:pathLst>
              <a:path extrusionOk="0" h="5781192" w="1844325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3"/>
          <p:cNvSpPr/>
          <p:nvPr/>
        </p:nvSpPr>
        <p:spPr>
          <a:xfrm flipH="1" rot="5400000">
            <a:off x="6849574" y="-433929"/>
            <a:ext cx="1410611" cy="3231916"/>
          </a:xfrm>
          <a:custGeom>
            <a:rect b="b" l="l" r="r" t="t"/>
            <a:pathLst>
              <a:path extrusionOk="0" h="4397165" w="1880814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13" name="Google Shape;413;p43"/>
          <p:cNvSpPr txBox="1"/>
          <p:nvPr/>
        </p:nvSpPr>
        <p:spPr>
          <a:xfrm rot="374809">
            <a:off x="6165484" y="859058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5335476" y="2287958"/>
            <a:ext cx="165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Open Sans"/>
              <a:buNone/>
            </a:pPr>
            <a:r>
              <a:t/>
            </a:r>
            <a:endParaRPr b="1" sz="45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1100"/>
          </a:p>
        </p:txBody>
      </p:sp>
      <p:sp>
        <p:nvSpPr>
          <p:cNvPr id="418" name="Google Shape;418;p43"/>
          <p:cNvSpPr/>
          <p:nvPr/>
        </p:nvSpPr>
        <p:spPr>
          <a:xfrm flipH="1">
            <a:off x="-9107" y="3706898"/>
            <a:ext cx="5305007" cy="1439072"/>
          </a:xfrm>
          <a:custGeom>
            <a:rect b="b" l="l" r="r" t="t"/>
            <a:pathLst>
              <a:path extrusionOk="0" h="2055817" w="7578581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4883944" y="1828800"/>
            <a:ext cx="1602581" cy="757238"/>
          </a:xfrm>
          <a:custGeom>
            <a:rect b="b" l="l" r="r" t="t"/>
            <a:pathLst>
              <a:path extrusionOk="0" h="1009650" w="2136775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5963126" y="441960"/>
            <a:ext cx="2396014" cy="598646"/>
          </a:xfrm>
          <a:custGeom>
            <a:rect b="b" l="l" r="r" t="t"/>
            <a:pathLst>
              <a:path extrusionOk="0" h="798195" w="319468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5926932" y="3295651"/>
            <a:ext cx="333375" cy="1076325"/>
          </a:xfrm>
          <a:custGeom>
            <a:rect b="b" l="l" r="r" t="t"/>
            <a:pathLst>
              <a:path extrusionOk="0" h="1435100" w="4445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802966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5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3"/>
          <p:cNvSpPr txBox="1"/>
          <p:nvPr/>
        </p:nvSpPr>
        <p:spPr>
          <a:xfrm rot="480680">
            <a:off x="6746658" y="911489"/>
            <a:ext cx="2537868" cy="70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2F2F2"/>
                </a:solidFill>
              </a:rPr>
              <a:t>Safety  Button And Safety Network</a:t>
            </a:r>
            <a:endParaRPr b="1" sz="2000">
              <a:solidFill>
                <a:srgbClr val="F2F2F2"/>
              </a:solidFill>
            </a:endParaRPr>
          </a:p>
        </p:txBody>
      </p:sp>
      <p:sp>
        <p:nvSpPr>
          <p:cNvPr id="425" name="Google Shape;425;p43"/>
          <p:cNvSpPr txBox="1"/>
          <p:nvPr/>
        </p:nvSpPr>
        <p:spPr>
          <a:xfrm rot="2043">
            <a:off x="6173400" y="2030871"/>
            <a:ext cx="302910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Notes On Timeline</a:t>
            </a:r>
            <a:endParaRPr b="1" sz="2600">
              <a:solidFill>
                <a:srgbClr val="F2F2F2"/>
              </a:solidFill>
            </a:endParaRPr>
          </a:p>
        </p:txBody>
      </p:sp>
      <p:sp>
        <p:nvSpPr>
          <p:cNvPr id="426" name="Google Shape;426;p43"/>
          <p:cNvSpPr txBox="1"/>
          <p:nvPr/>
        </p:nvSpPr>
        <p:spPr>
          <a:xfrm rot="-266081">
            <a:off x="6906515" y="3240797"/>
            <a:ext cx="2712019" cy="743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2F2F2"/>
                </a:solidFill>
              </a:rPr>
              <a:t>Advanced Profile Sharing</a:t>
            </a:r>
            <a:endParaRPr b="1" sz="2100">
              <a:solidFill>
                <a:srgbClr val="F2F2F2"/>
              </a:solidFill>
            </a:endParaRPr>
          </a:p>
        </p:txBody>
      </p:sp>
      <p:sp>
        <p:nvSpPr>
          <p:cNvPr id="427" name="Google Shape;427;p43"/>
          <p:cNvSpPr txBox="1"/>
          <p:nvPr>
            <p:ph type="title"/>
          </p:nvPr>
        </p:nvSpPr>
        <p:spPr>
          <a:xfrm>
            <a:off x="1141574" y="441950"/>
            <a:ext cx="452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rPr lang="en" sz="2900">
                <a:solidFill>
                  <a:srgbClr val="F2F2F2"/>
                </a:solidFill>
              </a:rPr>
              <a:t>Noonlight</a:t>
            </a:r>
            <a:endParaRPr sz="1400"/>
          </a:p>
        </p:txBody>
      </p:sp>
      <p:sp>
        <p:nvSpPr>
          <p:cNvPr id="428" name="Google Shape;428;p43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430" name="Google Shape;430;p43"/>
          <p:cNvSpPr txBox="1"/>
          <p:nvPr/>
        </p:nvSpPr>
        <p:spPr>
          <a:xfrm>
            <a:off x="5295900" y="2237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3800"/>
          </a:p>
        </p:txBody>
      </p:sp>
      <p:sp>
        <p:nvSpPr>
          <p:cNvPr id="431" name="Google Shape;431;p43"/>
          <p:cNvSpPr txBox="1"/>
          <p:nvPr/>
        </p:nvSpPr>
        <p:spPr>
          <a:xfrm>
            <a:off x="6260300" y="37068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2600"/>
          </a:p>
        </p:txBody>
      </p:sp>
      <p:sp>
        <p:nvSpPr>
          <p:cNvPr id="432" name="Google Shape;432;p43"/>
          <p:cNvSpPr/>
          <p:nvPr/>
        </p:nvSpPr>
        <p:spPr>
          <a:xfrm>
            <a:off x="5264111" y="2139350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3"/>
          <p:cNvSpPr/>
          <p:nvPr/>
        </p:nvSpPr>
        <p:spPr>
          <a:xfrm>
            <a:off x="6173398" y="35671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50" y="265775"/>
            <a:ext cx="893050" cy="9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77" y="1092025"/>
            <a:ext cx="3029100" cy="417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/>
          <p:nvPr/>
        </p:nvSpPr>
        <p:spPr>
          <a:xfrm flipH="1" rot="10800000">
            <a:off x="-322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-3216" y="217367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0" y="0"/>
            <a:ext cx="3551772" cy="205878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/>
          <p:nvPr/>
        </p:nvSpPr>
        <p:spPr>
          <a:xfrm flipH="1" rot="5400000">
            <a:off x="6810282" y="2227363"/>
            <a:ext cx="1489191" cy="3224191"/>
          </a:xfrm>
          <a:custGeom>
            <a:rect b="b" l="l" r="r" t="t"/>
            <a:pathLst>
              <a:path extrusionOk="0" h="4386654" w="1985588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/>
          <p:nvPr/>
        </p:nvSpPr>
        <p:spPr>
          <a:xfrm flipH="1" rot="5400000">
            <a:off x="6333070" y="378753"/>
            <a:ext cx="1383244" cy="4249176"/>
          </a:xfrm>
          <a:custGeom>
            <a:rect b="b" l="l" r="r" t="t"/>
            <a:pathLst>
              <a:path extrusionOk="0" h="5781192" w="1844325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4"/>
          <p:cNvSpPr/>
          <p:nvPr/>
        </p:nvSpPr>
        <p:spPr>
          <a:xfrm flipH="1" rot="5400000">
            <a:off x="6849574" y="-433929"/>
            <a:ext cx="1410611" cy="3231916"/>
          </a:xfrm>
          <a:custGeom>
            <a:rect b="b" l="l" r="r" t="t"/>
            <a:pathLst>
              <a:path extrusionOk="0" h="4397165" w="1880814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49" name="Google Shape;449;p44"/>
          <p:cNvSpPr txBox="1"/>
          <p:nvPr/>
        </p:nvSpPr>
        <p:spPr>
          <a:xfrm rot="374809">
            <a:off x="6165484" y="859058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4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5335476" y="2287958"/>
            <a:ext cx="165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Open Sans"/>
              <a:buNone/>
            </a:pPr>
            <a:r>
              <a:t/>
            </a:r>
            <a:endParaRPr b="1" sz="45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100"/>
          </a:p>
        </p:txBody>
      </p:sp>
      <p:sp>
        <p:nvSpPr>
          <p:cNvPr id="454" name="Google Shape;454;p44"/>
          <p:cNvSpPr/>
          <p:nvPr/>
        </p:nvSpPr>
        <p:spPr>
          <a:xfrm flipH="1">
            <a:off x="293" y="3663048"/>
            <a:ext cx="5305007" cy="1439072"/>
          </a:xfrm>
          <a:custGeom>
            <a:rect b="b" l="l" r="r" t="t"/>
            <a:pathLst>
              <a:path extrusionOk="0" h="2055817" w="7578581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4"/>
          <p:cNvSpPr/>
          <p:nvPr/>
        </p:nvSpPr>
        <p:spPr>
          <a:xfrm>
            <a:off x="4883944" y="1828800"/>
            <a:ext cx="1602581" cy="757238"/>
          </a:xfrm>
          <a:custGeom>
            <a:rect b="b" l="l" r="r" t="t"/>
            <a:pathLst>
              <a:path extrusionOk="0" h="1009650" w="2136775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5963126" y="441960"/>
            <a:ext cx="2396014" cy="598646"/>
          </a:xfrm>
          <a:custGeom>
            <a:rect b="b" l="l" r="r" t="t"/>
            <a:pathLst>
              <a:path extrusionOk="0" h="798195" w="319468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5926932" y="3295651"/>
            <a:ext cx="333375" cy="1076325"/>
          </a:xfrm>
          <a:custGeom>
            <a:rect b="b" l="l" r="r" t="t"/>
            <a:pathLst>
              <a:path extrusionOk="0" h="1435100" w="4445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802966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5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4"/>
          <p:cNvSpPr txBox="1"/>
          <p:nvPr/>
        </p:nvSpPr>
        <p:spPr>
          <a:xfrm rot="480680">
            <a:off x="6746658" y="911489"/>
            <a:ext cx="2537868" cy="707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2F2F2"/>
                </a:solidFill>
              </a:rPr>
              <a:t>Safety  Button And Safety Network</a:t>
            </a:r>
            <a:endParaRPr b="1" sz="2000">
              <a:solidFill>
                <a:srgbClr val="F2F2F2"/>
              </a:solidFill>
            </a:endParaRPr>
          </a:p>
        </p:txBody>
      </p:sp>
      <p:sp>
        <p:nvSpPr>
          <p:cNvPr id="461" name="Google Shape;461;p44"/>
          <p:cNvSpPr txBox="1"/>
          <p:nvPr/>
        </p:nvSpPr>
        <p:spPr>
          <a:xfrm rot="2043">
            <a:off x="6173400" y="2030871"/>
            <a:ext cx="3029101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2F2F2"/>
                </a:solidFill>
              </a:rPr>
              <a:t>Emergency Alert System</a:t>
            </a:r>
            <a:endParaRPr b="1" sz="2200">
              <a:solidFill>
                <a:srgbClr val="F2F2F2"/>
              </a:solidFill>
            </a:endParaRPr>
          </a:p>
        </p:txBody>
      </p:sp>
      <p:sp>
        <p:nvSpPr>
          <p:cNvPr id="462" name="Google Shape;462;p44"/>
          <p:cNvSpPr txBox="1"/>
          <p:nvPr/>
        </p:nvSpPr>
        <p:spPr>
          <a:xfrm rot="-266081">
            <a:off x="6906515" y="3240797"/>
            <a:ext cx="2712019" cy="743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2F2F2"/>
                </a:solidFill>
              </a:rPr>
              <a:t>Location tracking using GPS</a:t>
            </a:r>
            <a:endParaRPr b="1" sz="1800">
              <a:solidFill>
                <a:srgbClr val="F2F2F2"/>
              </a:solidFill>
            </a:endParaRPr>
          </a:p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1141574" y="441950"/>
            <a:ext cx="452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I’m Safe- Women Safety App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466" name="Google Shape;466;p44"/>
          <p:cNvSpPr txBox="1"/>
          <p:nvPr/>
        </p:nvSpPr>
        <p:spPr>
          <a:xfrm>
            <a:off x="5295900" y="22372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3800"/>
          </a:p>
        </p:txBody>
      </p:sp>
      <p:sp>
        <p:nvSpPr>
          <p:cNvPr id="467" name="Google Shape;467;p44"/>
          <p:cNvSpPr txBox="1"/>
          <p:nvPr/>
        </p:nvSpPr>
        <p:spPr>
          <a:xfrm>
            <a:off x="6260300" y="37068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2600"/>
          </a:p>
        </p:txBody>
      </p:sp>
      <p:sp>
        <p:nvSpPr>
          <p:cNvPr id="468" name="Google Shape;468;p44"/>
          <p:cNvSpPr/>
          <p:nvPr/>
        </p:nvSpPr>
        <p:spPr>
          <a:xfrm>
            <a:off x="5264111" y="2139350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6173398" y="35671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50" y="178050"/>
            <a:ext cx="828699" cy="8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4"/>
          <p:cNvPicPr preferRelativeResize="0"/>
          <p:nvPr/>
        </p:nvPicPr>
        <p:blipFill rotWithShape="1">
          <a:blip r:embed="rId6">
            <a:alphaModFix/>
          </a:blip>
          <a:srcRect b="0" l="5650" r="-5650" t="0"/>
          <a:stretch/>
        </p:blipFill>
        <p:spPr>
          <a:xfrm>
            <a:off x="1428738" y="1002100"/>
            <a:ext cx="2123038" cy="416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/>
          <p:nvPr/>
        </p:nvSpPr>
        <p:spPr>
          <a:xfrm flipH="1" rot="10800000">
            <a:off x="-3225" y="0"/>
            <a:ext cx="9144000" cy="51435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  <a:gs pos="100000">
                <a:srgbClr val="24003C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5"/>
          <p:cNvSpPr/>
          <p:nvPr/>
        </p:nvSpPr>
        <p:spPr>
          <a:xfrm>
            <a:off x="-3216" y="2201579"/>
            <a:ext cx="8563711" cy="2941069"/>
          </a:xfrm>
          <a:custGeom>
            <a:rect b="b" l="l" r="r" t="t"/>
            <a:pathLst>
              <a:path extrusionOk="0" h="3286111" w="9568392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5"/>
          <p:cNvSpPr/>
          <p:nvPr/>
        </p:nvSpPr>
        <p:spPr>
          <a:xfrm>
            <a:off x="0" y="0"/>
            <a:ext cx="3551772" cy="2058782"/>
          </a:xfrm>
          <a:custGeom>
            <a:rect b="b" l="l" r="r" t="t"/>
            <a:pathLst>
              <a:path extrusionOk="0" h="1933129" w="6487254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5"/>
          <p:cNvSpPr/>
          <p:nvPr/>
        </p:nvSpPr>
        <p:spPr>
          <a:xfrm flipH="1" rot="5400000">
            <a:off x="6810282" y="2227363"/>
            <a:ext cx="1489191" cy="3224191"/>
          </a:xfrm>
          <a:custGeom>
            <a:rect b="b" l="l" r="r" t="t"/>
            <a:pathLst>
              <a:path extrusionOk="0" h="4386654" w="1985588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5"/>
          <p:cNvSpPr/>
          <p:nvPr/>
        </p:nvSpPr>
        <p:spPr>
          <a:xfrm flipH="1" rot="5400000">
            <a:off x="6333070" y="378753"/>
            <a:ext cx="1383244" cy="4249176"/>
          </a:xfrm>
          <a:custGeom>
            <a:rect b="b" l="l" r="r" t="t"/>
            <a:pathLst>
              <a:path extrusionOk="0" h="5781192" w="1844325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5"/>
          <p:cNvSpPr/>
          <p:nvPr/>
        </p:nvSpPr>
        <p:spPr>
          <a:xfrm flipH="1" rot="5400000">
            <a:off x="6849574" y="-433929"/>
            <a:ext cx="1410611" cy="3231916"/>
          </a:xfrm>
          <a:custGeom>
            <a:rect b="b" l="l" r="r" t="t"/>
            <a:pathLst>
              <a:path extrusionOk="0" h="4397165" w="1880814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5"/>
          <p:cNvSpPr txBox="1"/>
          <p:nvPr/>
        </p:nvSpPr>
        <p:spPr>
          <a:xfrm rot="243725">
            <a:off x="7696351" y="1033493"/>
            <a:ext cx="1249339" cy="16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7169585" y="2189462"/>
            <a:ext cx="156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85" name="Google Shape;485;p45"/>
          <p:cNvSpPr txBox="1"/>
          <p:nvPr/>
        </p:nvSpPr>
        <p:spPr>
          <a:xfrm rot="374809">
            <a:off x="6165484" y="859058"/>
            <a:ext cx="1361987" cy="50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 rot="-355745">
            <a:off x="6083424" y="3541494"/>
            <a:ext cx="1362086" cy="507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t/>
            </a:r>
            <a:endParaRPr b="1" sz="33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5335476" y="2287958"/>
            <a:ext cx="165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Open Sans"/>
              <a:buNone/>
            </a:pPr>
            <a:r>
              <a:t/>
            </a:r>
            <a:endParaRPr b="1" sz="450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 rot="-355614">
            <a:off x="7621442" y="3381274"/>
            <a:ext cx="1249278" cy="169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8092440" y="4807548"/>
            <a:ext cx="65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b="1" lang="en" sz="11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 9</a:t>
            </a:r>
            <a:endParaRPr sz="1100"/>
          </a:p>
        </p:txBody>
      </p:sp>
      <p:sp>
        <p:nvSpPr>
          <p:cNvPr id="490" name="Google Shape;490;p45"/>
          <p:cNvSpPr/>
          <p:nvPr/>
        </p:nvSpPr>
        <p:spPr>
          <a:xfrm flipH="1">
            <a:off x="-9107" y="3706898"/>
            <a:ext cx="5305007" cy="1439072"/>
          </a:xfrm>
          <a:custGeom>
            <a:rect b="b" l="l" r="r" t="t"/>
            <a:pathLst>
              <a:path extrusionOk="0" h="2055817" w="7578581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784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4883944" y="1828800"/>
            <a:ext cx="1602581" cy="757238"/>
          </a:xfrm>
          <a:custGeom>
            <a:rect b="b" l="l" r="r" t="t"/>
            <a:pathLst>
              <a:path extrusionOk="0" h="1009650" w="2136775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5963126" y="441960"/>
            <a:ext cx="2396014" cy="598646"/>
          </a:xfrm>
          <a:custGeom>
            <a:rect b="b" l="l" r="r" t="t"/>
            <a:pathLst>
              <a:path extrusionOk="0" h="798195" w="319468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5926932" y="3295651"/>
            <a:ext cx="333375" cy="1076325"/>
          </a:xfrm>
          <a:custGeom>
            <a:rect b="b" l="l" r="r" t="t"/>
            <a:pathLst>
              <a:path extrusionOk="0" h="1435100" w="4445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2802966">
            <a:off x="1193600" y="4599031"/>
            <a:ext cx="392021" cy="55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2233865">
            <a:off x="829755" y="4881929"/>
            <a:ext cx="439583" cy="2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5"/>
          <p:cNvSpPr txBox="1"/>
          <p:nvPr/>
        </p:nvSpPr>
        <p:spPr>
          <a:xfrm rot="480680">
            <a:off x="6746508" y="911468"/>
            <a:ext cx="2537868" cy="70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2F2F2"/>
                </a:solidFill>
              </a:rPr>
              <a:t>Provides Location Reviews</a:t>
            </a:r>
            <a:endParaRPr b="1" sz="2000">
              <a:solidFill>
                <a:srgbClr val="F2F2F2"/>
              </a:solidFill>
            </a:endParaRPr>
          </a:p>
        </p:txBody>
      </p:sp>
      <p:sp>
        <p:nvSpPr>
          <p:cNvPr id="497" name="Google Shape;497;p45"/>
          <p:cNvSpPr txBox="1"/>
          <p:nvPr/>
        </p:nvSpPr>
        <p:spPr>
          <a:xfrm rot="2043">
            <a:off x="6173400" y="2030871"/>
            <a:ext cx="3029101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2F2F2"/>
                </a:solidFill>
              </a:rPr>
              <a:t>Emergency Alert System</a:t>
            </a:r>
            <a:endParaRPr b="1" sz="2200">
              <a:solidFill>
                <a:srgbClr val="F2F2F2"/>
              </a:solidFill>
            </a:endParaRPr>
          </a:p>
        </p:txBody>
      </p:sp>
      <p:sp>
        <p:nvSpPr>
          <p:cNvPr id="498" name="Google Shape;498;p45"/>
          <p:cNvSpPr txBox="1"/>
          <p:nvPr/>
        </p:nvSpPr>
        <p:spPr>
          <a:xfrm rot="-266139">
            <a:off x="6911952" y="3276480"/>
            <a:ext cx="1784344" cy="849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2F2F2"/>
                </a:solidFill>
              </a:rPr>
              <a:t>Live</a:t>
            </a:r>
            <a:r>
              <a:rPr b="1" lang="en" sz="2400">
                <a:solidFill>
                  <a:srgbClr val="F2F2F2"/>
                </a:solidFill>
              </a:rPr>
              <a:t> Chat</a:t>
            </a:r>
            <a:endParaRPr b="1" sz="2400">
              <a:solidFill>
                <a:srgbClr val="F2F2F2"/>
              </a:solidFill>
            </a:endParaRPr>
          </a:p>
        </p:txBody>
      </p:sp>
      <p:sp>
        <p:nvSpPr>
          <p:cNvPr id="499" name="Google Shape;499;p45"/>
          <p:cNvSpPr txBox="1"/>
          <p:nvPr>
            <p:ph type="title"/>
          </p:nvPr>
        </p:nvSpPr>
        <p:spPr>
          <a:xfrm>
            <a:off x="1141574" y="441950"/>
            <a:ext cx="452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PunjabPolice- Women Safety App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Open Sans"/>
              <a:buNone/>
            </a:pPr>
            <a:r>
              <a:t/>
            </a:r>
            <a:endParaRPr sz="2500"/>
          </a:p>
        </p:txBody>
      </p:sp>
      <p:sp>
        <p:nvSpPr>
          <p:cNvPr id="500" name="Google Shape;500;p45"/>
          <p:cNvSpPr/>
          <p:nvPr/>
        </p:nvSpPr>
        <p:spPr>
          <a:xfrm>
            <a:off x="6060836" y="8994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5"/>
          <p:cNvSpPr txBox="1"/>
          <p:nvPr/>
        </p:nvSpPr>
        <p:spPr>
          <a:xfrm>
            <a:off x="6141925" y="10020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01.</a:t>
            </a:r>
            <a:endParaRPr sz="1100"/>
          </a:p>
        </p:txBody>
      </p:sp>
      <p:sp>
        <p:nvSpPr>
          <p:cNvPr id="502" name="Google Shape;502;p45"/>
          <p:cNvSpPr txBox="1"/>
          <p:nvPr/>
        </p:nvSpPr>
        <p:spPr>
          <a:xfrm>
            <a:off x="5481538" y="2235617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02.</a:t>
            </a:r>
            <a:endParaRPr sz="3800"/>
          </a:p>
        </p:txBody>
      </p:sp>
      <p:sp>
        <p:nvSpPr>
          <p:cNvPr id="503" name="Google Shape;503;p45"/>
          <p:cNvSpPr txBox="1"/>
          <p:nvPr/>
        </p:nvSpPr>
        <p:spPr>
          <a:xfrm>
            <a:off x="6260300" y="3706892"/>
            <a:ext cx="5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Open Sans"/>
              <a:buNone/>
            </a:pPr>
            <a:r>
              <a:rPr b="1" lang="en" sz="24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03.</a:t>
            </a:r>
            <a:endParaRPr sz="2600"/>
          </a:p>
        </p:txBody>
      </p:sp>
      <p:sp>
        <p:nvSpPr>
          <p:cNvPr id="504" name="Google Shape;504;p45"/>
          <p:cNvSpPr/>
          <p:nvPr/>
        </p:nvSpPr>
        <p:spPr>
          <a:xfrm>
            <a:off x="5465636" y="213767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5"/>
          <p:cNvSpPr/>
          <p:nvPr/>
        </p:nvSpPr>
        <p:spPr>
          <a:xfrm>
            <a:off x="6173398" y="3567125"/>
            <a:ext cx="565200" cy="565200"/>
          </a:xfrm>
          <a:prstGeom prst="ellipse">
            <a:avLst/>
          </a:prstGeom>
          <a:noFill/>
          <a:ln cap="flat" cmpd="sng" w="12700">
            <a:solidFill>
              <a:srgbClr val="F2F2F2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50" y="188550"/>
            <a:ext cx="889626" cy="88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5"/>
          <p:cNvPicPr preferRelativeResize="0"/>
          <p:nvPr/>
        </p:nvPicPr>
        <p:blipFill rotWithShape="1">
          <a:blip r:embed="rId6">
            <a:alphaModFix/>
          </a:blip>
          <a:srcRect b="5981" l="0" r="0" t="3659"/>
          <a:stretch/>
        </p:blipFill>
        <p:spPr>
          <a:xfrm>
            <a:off x="1404425" y="899425"/>
            <a:ext cx="2041949" cy="39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