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5EEFE2-D2D3-4FA8-853C-703E84D04AC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FED1FE5-7420-437C-87B3-E60A7C48314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40000">
            <a:off x="382114" y="1111728"/>
            <a:ext cx="5678998" cy="1204306"/>
          </a:xfrm>
        </p:spPr>
        <p:txBody>
          <a:bodyPr/>
          <a:lstStyle/>
          <a:p>
            <a:r>
              <a:rPr lang="ru-RU" dirty="0" smtClean="0"/>
              <a:t>Бизнес-план туристической фирмы </a:t>
            </a:r>
            <a:br>
              <a:rPr lang="ru-RU" dirty="0" smtClean="0"/>
            </a:br>
            <a:r>
              <a:rPr lang="ru-RU" dirty="0" smtClean="0"/>
              <a:t>«Горизонт экспресс»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9140000">
            <a:off x="946101" y="2008344"/>
            <a:ext cx="6511131" cy="1039577"/>
          </a:xfrm>
        </p:spPr>
        <p:txBody>
          <a:bodyPr/>
          <a:lstStyle/>
          <a:p>
            <a:r>
              <a:rPr lang="ru-RU" dirty="0" smtClean="0"/>
              <a:t>Данный бизнес план представляет собой подробный план развития туристической фирмы ООО «горизонт экспресс» </a:t>
            </a:r>
            <a:r>
              <a:rPr lang="ru-RU" dirty="0" err="1" smtClean="0"/>
              <a:t>г.Нижний</a:t>
            </a:r>
            <a:r>
              <a:rPr lang="ru-RU" dirty="0" smtClean="0"/>
              <a:t> Новгород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4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0"/>
            <a:ext cx="7520940" cy="548640"/>
          </a:xfrm>
        </p:spPr>
        <p:txBody>
          <a:bodyPr/>
          <a:lstStyle/>
          <a:p>
            <a:r>
              <a:rPr lang="ru-RU" dirty="0" smtClean="0"/>
              <a:t>Операционный план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7667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Режим работы: с 10:00 до 19</a:t>
            </a:r>
            <a:r>
              <a:rPr lang="ru-RU" dirty="0" smtClean="0">
                <a:sym typeface="Wingdings" pitchFamily="2" charset="2"/>
              </a:rPr>
              <a:t>:00,с понедельника по пятницу.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50844"/>
              </p:ext>
            </p:extLst>
          </p:nvPr>
        </p:nvGraphicFramePr>
        <p:xfrm>
          <a:off x="827584" y="823071"/>
          <a:ext cx="6936432" cy="559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144"/>
                <a:gridCol w="2312144"/>
                <a:gridCol w="2312144"/>
              </a:tblGrid>
              <a:tr h="378873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Процесс работы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Оборудование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Поставщики</a:t>
                      </a:r>
                      <a:endParaRPr lang="ru-RU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Привлечение клиентов (реклама,</a:t>
                      </a:r>
                    </a:p>
                    <a:p>
                      <a:r>
                        <a:rPr lang="ru-RU" dirty="0" smtClean="0"/>
                        <a:t>сарафанное</a:t>
                      </a:r>
                      <a:r>
                        <a:rPr lang="ru-RU" baseline="0" dirty="0" smtClean="0"/>
                        <a:t> радио)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Компьютеры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Туроператоры</a:t>
                      </a:r>
                    </a:p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Coral</a:t>
                      </a:r>
                      <a:r>
                        <a:rPr lang="en-US" baseline="0" dirty="0" smtClean="0"/>
                        <a:t> Travel</a:t>
                      </a:r>
                      <a:r>
                        <a:rPr lang="ru-RU" baseline="0" dirty="0" smtClean="0"/>
                        <a:t>,</a:t>
                      </a:r>
                      <a:r>
                        <a:rPr lang="en-US" baseline="0" dirty="0" err="1" smtClean="0"/>
                        <a:t>Pegas</a:t>
                      </a:r>
                      <a:r>
                        <a:rPr lang="en-US" baseline="0" dirty="0" smtClean="0"/>
                        <a:t> Touristic </a:t>
                      </a:r>
                      <a:r>
                        <a:rPr lang="ru-RU" baseline="0" dirty="0" smtClean="0"/>
                        <a:t>и другие)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Консультация клиентов и подбор туров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Принтер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Страховые компании</a:t>
                      </a:r>
                      <a:endParaRPr lang="ru-RU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ru-RU" dirty="0" smtClean="0"/>
                        <a:t>Бронирование туров у туроператоров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Телефоны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Визовые центры</a:t>
                      </a:r>
                      <a:endParaRPr lang="ru-RU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ru-RU" dirty="0" smtClean="0"/>
                        <a:t>Оформление</a:t>
                      </a:r>
                      <a:r>
                        <a:rPr lang="ru-RU" baseline="0" dirty="0" smtClean="0"/>
                        <a:t> документов</a:t>
                      </a:r>
                    </a:p>
                    <a:p>
                      <a:r>
                        <a:rPr lang="ru-RU" baseline="0" dirty="0" smtClean="0"/>
                        <a:t>(договоры, визы,</a:t>
                      </a:r>
                    </a:p>
                    <a:p>
                      <a:r>
                        <a:rPr lang="ru-RU" baseline="0" dirty="0" smtClean="0"/>
                        <a:t>Страховки)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Мебель(</a:t>
                      </a:r>
                      <a:r>
                        <a:rPr lang="ru-RU" dirty="0" err="1" smtClean="0"/>
                        <a:t>столы,стулья,шкафы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Авиакомпании </a:t>
                      </a:r>
                      <a:endParaRPr lang="ru-RU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клиентов во время и после поездки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Оргтехника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Программное обеспечение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-3774"/>
            <a:ext cx="7520940" cy="548640"/>
          </a:xfrm>
        </p:spPr>
        <p:txBody>
          <a:bodyPr/>
          <a:lstStyle/>
          <a:p>
            <a:pPr algn="ctr"/>
            <a:r>
              <a:rPr lang="en-US" dirty="0" err="1" smtClean="0"/>
              <a:t>Swot</a:t>
            </a:r>
            <a:r>
              <a:rPr lang="en-US" dirty="0" smtClean="0"/>
              <a:t>-</a:t>
            </a:r>
            <a:r>
              <a:rPr lang="ru-RU" dirty="0" smtClean="0"/>
              <a:t>анализ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94193"/>
              </p:ext>
            </p:extLst>
          </p:nvPr>
        </p:nvGraphicFramePr>
        <p:xfrm>
          <a:off x="0" y="620689"/>
          <a:ext cx="9144000" cy="808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04"/>
                <a:gridCol w="1749896"/>
                <a:gridCol w="1828800"/>
                <a:gridCol w="1965920"/>
                <a:gridCol w="1691680"/>
              </a:tblGrid>
              <a:tr h="648071">
                <a:tc>
                  <a:txBody>
                    <a:bodyPr/>
                    <a:lstStyle/>
                    <a:p>
                      <a:r>
                        <a:rPr lang="ru-RU" dirty="0" smtClean="0"/>
                        <a:t>Сильные стороны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Слабые стороны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Угрозы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Тенденции рынка</a:t>
                      </a:r>
                      <a:endParaRPr lang="ru-RU" dirty="0"/>
                    </a:p>
                  </a:txBody>
                  <a:tcPr/>
                </a:tc>
              </a:tr>
              <a:tr h="926535"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Опытный и квалифицированный персонал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Недостаточная известность</a:t>
                      </a:r>
                      <a:r>
                        <a:rPr lang="ru-RU" baseline="0" dirty="0" smtClean="0"/>
                        <a:t> бренда на начально этапе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Расширение</a:t>
                      </a:r>
                      <a:r>
                        <a:rPr lang="ru-RU" baseline="0" dirty="0" smtClean="0"/>
                        <a:t> спектра услуг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Экономическая нестабильность и снижение покупательской способности населения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Рост популярности внутреннего туризма </a:t>
                      </a:r>
                      <a:endParaRPr lang="ru-RU" dirty="0"/>
                    </a:p>
                  </a:txBody>
                  <a:tcPr/>
                </a:tc>
              </a:tr>
              <a:tr h="673047">
                <a:tc>
                  <a:txBody>
                    <a:bodyPr/>
                    <a:lstStyle/>
                    <a:p>
                      <a:r>
                        <a:rPr lang="ru-RU" dirty="0" smtClean="0"/>
                        <a:t>Широкий спектр предлагаемых</a:t>
                      </a:r>
                      <a:r>
                        <a:rPr lang="ru-RU" baseline="0" dirty="0" smtClean="0"/>
                        <a:t> услуг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Зависимость от туроператоров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Партнерство с местными организациями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Усиление конкуренции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Увеличение спроса на индивидуальные туры</a:t>
                      </a:r>
                      <a:endParaRPr lang="ru-RU" dirty="0"/>
                    </a:p>
                  </a:txBody>
                  <a:tcPr/>
                </a:tc>
              </a:tr>
              <a:tr h="673047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Удобное расположение офиса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Ограниченные финансовые ресурсы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Развитие онлайн-продаж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Изменение конкуренции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 онлайн-платформ для бронирования туров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673047">
                <a:tc>
                  <a:txBody>
                    <a:bodyPr/>
                    <a:lstStyle/>
                    <a:p>
                      <a:r>
                        <a:rPr lang="ru-RU" dirty="0" smtClean="0"/>
                        <a:t>Индивидуальный</a:t>
                      </a:r>
                    </a:p>
                    <a:p>
                      <a:r>
                        <a:rPr lang="ru-RU" dirty="0" smtClean="0"/>
                        <a:t>подход к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каждому клиенту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Организация авторских туров по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Нижегородской области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в </a:t>
                      </a:r>
                    </a:p>
                    <a:p>
                      <a:r>
                        <a:rPr lang="ru-RU" baseline="0" dirty="0" smtClean="0"/>
                        <a:t>законодательстве в сфере туризма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Тренд на </a:t>
                      </a:r>
                      <a:r>
                        <a:rPr lang="ru-RU" dirty="0" err="1" smtClean="0"/>
                        <a:t>экологичный</a:t>
                      </a:r>
                      <a:r>
                        <a:rPr lang="ru-RU" dirty="0" smtClean="0"/>
                        <a:t> и ответственный туризм</a:t>
                      </a:r>
                      <a:endParaRPr lang="ru-RU" dirty="0"/>
                    </a:p>
                  </a:txBody>
                  <a:tcPr/>
                </a:tc>
              </a:tr>
              <a:tr h="673047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Конкурентоспособные</a:t>
                      </a:r>
                      <a:r>
                        <a:rPr lang="ru-RU" baseline="0" dirty="0" smtClean="0"/>
                        <a:t> цены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Риски связанные</a:t>
                      </a:r>
                      <a:r>
                        <a:rPr lang="ru-RU" baseline="0" dirty="0" smtClean="0"/>
                        <a:t> с деятельностью туроператоров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730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2354" y="155679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бизнес-план представляет собой комплексный подход к развитию туристической фирмы «Горизонт Экспресс». Реализация плана позволит компании успешно занять свою нишу на рынке и обеспечить стабильное развитие. Дальнейшее развитие будет зависеть от маркетинговой стратегии и адаптации к изменениям на рынке.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6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Юридический статус и уставной фонд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Юридический статус </a:t>
            </a:r>
          </a:p>
          <a:p>
            <a:r>
              <a:rPr lang="ru-RU" dirty="0" smtClean="0"/>
              <a:t>Туристическая фирма будет зарегистрирована в форме общества с ограниченной ответственностью (ООО). Это позволит ограничить финансовые риски учредителей и упростит процесс ведения бухгалтерии.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70892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Уставной фонд </a:t>
            </a:r>
          </a:p>
          <a:p>
            <a:r>
              <a:rPr lang="ru-RU" dirty="0" smtClean="0"/>
              <a:t>Уставной фонд составит 100 000 рублей. Вклады учредителей:</a:t>
            </a:r>
          </a:p>
          <a:p>
            <a:r>
              <a:rPr lang="ru-RU" dirty="0" smtClean="0"/>
              <a:t>Учредитель 1: 50 000 рублей</a:t>
            </a:r>
          </a:p>
          <a:p>
            <a:r>
              <a:rPr lang="ru-RU" dirty="0" smtClean="0"/>
              <a:t>Учредитель 2: 30 000 рублей </a:t>
            </a:r>
          </a:p>
          <a:p>
            <a:r>
              <a:rPr lang="ru-RU" dirty="0" smtClean="0"/>
              <a:t>Учредитель 3: 20 000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39268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предмет деятельности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2216" y="155679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1</a:t>
            </a:r>
          </a:p>
          <a:p>
            <a:r>
              <a:rPr lang="ru-RU" dirty="0" smtClean="0"/>
              <a:t>Предоставление качественных туристических услуг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155679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2</a:t>
            </a:r>
          </a:p>
          <a:p>
            <a:r>
              <a:rPr lang="ru-RU" dirty="0" smtClean="0"/>
              <a:t>Разработка и продвижение уникальных туристических услуг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155679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3</a:t>
            </a:r>
          </a:p>
          <a:p>
            <a:r>
              <a:rPr lang="ru-RU" dirty="0" smtClean="0"/>
              <a:t>Увеличение доли рынка в регионе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2216" y="3070277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4 </a:t>
            </a:r>
          </a:p>
          <a:p>
            <a:r>
              <a:rPr lang="ru-RU" dirty="0" smtClean="0"/>
              <a:t>Занять 5% рынка туристических услуг Нижнего Новгорода</a:t>
            </a:r>
          </a:p>
          <a:p>
            <a:r>
              <a:rPr lang="ru-RU" dirty="0" smtClean="0"/>
              <a:t>В течении 3 лет.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31407" y="3070277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5</a:t>
            </a:r>
          </a:p>
          <a:p>
            <a:r>
              <a:rPr lang="ru-RU" dirty="0" smtClean="0"/>
              <a:t>Увеличить количество постоянных клиентов на 20% ежегодно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299695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6 </a:t>
            </a:r>
          </a:p>
          <a:p>
            <a:r>
              <a:rPr lang="ru-RU" dirty="0" smtClean="0"/>
              <a:t>Достичь уровня рентабельности в 15% через 2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7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21040" cy="548640"/>
          </a:xfrm>
        </p:spPr>
        <p:txBody>
          <a:bodyPr/>
          <a:lstStyle/>
          <a:p>
            <a:r>
              <a:rPr lang="ru-RU" dirty="0" smtClean="0"/>
              <a:t>Анализ рынка и маркетинговая стратегия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3"/>
            <a:ext cx="4249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Анализ рынка</a:t>
            </a:r>
          </a:p>
          <a:p>
            <a:r>
              <a:rPr lang="ru-RU" dirty="0" smtClean="0"/>
              <a:t>Туристический рынок Нижнего Новгорода характеризуется растущим спросом на туристические услуги, особенно в летний период и во время праздников. Город привлекает как российских, так и иностранных туристов ,что создает благоприятные условия для развития туристического бизнеса.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4037" y="1124743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Маркетинговая стратегия </a:t>
            </a:r>
            <a:endParaRPr lang="ru-RU" dirty="0" smtClean="0"/>
          </a:p>
          <a:p>
            <a:r>
              <a:rPr lang="ru-RU" dirty="0" smtClean="0"/>
              <a:t>Создание сайта с возможностью онлайн-бронирования . Привлечение клиентов через социальные сети и контекстную рекламу. Участие в выставках и ярмарках. Партнерство с местными гостиницами и транспортными компаниями.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9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рисками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78570"/>
              </p:ext>
            </p:extLst>
          </p:nvPr>
        </p:nvGraphicFramePr>
        <p:xfrm>
          <a:off x="1115616" y="1397000"/>
          <a:ext cx="684076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/>
                <a:gridCol w="342038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Меры</a:t>
                      </a:r>
                      <a:r>
                        <a:rPr lang="ru-RU" baseline="0" dirty="0" smtClean="0"/>
                        <a:t> по снижению рисков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Экономическая</a:t>
                      </a:r>
                      <a:r>
                        <a:rPr lang="ru-RU" baseline="0" dirty="0" smtClean="0"/>
                        <a:t> нестабильность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Диверсификация ассортимента услуг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Усиление конкуренции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надежных </a:t>
                      </a:r>
                    </a:p>
                    <a:p>
                      <a:r>
                        <a:rPr lang="ru-RU" dirty="0" smtClean="0"/>
                        <a:t>Партнеров-туроператоров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Изменение в законодательстве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Страхование</a:t>
                      </a:r>
                      <a:r>
                        <a:rPr lang="ru-RU" baseline="0" dirty="0" smtClean="0"/>
                        <a:t> рисков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Банкротство туроператоров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антикризисного плана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Сезонность бизнеса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финансовой</a:t>
                      </a:r>
                      <a:r>
                        <a:rPr lang="ru-RU" baseline="0" dirty="0" smtClean="0"/>
                        <a:t> подушки безопасности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7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20940" cy="548640"/>
          </a:xfrm>
        </p:spPr>
        <p:txBody>
          <a:bodyPr/>
          <a:lstStyle/>
          <a:p>
            <a:r>
              <a:rPr lang="ru-RU" dirty="0" smtClean="0"/>
              <a:t>Использование базы и смета расходов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79234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База </a:t>
            </a:r>
          </a:p>
          <a:p>
            <a:r>
              <a:rPr lang="ru-RU" b="1" dirty="0" smtClean="0"/>
              <a:t>На начальном этапе фирма будет использовать офис в арендованном помещение по адресу :</a:t>
            </a:r>
          </a:p>
          <a:p>
            <a:r>
              <a:rPr lang="ru-RU" b="1" dirty="0" smtClean="0"/>
              <a:t>1 турагентство:</a:t>
            </a:r>
            <a:endParaRPr lang="ru-RU" b="1" dirty="0"/>
          </a:p>
          <a:p>
            <a:r>
              <a:rPr lang="ru-RU" b="1" dirty="0" smtClean="0"/>
              <a:t>Нижегородская обл., Нижний Новгород, ул. Белинского, 102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2 турагентство:</a:t>
            </a:r>
          </a:p>
          <a:p>
            <a:r>
              <a:rPr lang="ru-RU" b="1" dirty="0" smtClean="0"/>
              <a:t>Нижегородская обл., Нижний Новгород, Автозаводский район, </a:t>
            </a:r>
            <a:r>
              <a:rPr lang="ru-RU" b="1" dirty="0" err="1" smtClean="0"/>
              <a:t>мкр</a:t>
            </a:r>
            <a:r>
              <a:rPr lang="ru-RU" b="1" dirty="0" smtClean="0"/>
              <a:t>-н Северный, ул. </a:t>
            </a:r>
            <a:r>
              <a:rPr lang="ru-RU" b="1" dirty="0" err="1" smtClean="0"/>
              <a:t>Пермякова</a:t>
            </a:r>
            <a:r>
              <a:rPr lang="ru-RU" b="1" dirty="0" smtClean="0"/>
              <a:t>, 46</a:t>
            </a:r>
            <a:endParaRPr lang="ru-RU" b="1" dirty="0"/>
          </a:p>
          <a:p>
            <a:r>
              <a:rPr lang="ru-RU" dirty="0" smtClean="0"/>
              <a:t>Предполагается использование базового оборудования (компьютеры , телефоны , принтеры).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5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Смета расходов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06593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Стартовые расходы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Регистрация фирмы:</a:t>
                      </a:r>
                      <a:r>
                        <a:rPr lang="ru-RU" baseline="0" dirty="0" smtClean="0"/>
                        <a:t> 20 000 рублей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Аренда помещения:</a:t>
                      </a:r>
                      <a:r>
                        <a:rPr lang="ru-RU" baseline="0" dirty="0" smtClean="0"/>
                        <a:t> 54 200 рублей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Оборудование: 100</a:t>
                      </a:r>
                      <a:r>
                        <a:rPr lang="ru-RU" baseline="0" dirty="0" smtClean="0"/>
                        <a:t> 000 рублей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Сайты и реклама:</a:t>
                      </a:r>
                      <a:r>
                        <a:rPr lang="ru-RU" baseline="0" dirty="0" smtClean="0"/>
                        <a:t> 60 000 рублей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Резервный фонд:</a:t>
                      </a:r>
                      <a:r>
                        <a:rPr lang="ru-RU" baseline="0" dirty="0" smtClean="0"/>
                        <a:t> 20 000 рублей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Итого: 254 200 рублей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Ежемесячные и квартальные расходы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76460"/>
              </p:ext>
            </p:extLst>
          </p:nvPr>
        </p:nvGraphicFramePr>
        <p:xfrm>
          <a:off x="467544" y="980728"/>
          <a:ext cx="7992888" cy="418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49205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Ежемесячные</a:t>
                      </a:r>
                      <a:r>
                        <a:rPr lang="ru-RU" b="1" baseline="0" dirty="0" smtClean="0"/>
                        <a:t> расходы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Плановые ежеквартальные</a:t>
                      </a:r>
                      <a:r>
                        <a:rPr lang="ru-RU" baseline="0" dirty="0" smtClean="0"/>
                        <a:t> расходы </a:t>
                      </a:r>
                      <a:endParaRPr lang="ru-RU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ru-RU" dirty="0" smtClean="0"/>
                        <a:t>Аренда: 54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200 рублей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Фонд зарплаты:</a:t>
                      </a:r>
                      <a:r>
                        <a:rPr lang="ru-RU" baseline="0" dirty="0" smtClean="0"/>
                        <a:t> 540 000 рублей</a:t>
                      </a:r>
                    </a:p>
                    <a:p>
                      <a:r>
                        <a:rPr lang="ru-RU" baseline="0" dirty="0" smtClean="0"/>
                        <a:t>(180 000/*3 месяца)</a:t>
                      </a:r>
                      <a:endParaRPr lang="ru-RU" dirty="0"/>
                    </a:p>
                  </a:txBody>
                  <a:tcPr/>
                </a:tc>
              </a:tr>
              <a:tr h="492054">
                <a:tc>
                  <a:txBody>
                    <a:bodyPr/>
                    <a:lstStyle/>
                    <a:p>
                      <a:r>
                        <a:rPr lang="ru-RU" dirty="0" smtClean="0"/>
                        <a:t>Заработная</a:t>
                      </a:r>
                      <a:r>
                        <a:rPr lang="ru-RU" baseline="0" dirty="0" smtClean="0"/>
                        <a:t> плата(6 сотрудников):</a:t>
                      </a:r>
                    </a:p>
                    <a:p>
                      <a:r>
                        <a:rPr lang="ru-RU" baseline="0" dirty="0" smtClean="0"/>
                        <a:t> 180 000 рублей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Аренда:</a:t>
                      </a:r>
                      <a:r>
                        <a:rPr lang="ru-RU" baseline="0" dirty="0" smtClean="0"/>
                        <a:t> 162 600 рублей</a:t>
                      </a:r>
                      <a:endParaRPr lang="ru-RU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Коммунальные</a:t>
                      </a:r>
                      <a:r>
                        <a:rPr lang="ru-RU" baseline="0" dirty="0" smtClean="0"/>
                        <a:t> услуги и связь:</a:t>
                      </a:r>
                    </a:p>
                    <a:p>
                      <a:r>
                        <a:rPr lang="ru-RU" baseline="0" dirty="0" smtClean="0"/>
                        <a:t>10 000 рублей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Коммунальные</a:t>
                      </a:r>
                      <a:r>
                        <a:rPr lang="ru-RU" baseline="0" dirty="0" smtClean="0"/>
                        <a:t> услуги и связь:</a:t>
                      </a:r>
                    </a:p>
                    <a:p>
                      <a:r>
                        <a:rPr lang="ru-RU" baseline="0" dirty="0" smtClean="0"/>
                        <a:t>30000 рублей</a:t>
                      </a:r>
                      <a:endParaRPr lang="ru-RU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ru-RU" dirty="0" smtClean="0"/>
                        <a:t>Реклама и продвижение</a:t>
                      </a:r>
                      <a:r>
                        <a:rPr lang="ru-RU" baseline="0" dirty="0" smtClean="0"/>
                        <a:t>: </a:t>
                      </a:r>
                    </a:p>
                    <a:p>
                      <a:r>
                        <a:rPr lang="ru-RU" baseline="0" dirty="0" smtClean="0"/>
                        <a:t>20 000 рублей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Реклама:</a:t>
                      </a:r>
                      <a:r>
                        <a:rPr lang="ru-RU" baseline="0" dirty="0" smtClean="0"/>
                        <a:t> 60 000 рублей</a:t>
                      </a:r>
                      <a:endParaRPr lang="ru-RU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Прочие расходы: 10</a:t>
                      </a:r>
                      <a:r>
                        <a:rPr lang="ru-RU" baseline="0" dirty="0" smtClean="0"/>
                        <a:t> 000 рублей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Прочие расходы:</a:t>
                      </a:r>
                      <a:r>
                        <a:rPr lang="ru-RU" baseline="0" dirty="0" smtClean="0"/>
                        <a:t> 30 000 рублей</a:t>
                      </a:r>
                      <a:endParaRPr lang="ru-RU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</a:t>
                      </a:r>
                      <a:r>
                        <a:rPr lang="ru-RU" baseline="0" dirty="0" smtClean="0"/>
                        <a:t> ежемесячные расходы:</a:t>
                      </a:r>
                    </a:p>
                    <a:p>
                      <a:r>
                        <a:rPr lang="ru-RU" baseline="0" dirty="0" smtClean="0"/>
                        <a:t>274 200 рублей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</a:t>
                      </a:r>
                      <a:r>
                        <a:rPr lang="ru-RU" baseline="0" dirty="0" smtClean="0"/>
                        <a:t> ежеквартальные расходы:</a:t>
                      </a:r>
                    </a:p>
                    <a:p>
                      <a:r>
                        <a:rPr lang="ru-RU" baseline="0" dirty="0" smtClean="0"/>
                        <a:t>402 600 рублей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Рекламный бюджет и штат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41702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Рекламный бюджет</a:t>
            </a:r>
          </a:p>
          <a:p>
            <a:endParaRPr lang="ru-RU" b="1" dirty="0" smtClean="0"/>
          </a:p>
          <a:p>
            <a:r>
              <a:rPr lang="ru-RU" dirty="0" smtClean="0"/>
              <a:t>В год необходимый рекламный бюджет составит около </a:t>
            </a:r>
            <a:r>
              <a:rPr lang="ru-RU" b="1" dirty="0" smtClean="0"/>
              <a:t>120 000 рублей</a:t>
            </a:r>
            <a:r>
              <a:rPr lang="ru-RU" dirty="0" smtClean="0"/>
              <a:t>, что в месяц составляет </a:t>
            </a:r>
          </a:p>
          <a:p>
            <a:r>
              <a:rPr lang="ru-RU" dirty="0" smtClean="0"/>
              <a:t>10 000 рублей.</a:t>
            </a:r>
          </a:p>
          <a:p>
            <a:r>
              <a:rPr lang="ru-RU" dirty="0" smtClean="0"/>
              <a:t>Социальные сети: 5 000 рублей</a:t>
            </a:r>
          </a:p>
          <a:p>
            <a:r>
              <a:rPr lang="ru-RU" dirty="0" smtClean="0"/>
              <a:t>Контекстная реклама: 3 000 рублей</a:t>
            </a:r>
          </a:p>
          <a:p>
            <a:r>
              <a:rPr lang="ru-RU" dirty="0" smtClean="0"/>
              <a:t>Печатная реклама и участие в выставках: 2 000 рублей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980728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Штат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Директор (1 человек)</a:t>
            </a:r>
          </a:p>
          <a:p>
            <a:r>
              <a:rPr lang="ru-RU" dirty="0" smtClean="0"/>
              <a:t>Специалист по маркетингу(1 человек)</a:t>
            </a:r>
          </a:p>
          <a:p>
            <a:r>
              <a:rPr lang="ru-RU" dirty="0" smtClean="0"/>
              <a:t>Офис-менеджер(1 человек с возможностью совместительства на начальном этапе)</a:t>
            </a:r>
          </a:p>
          <a:p>
            <a:r>
              <a:rPr lang="ru-RU" dirty="0" smtClean="0"/>
              <a:t>Система мотивации: Оклад+ процент от продаж.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7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226</TotalTime>
  <Words>740</Words>
  <Application>Microsoft Office PowerPoint</Application>
  <PresentationFormat>Экран (4:3)</PresentationFormat>
  <Paragraphs>150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Углы</vt:lpstr>
      <vt:lpstr>Бизнес-план туристической фирмы  «Горизонт экспресс»</vt:lpstr>
      <vt:lpstr>Юридический статус и уставной фонд</vt:lpstr>
      <vt:lpstr>Цели и предмет деятельности </vt:lpstr>
      <vt:lpstr>Анализ рынка и маркетинговая стратегия </vt:lpstr>
      <vt:lpstr>Управление рисками </vt:lpstr>
      <vt:lpstr>Использование базы и смета расходов </vt:lpstr>
      <vt:lpstr>Смета расходов</vt:lpstr>
      <vt:lpstr>Ежемесячные и квартальные расходы </vt:lpstr>
      <vt:lpstr>Рекламный бюджет и штат </vt:lpstr>
      <vt:lpstr>Операционный план </vt:lpstr>
      <vt:lpstr>Swot-анализ 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Бизнес-план туристической фирмы  «Горизонт экспресс»</dc:title>
  <dc:creator>Ученик</dc:creator>
  <cp:lastModifiedBy>Ученик</cp:lastModifiedBy>
  <cp:revision>20</cp:revision>
  <dcterms:created xsi:type="dcterms:W3CDTF">2025-02-12T07:19:46Z</dcterms:created>
  <dcterms:modified xsi:type="dcterms:W3CDTF">2025-02-12T11:05:48Z</dcterms:modified>
</cp:coreProperties>
</file>