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8" r:id="rId10"/>
    <p:sldId id="265" r:id="rId11"/>
    <p:sldId id="266" r:id="rId12"/>
    <p:sldId id="267" r:id="rId13"/>
    <p:sldId id="269" r:id="rId14"/>
    <p:sldId id="273" r:id="rId15"/>
    <p:sldId id="270" r:id="rId16"/>
    <p:sldId id="277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EF00FF2-002F-42E7-8D72-9E85D97CE86C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78"/>
            <p14:sldId id="265"/>
            <p14:sldId id="266"/>
            <p14:sldId id="267"/>
            <p14:sldId id="269"/>
            <p14:sldId id="273"/>
            <p14:sldId id="270"/>
            <p14:sldId id="277"/>
            <p14:sldId id="271"/>
            <p14:sldId id="272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05FA2-89F3-E881-FA51-BED699A49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73DED-0FD4-16AF-B756-C0BE15C3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D1381-0D42-723C-F12F-19EDCBE4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A60AD-D094-D5CE-5DA5-13DE75EB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E950F-E3A4-7AC4-A0C8-287F2B20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2153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4ADD6-5872-3F06-6223-9EB738D5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36D0C4-C74F-DA4C-65BF-49186A4A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21C4B-1992-AB8A-7E89-320A2D5E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B4852F-7E56-6FD2-5DF9-D12E8BCB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C1282-15D0-3723-B611-D12220D1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8035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250D96-D44F-3FFF-02CF-2E12C9917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B0BBA-89AC-57C7-7A3A-FD1DF6C15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70466-63E3-D1ED-0DD3-4ED11B6C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936EC-677E-0865-BA36-3FB338FE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B2EF7-2F1B-788B-2482-D253054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5033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C7490-04FA-6DBC-CE84-4F2AE6F3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75ED7-56F5-F9AB-5E13-905C7867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10D4F8-2CB4-7A62-07EC-A9EADEB8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4C393-66D4-84D8-D5D2-D6EC9920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3D4C3-4538-31ED-EFF4-97FB8C4B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4768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1AD8B-0968-F6CC-B6B2-E8270FAA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2536D-5B3C-8C51-220C-226D04C3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042CF0-C8A5-CDF5-813D-796AFBBB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F9C084-1A6A-42B3-D107-DFB62300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D6E48-04B8-01BB-5BD8-137DE689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287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E909E-0B54-AD2B-E73E-AA66B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D9DC2-6DED-548A-A919-3DEBB2F7A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7E388-1DEA-AF10-F3C9-825D78A5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6B614E-AFDE-DD40-9C66-7AC0411D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10623D-E35E-DF75-98D7-5604871D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8238F3-225A-C121-1DC9-8C57DFEC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6038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CD9B5-482A-CEED-9B45-720B9713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598DE2-D777-075A-7DA5-6B4DF6DE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3C085E-7D5E-84CB-B389-834F7728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F5079-2BB5-5ACD-B0D4-ED325544F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4A4BE9-43A4-8C52-B4C6-1F57B99D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1F5802-AD0D-30CA-5E25-F48E162B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955E97-6EA2-7385-35CA-FB6D4D1B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446B3D-7454-1066-2FB5-CE6894F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149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5B3A1-5CE4-4768-CCE8-A89D774B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0C3BB7-BC81-29FD-B50D-89FA39AC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4F82D7-AE5E-DD6F-7A9A-9B418589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65E67B-1CC3-6887-0793-D8FFE81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8848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93172A-CCF9-B96F-E46C-7AE7FCB6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14737C-CEDD-214E-9587-1FDB8C0A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81AF36-1981-F6AC-FFA4-D73F325A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099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07460-7F2E-F962-B058-C7E574FE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5C0F5-1CAF-E89E-09FF-38D222A2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ECF89B-9365-547C-2DE4-8DC76C0D4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EA52E-CDCF-5CE0-E0A0-F06098DB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5DB36-1276-B5FD-D592-51380E74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F6868F-EC42-B196-5285-D831E71E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125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E1EA-BB63-521D-E19F-8750059A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37DEB0-22C5-C872-C544-A42610786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897C53-1054-D9CF-15C2-4B0555511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83300-D64C-4CD6-02B1-990C6DAB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0B8158-AD6B-FBE3-A1DC-2ED6AFF5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A8C60E-0D09-041A-5601-C0428DD3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222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FD6AA-B35A-20E5-57FF-3BDD9007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9B781B-3A27-0556-A79E-AB262BE5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34AA6-106C-F95E-EBC6-0E9DD0EAC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AB8A-7F36-4E95-8256-C8121CFD56A2}" type="datetimeFigureOut">
              <a:rPr lang="ru-UA" smtClean="0"/>
              <a:t>05.03.2025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198184-93C2-4229-208C-0855574C6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292898-DDC5-41C6-474E-B9D7C7405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4BAE-86DF-4408-A203-3E934D92DC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278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s812.ru/blog/kak-oformit-turisticheskuyu-vizu-v-kitaj-v-2023-go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ez-tour.com/insurance.html?lang=ru&amp;city=msk&amp;countryId=14000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z-tour.com/mem.html?countryId=1400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790FBE3-9319-EFF4-5925-B86733D0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D4D2228-15CF-6761-AB52-A50FFD0CEA9B}"/>
              </a:ext>
            </a:extLst>
          </p:cNvPr>
          <p:cNvSpPr/>
          <p:nvPr/>
        </p:nvSpPr>
        <p:spPr>
          <a:xfrm>
            <a:off x="5749289" y="-84668"/>
            <a:ext cx="6442709" cy="6942667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9BC2056-CBA0-37F5-BD7D-4FE899E9EE1F}"/>
              </a:ext>
            </a:extLst>
          </p:cNvPr>
          <p:cNvSpPr/>
          <p:nvPr/>
        </p:nvSpPr>
        <p:spPr>
          <a:xfrm>
            <a:off x="1528653" y="893234"/>
            <a:ext cx="8441267" cy="4360334"/>
          </a:xfrm>
          <a:prstGeom prst="ellipse">
            <a:avLst/>
          </a:prstGeom>
          <a:solidFill>
            <a:srgbClr val="00B0F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Дестинация на о. Хайнань</a:t>
            </a:r>
          </a:p>
          <a:p>
            <a:pPr algn="ctr"/>
            <a:endParaRPr lang="ru-UA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9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930970C-A89B-ACBB-3078-4AB53DF16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r="10198"/>
          <a:stretch/>
        </p:blipFill>
        <p:spPr bwMode="auto">
          <a:xfrm>
            <a:off x="5090244" y="0"/>
            <a:ext cx="7101756" cy="681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E584AD-B00F-60B4-F06D-EDD0C2171721}"/>
              </a:ext>
            </a:extLst>
          </p:cNvPr>
          <p:cNvSpPr/>
          <p:nvPr/>
        </p:nvSpPr>
        <p:spPr>
          <a:xfrm>
            <a:off x="4885267" y="0"/>
            <a:ext cx="7306733" cy="6815666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0320B-A880-6784-526F-37419BE5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Питание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91BAD-D551-E198-417C-B0BB9A37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27691"/>
            <a:ext cx="5090244" cy="51932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board)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завтрак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шведский стол 07:00-11:30,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Yuehai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All-Day Dining Sea-View Restaurant</a:t>
            </a:r>
          </a:p>
          <a:p>
            <a:pPr marL="0" indent="0">
              <a:buNone/>
            </a:pPr>
            <a:r>
              <a:rPr lang="ru-RU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обед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шведский стол 11:30-13:30,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ресторан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Yuehai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All-Day Dining Sea-View Restaurant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ужин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шведский стол 18:00-21:30,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Yuehai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All-Day Dining Sea-View Restaurant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4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FD2CA-6FCD-BB0D-0295-34D7347F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Трансфер: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5F82C7-B2B4-4A71-A701-7B9DAFDA6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03" t="37432" r="35333" b="16453"/>
          <a:stretch/>
        </p:blipFill>
        <p:spPr>
          <a:xfrm>
            <a:off x="1049866" y="1617133"/>
            <a:ext cx="9317620" cy="4572000"/>
          </a:xfrm>
        </p:spPr>
      </p:pic>
    </p:spTree>
    <p:extLst>
      <p:ext uri="{BB962C8B-B14F-4D97-AF65-F5344CB8AC3E}">
        <p14:creationId xmlns:p14="http://schemas.microsoft.com/office/powerpoint/2010/main" val="342147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FDE014-FE97-884C-017C-925CBEAC8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6" t="34568" r="35208" b="41358"/>
          <a:stretch/>
        </p:blipFill>
        <p:spPr>
          <a:xfrm>
            <a:off x="0" y="93132"/>
            <a:ext cx="12192000" cy="52111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22D1A9-6BFB-483E-83A0-1D34DC330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2" t="34074" r="12986" b="14567"/>
          <a:stretch/>
        </p:blipFill>
        <p:spPr>
          <a:xfrm>
            <a:off x="8229601" y="3173484"/>
            <a:ext cx="3784600" cy="36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B194DC02-736F-894F-9520-E010E59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34"/>
            <a:ext cx="12192000" cy="687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97A726-E1DF-60D8-2DEA-4E47A4D7CBB8}"/>
              </a:ext>
            </a:extLst>
          </p:cNvPr>
          <p:cNvSpPr/>
          <p:nvPr/>
        </p:nvSpPr>
        <p:spPr>
          <a:xfrm>
            <a:off x="0" y="-25400"/>
            <a:ext cx="8187267" cy="68834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BE7CF-C3D5-7772-22C4-6F0D15F19505}"/>
              </a:ext>
            </a:extLst>
          </p:cNvPr>
          <p:cNvSpPr/>
          <p:nvPr/>
        </p:nvSpPr>
        <p:spPr>
          <a:xfrm>
            <a:off x="0" y="8467"/>
            <a:ext cx="8187267" cy="684953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C3D9B-F1AC-622A-D43B-8600E25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Отель №2: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3A24B-5365-E29E-BA90-B5CE0DF5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" y="1682221"/>
            <a:ext cx="6908800" cy="5167312"/>
          </a:xfrm>
        </p:spPr>
        <p:txBody>
          <a:bodyPr>
            <a:normAutofit fontScale="92500"/>
          </a:bodyPr>
          <a:lstStyle/>
          <a:p>
            <a:pPr marL="914400" lvl="2" indent="0">
              <a:buNone/>
            </a:pPr>
            <a:r>
              <a:rPr lang="en-US" sz="3600" b="0" i="0" cap="all" dirty="0">
                <a:solidFill>
                  <a:srgbClr val="1E1E1E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Four Points By Sheraton Hainan </a:t>
            </a:r>
            <a:r>
              <a:rPr lang="en-US" sz="3600" b="0" i="0" cap="all" dirty="0" err="1">
                <a:solidFill>
                  <a:srgbClr val="1E1E1E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Sanya</a:t>
            </a:r>
            <a:r>
              <a:rPr lang="ru-RU" sz="3600" b="0" i="0" cap="all" dirty="0">
                <a:solidFill>
                  <a:srgbClr val="1E1E1E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5*</a:t>
            </a:r>
          </a:p>
          <a:p>
            <a:pPr marL="0" indent="0" algn="l" fontAlgn="base">
              <a:buNone/>
            </a:pP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Замечательный Four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Sheraton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Hainan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Sanya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находится в 10 минутах езды на авто от Залива Санья. Для комфорта гостей здесь предусмотрели обмен валют и банкомат. Этот отель с 370 номерами с видом на город расположен недалеко от парка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Байлу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Входит в сеть отелей Marriott</a:t>
            </a:r>
          </a:p>
          <a:p>
            <a:pPr marL="0" indent="0" algn="l" fontAlgn="base">
              <a:buNone/>
            </a:pP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отеля в 2012 году.</a:t>
            </a:r>
          </a:p>
          <a:p>
            <a:pPr marL="914400" lvl="2" indent="0">
              <a:buNone/>
            </a:pPr>
            <a:endParaRPr lang="en-US" sz="3600" b="0" i="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ru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ADF96-FCFE-2C10-E7E1-A5FDFE9E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0" t="35556" r="9959" b="7160"/>
          <a:stretch/>
        </p:blipFill>
        <p:spPr>
          <a:xfrm>
            <a:off x="121920" y="433735"/>
            <a:ext cx="11913326" cy="59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6508-B5C5-F899-77A8-19F9C189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802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 и удобства в отеле: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A63A8-A253-11B1-51E8-DC8296683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8" y="1825625"/>
            <a:ext cx="4783665" cy="4736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Пляж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песчаный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городской (шезлонгов и зонтов нет)</a:t>
            </a:r>
          </a:p>
          <a:p>
            <a:pPr marL="0" indent="0">
              <a:buNone/>
            </a:pPr>
            <a:r>
              <a:rPr lang="ru-RU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Развлечения и спорт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для йоги (бесплатно)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тренажерный зал: бесплатно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мини-футбол: платно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теннисный корт: платно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4097E-A337-90AA-7385-B980D00B263F}"/>
              </a:ext>
            </a:extLst>
          </p:cNvPr>
          <p:cNvSpPr txBox="1"/>
          <p:nvPr/>
        </p:nvSpPr>
        <p:spPr>
          <a:xfrm>
            <a:off x="4919132" y="1601966"/>
            <a:ext cx="33528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2000" b="1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Номер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сейф: есть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утюг: есть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халат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тапочки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фен: есть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кондиционер: есть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мини-бар: платно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ТВ: спутниковое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гладильная доска: есть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телефон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ванна и душ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набор для приготовления чая/кофе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Интернет: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-Fi,: бесплатно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E775B-CF3F-17E4-5659-4D4570ABD5AC}"/>
              </a:ext>
            </a:extLst>
          </p:cNvPr>
          <p:cNvSpPr txBox="1"/>
          <p:nvPr/>
        </p:nvSpPr>
        <p:spPr>
          <a:xfrm>
            <a:off x="8246532" y="365125"/>
            <a:ext cx="3352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2000" b="1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рестораны: 2 (китайский, европейская кухня)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бары: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бизнес-центр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бассейны: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спа-центр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конференц-залы: 13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 бассейна зонтики, шезлонги:: бесплатно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магазин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 в лобби,: бесплатно</a:t>
            </a:r>
          </a:p>
          <a:p>
            <a:pPr algn="l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0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</a:t>
            </a:r>
          </a:p>
          <a:p>
            <a:pPr algn="l" fontAlgn="base"/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городской части бухты Санья бей, в 12 км от аэропорта, в 7 км от бухты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Дадунхай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 второй линии, через дорогу от моря.</a:t>
            </a:r>
          </a:p>
          <a:p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6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DA264-9014-85B8-B65F-BD014230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Номер: 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FF188B6-7520-F507-C5DE-086BF9D8A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1690687"/>
            <a:ext cx="7044267" cy="45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82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0320B-A880-6784-526F-37419BE5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Питание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91BAD-D551-E198-417C-B0BB9A37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27691"/>
            <a:ext cx="5090244" cy="519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Питание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board)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4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завтрак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шведский стол 06:30-10:00,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4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обед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шведский стол 12:00-16:00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4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ужин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шведский стол 18:00-21:30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getlstd_property_photo">
            <a:extLst>
              <a:ext uri="{FF2B5EF4-FFF2-40B4-BE49-F238E27FC236}">
                <a16:creationId xmlns:a16="http://schemas.microsoft.com/office/drawing/2014/main" id="{6536FA64-F8B3-0AE6-0C84-D8B101439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/>
          <a:stretch/>
        </p:blipFill>
        <p:spPr bwMode="auto">
          <a:xfrm>
            <a:off x="4885267" y="0"/>
            <a:ext cx="73067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A4EF22-4412-E2F8-D8DE-07426A75A8C4}"/>
              </a:ext>
            </a:extLst>
          </p:cNvPr>
          <p:cNvSpPr/>
          <p:nvPr/>
        </p:nvSpPr>
        <p:spPr>
          <a:xfrm>
            <a:off x="4842933" y="0"/>
            <a:ext cx="734906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159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FD2CA-6FCD-BB0D-0295-34D7347F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Трансфер: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5F82C7-B2B4-4A71-A701-7B9DAFDA6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03" t="37432" r="35333" b="16453"/>
          <a:stretch/>
        </p:blipFill>
        <p:spPr>
          <a:xfrm>
            <a:off x="1049866" y="1617133"/>
            <a:ext cx="9317620" cy="4572000"/>
          </a:xfrm>
        </p:spPr>
      </p:pic>
    </p:spTree>
    <p:extLst>
      <p:ext uri="{BB962C8B-B14F-4D97-AF65-F5344CB8AC3E}">
        <p14:creationId xmlns:p14="http://schemas.microsoft.com/office/powerpoint/2010/main" val="7536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3499E-04A6-620F-7C09-EAB151844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6" t="34198" r="35486" b="41604"/>
          <a:stretch/>
        </p:blipFill>
        <p:spPr>
          <a:xfrm>
            <a:off x="0" y="0"/>
            <a:ext cx="11480800" cy="42502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9EAE51-C4C5-577D-C065-E4B5D2C67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94" t="34444" r="13403" b="12716"/>
          <a:stretch/>
        </p:blipFill>
        <p:spPr>
          <a:xfrm>
            <a:off x="7806265" y="3048001"/>
            <a:ext cx="4055535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3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B06514D-9B83-4033-94EF-BEB367479009}"/>
              </a:ext>
            </a:extLst>
          </p:cNvPr>
          <p:cNvSpPr/>
          <p:nvPr/>
        </p:nvSpPr>
        <p:spPr>
          <a:xfrm>
            <a:off x="-2319867" y="-1388533"/>
            <a:ext cx="11108266" cy="11108266"/>
          </a:xfrm>
          <a:prstGeom prst="ellipse">
            <a:avLst/>
          </a:prstGeom>
          <a:solidFill>
            <a:srgbClr val="00B0F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D3AFD-04D4-0E66-4BC5-55878F8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D9560-3E6B-698F-0696-187CF477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Китай – густонаселенная страна в Восточной Азии с разнообразными ландшафтами и рельефом. Здесь можно найти луга, пустыни, горы, озера, реки и побережья протяженностью более 14 тыс. км. Столица страны, Пекин, славится современной архитектурой и древними памятниками, среди которых дворцовый комплекс Запретный город и площадь Тяньаньмэнь.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Виза: нужна. В 2025 году для поездки в Китай в большинстве случаев необходимо получить туристическую визу. Есть несколько её видов: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Однократная — на 30 дней с правом посещения в срок до трёх месяцев. Её выдают наиболее часто.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Двукратная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рассчитана на два путешествия сроком месяц каждое, действует в течение трёх месяцев.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Многократная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даёт право находиться в стране за полгода 30, 60 или 90 дней, причём посещать Китай можно не единожды. Такую визу гражданам России выдают редко.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 информация о визе: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https://polis812.ru/blog/kak-oformit-turisticheskuyu-vizu-v-kitaj-v-2023-godu/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9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3E304-F341-C0DA-772B-8531D65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Страховка: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F0067-40D3-3419-35AC-26258544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2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https://www.tez-tour.com/insurance.html?lang=ru&amp;city=msk&amp;countryId=140009</a:t>
            </a:r>
            <a:endParaRPr lang="ru-RU" dirty="0"/>
          </a:p>
          <a:p>
            <a:pPr marL="0" indent="0">
              <a:buNone/>
            </a:pP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FFDEDC-107B-7597-B4B0-A32ADCE52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4" t="51234" r="35209" b="33133"/>
          <a:stretch/>
        </p:blipFill>
        <p:spPr>
          <a:xfrm>
            <a:off x="567267" y="3428999"/>
            <a:ext cx="10786533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0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DD3DF-739D-C877-8242-EDDB72E2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Памятка туристу: 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0530E-6A10-1FED-BEC2-15663BBC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3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https://www.tez-tour.com/mem.html?countryId=140009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6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65F09-90B4-855F-CB09-D8BBE32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отдыха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BBC4E-689B-ACB0-765B-DFDC360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Остров </a:t>
            </a:r>
            <a:r>
              <a:rPr lang="ru-RU" sz="4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Хайнань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тропический остров в Южно-Китайском море, отделённый от материка проливом шириной 15–30 км. Вместе с мелкими островками вокруг он входит в провинцию Хайнань в Китае.  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факты об острове: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переводится как «</a:t>
            </a:r>
            <a:r>
              <a:rPr lang="ru-RU" b="0" i="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морской юг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Хайнань называют «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китайскими Гавайями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из-за того, что он находится на одной широте с Гавайскими островами.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центральной части острова раскинулись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густые леса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которых произрастают уникальные виды растений, в основном эндемики, включенные в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Красную книгу Китая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всего мира.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Фауна острова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самая богатая в стране: тут обитают свыше 85 видов млекопитающих и более 456 видов птиц.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Остров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славится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своими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плантациями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кофе, чая, фруктов, здесь выращиваются манго, бананы, ананасы, кокосы. </a:t>
            </a:r>
          </a:p>
          <a:p>
            <a:pPr marL="0" indent="0">
              <a:buNone/>
            </a:pP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9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557B3C-5A12-0110-A8F6-8E824B6E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7"/>
            <a:ext cx="10515600" cy="645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достопримечательности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Хайнаня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Остров границы — </a:t>
            </a: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заповедник редких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основном, эндемических </a:t>
            </a: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растений и животных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Полуостров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Наньваньхоудау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славится наличием ряда горных пещер, бухт и живописных скал, а также </a:t>
            </a: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разнообразием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флоры и фауны.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острове находится </a:t>
            </a: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самая длинная канатная дорога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Азии, она соединяет Хайнань и Остров обезьян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Island. 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развлечения на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Хайнане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прозрачной воде здесь отличные условия для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дайвинга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0" i="0" dirty="0" err="1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снорклинга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рыбалки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подводной охоты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Бухту «Большое Восточное море» облюбовали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серферы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на каждом пляже можно взять напрокат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гидроскутер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катер или яхту.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Хайнане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более двух десятков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гольф-клубов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площадками, оборудованными по международным стандартам. </a:t>
            </a:r>
          </a:p>
          <a:p>
            <a:pPr marL="0" indent="0">
              <a:buNone/>
            </a:pP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85C7D-9C26-78CF-A03C-96EA5DD7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Авиабилеты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Hainan Airlines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7EC8F0-1EC3-488D-75E7-064DB8F7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Хайнаньские авиалинии» входят в число 7-и воздушных перевозчиков планеты, удостоенных пяти звезд по версии авторитетного британского отраслевого консалтинг-сообщества SKYTRAX.</a:t>
            </a:r>
          </a:p>
          <a:p>
            <a:pPr marL="0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Hainan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Airlines Company Limited, действующая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Hainan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Airlines, — китайская авиакомпания со штаб-квартирой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Хайкоу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Крупнейшая частная авиакомпания страны, занимающая четвёртое место в Китае по размеру воздушного парка. Входит в конгломерат HNA Group.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ainan Airlines авиакомпания – сайт, контакты, телефон Хайнань Эйрлайнс 2024">
            <a:extLst>
              <a:ext uri="{FF2B5EF4-FFF2-40B4-BE49-F238E27FC236}">
                <a16:creationId xmlns:a16="http://schemas.microsoft.com/office/drawing/2014/main" id="{6CA9764F-C369-45F9-3EFD-95774C5DE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4" y="230188"/>
            <a:ext cx="2857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2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BA259-F77D-5854-0D44-9542F0F0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№1: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0BFB44-31B7-DE92-0801-B2C26F7C4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9" t="23581" r="17014" b="16790"/>
          <a:stretch/>
        </p:blipFill>
        <p:spPr>
          <a:xfrm>
            <a:off x="0" y="1326402"/>
            <a:ext cx="12192000" cy="53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0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Галерея фотографий этого варианта размещения">
            <a:extLst>
              <a:ext uri="{FF2B5EF4-FFF2-40B4-BE49-F238E27FC236}">
                <a16:creationId xmlns:a16="http://schemas.microsoft.com/office/drawing/2014/main" id="{9B3FDF08-6FFA-294A-587A-2019FA6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BE7CF-C3D5-7772-22C4-6F0D15F19505}"/>
              </a:ext>
            </a:extLst>
          </p:cNvPr>
          <p:cNvSpPr/>
          <p:nvPr/>
        </p:nvSpPr>
        <p:spPr>
          <a:xfrm>
            <a:off x="0" y="8467"/>
            <a:ext cx="8187267" cy="6849533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C3D9B-F1AC-622A-D43B-8600E25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Отель №1: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3A24B-5365-E29E-BA90-B5CE0DF5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5600" y="1699155"/>
            <a:ext cx="6908800" cy="5167312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ru-RU" sz="3200" b="0" i="0" dirty="0" err="1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Harman</a:t>
            </a:r>
            <a:r>
              <a:rPr lang="ru-RU" sz="32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Resort Hotel </a:t>
            </a:r>
            <a:r>
              <a:rPr lang="ru-RU" sz="3200" b="0" i="0" dirty="0" err="1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Sanya</a:t>
            </a:r>
            <a:r>
              <a:rPr lang="ru-RU" sz="32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5*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расположенный приблизительно в 3 км от Парка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Лухэйтоу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"Олень повернул голову", предлагает бассейн на крыше и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 в номерах. В нескольких минутах ходьбы находятся такие местные достопримечательности, как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XiaRi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MeiShi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GuangChang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ТЦ Ананас. </a:t>
            </a:r>
            <a:r>
              <a:rPr lang="ru-RU" sz="32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 отеле</a:t>
            </a:r>
          </a:p>
          <a:p>
            <a:pPr marL="914400" lvl="2" indent="0">
              <a:buNone/>
            </a:pP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 в 2016 году.</a:t>
            </a:r>
          </a:p>
          <a:p>
            <a:pPr marL="914400" lvl="2" indent="0">
              <a:buNone/>
            </a:pP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 18-этажное здание, всего 461 номер.</a:t>
            </a:r>
            <a:endParaRPr lang="ru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1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6508-B5C5-F899-77A8-19F9C189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802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 и удобства в отеле: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A63A8-A253-11B1-51E8-DC8296683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8" y="1825625"/>
            <a:ext cx="4783665" cy="4736042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Пляж – городской.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рестораны: 4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бассейны: 1 (открытый)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конференц-залы: 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бассейна зонтики, шезлонги:: бесплатно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химчистка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прачечная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 в лобби,: бесплатно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обмен валюты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парковка: бесплатно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магазины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тренажерный зал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4097E-A337-90AA-7385-B980D00B263F}"/>
              </a:ext>
            </a:extLst>
          </p:cNvPr>
          <p:cNvSpPr txBox="1"/>
          <p:nvPr/>
        </p:nvSpPr>
        <p:spPr>
          <a:xfrm>
            <a:off x="4792132" y="1601966"/>
            <a:ext cx="33528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Номер: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сейф: есть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уборка номера: ежедневно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смена белья: экосистема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утюг: есть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халат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пол: керамическая плитка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телевизор: есть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тапочки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пляжные полотенца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фен: есть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кондиционер: есть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мини-бар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балкон не во всех номерах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E775B-CF3F-17E4-5659-4D4570ABD5AC}"/>
              </a:ext>
            </a:extLst>
          </p:cNvPr>
          <p:cNvSpPr txBox="1"/>
          <p:nvPr/>
        </p:nvSpPr>
        <p:spPr>
          <a:xfrm>
            <a:off x="8390467" y="1993043"/>
            <a:ext cx="335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смена полотенец: экосистема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балкон не во всех номерах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круглосуточно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бутилированная вода (2 бутылки воды): бесплатно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ванна и душ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для приготовления чая/кофе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-Fi,: бесплатно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5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4387-FA88-93AF-762C-A673CDDE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Номер: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IMG_1575(20190728-132841)">
            <a:extLst>
              <a:ext uri="{FF2B5EF4-FFF2-40B4-BE49-F238E27FC236}">
                <a16:creationId xmlns:a16="http://schemas.microsoft.com/office/drawing/2014/main" id="{1F8EB30C-46C6-0836-163C-8619996270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33" y="1690688"/>
            <a:ext cx="77395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7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1044</Words>
  <Application>Microsoft Office PowerPoint</Application>
  <PresentationFormat>Широкоэкранный</PresentationFormat>
  <Paragraphs>130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Страна</vt:lpstr>
      <vt:lpstr>Место отдыха</vt:lpstr>
      <vt:lpstr>Презентация PowerPoint</vt:lpstr>
      <vt:lpstr>Авиабилеты (Hainan Airlines)</vt:lpstr>
      <vt:lpstr>Вариант №1:</vt:lpstr>
      <vt:lpstr>Отель №1:</vt:lpstr>
      <vt:lpstr>Услуги и удобства в отеле:</vt:lpstr>
      <vt:lpstr>Номер:</vt:lpstr>
      <vt:lpstr>Питание</vt:lpstr>
      <vt:lpstr>Трансфер:</vt:lpstr>
      <vt:lpstr>Презентация PowerPoint</vt:lpstr>
      <vt:lpstr>Отель №2:</vt:lpstr>
      <vt:lpstr>Презентация PowerPoint</vt:lpstr>
      <vt:lpstr>Услуги и удобства в отеле:</vt:lpstr>
      <vt:lpstr>Номер: </vt:lpstr>
      <vt:lpstr>Питание</vt:lpstr>
      <vt:lpstr>Трансфер:</vt:lpstr>
      <vt:lpstr>Презентация PowerPoint</vt:lpstr>
      <vt:lpstr>Страховка:</vt:lpstr>
      <vt:lpstr>Памятка туристу: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2</cp:revision>
  <dcterms:created xsi:type="dcterms:W3CDTF">2025-03-05T17:34:09Z</dcterms:created>
  <dcterms:modified xsi:type="dcterms:W3CDTF">2025-03-05T19:20:43Z</dcterms:modified>
</cp:coreProperties>
</file>