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5">
  <p:sldMasterIdLst>
    <p:sldMasterId id="2147483660" r:id="rId1"/>
  </p:sldMasterIdLst>
  <p:notesMasterIdLst>
    <p:notesMasterId r:id="rId16"/>
  </p:notesMasterIdLst>
  <p:handoutMasterIdLst>
    <p:handoutMasterId r:id="rId17"/>
  </p:handoutMasterIdLst>
  <p:sldIdLst>
    <p:sldId id="310" r:id="rId2"/>
    <p:sldId id="362" r:id="rId3"/>
    <p:sldId id="361" r:id="rId4"/>
    <p:sldId id="349" r:id="rId5"/>
    <p:sldId id="400" r:id="rId6"/>
    <p:sldId id="401" r:id="rId7"/>
    <p:sldId id="393" r:id="rId8"/>
    <p:sldId id="396" r:id="rId9"/>
    <p:sldId id="395" r:id="rId10"/>
    <p:sldId id="398" r:id="rId11"/>
    <p:sldId id="399" r:id="rId12"/>
    <p:sldId id="391" r:id="rId13"/>
    <p:sldId id="397" r:id="rId14"/>
    <p:sldId id="392"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1D7E02"/>
    <a:srgbClr val="0066FF"/>
    <a:srgbClr val="33CCFF"/>
    <a:srgbClr val="DEF02E"/>
    <a:srgbClr val="2AEE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autoAdjust="0"/>
    <p:restoredTop sz="89048" autoAdjust="0"/>
  </p:normalViewPr>
  <p:slideViewPr>
    <p:cSldViewPr snapToGrid="0">
      <p:cViewPr varScale="1">
        <p:scale>
          <a:sx n="66" d="100"/>
          <a:sy n="66" d="100"/>
        </p:scale>
        <p:origin x="69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14376-B896-49A2-8910-9FD302A9C42B}" type="datetimeFigureOut">
              <a:rPr lang="es-PE" smtClean="0"/>
              <a:t>07/12/2015</a:t>
            </a:fld>
            <a:endParaRPr lang="es-PE"/>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778F30-3430-485A-BE29-E2986AD9454A}" type="slidenum">
              <a:rPr lang="es-PE" smtClean="0"/>
              <a:t>‹Nº›</a:t>
            </a:fld>
            <a:endParaRPr lang="es-PE"/>
          </a:p>
        </p:txBody>
      </p:sp>
    </p:spTree>
    <p:extLst>
      <p:ext uri="{BB962C8B-B14F-4D97-AF65-F5344CB8AC3E}">
        <p14:creationId xmlns:p14="http://schemas.microsoft.com/office/powerpoint/2010/main" val="869224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C612C5-2C5C-4E8F-AC83-3B2670834D5D}" type="datetimeFigureOut">
              <a:rPr lang="es-PE" smtClean="0"/>
              <a:t>07/12/2015</a:t>
            </a:fld>
            <a:endParaRPr lang="es-PE"/>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86F5EA-3FDF-4198-A109-F106A0774A10}" type="slidenum">
              <a:rPr lang="es-PE" smtClean="0"/>
              <a:t>‹Nº›</a:t>
            </a:fld>
            <a:endParaRPr lang="es-PE"/>
          </a:p>
        </p:txBody>
      </p:sp>
    </p:spTree>
    <p:extLst>
      <p:ext uri="{BB962C8B-B14F-4D97-AF65-F5344CB8AC3E}">
        <p14:creationId xmlns:p14="http://schemas.microsoft.com/office/powerpoint/2010/main" val="188799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s.wikipedia.org/wiki/Ambiente_de_desarrollo_integrad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1</a:t>
            </a:fld>
            <a:endParaRPr lang="es-PE"/>
          </a:p>
        </p:txBody>
      </p:sp>
    </p:spTree>
    <p:extLst>
      <p:ext uri="{BB962C8B-B14F-4D97-AF65-F5344CB8AC3E}">
        <p14:creationId xmlns:p14="http://schemas.microsoft.com/office/powerpoint/2010/main" val="73703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10</a:t>
            </a:fld>
            <a:endParaRPr lang="es-PE"/>
          </a:p>
        </p:txBody>
      </p:sp>
    </p:spTree>
    <p:extLst>
      <p:ext uri="{BB962C8B-B14F-4D97-AF65-F5344CB8AC3E}">
        <p14:creationId xmlns:p14="http://schemas.microsoft.com/office/powerpoint/2010/main" val="29295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11</a:t>
            </a:fld>
            <a:endParaRPr lang="es-PE"/>
          </a:p>
        </p:txBody>
      </p:sp>
    </p:spTree>
    <p:extLst>
      <p:ext uri="{BB962C8B-B14F-4D97-AF65-F5344CB8AC3E}">
        <p14:creationId xmlns:p14="http://schemas.microsoft.com/office/powerpoint/2010/main" val="209730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12</a:t>
            </a:fld>
            <a:endParaRPr lang="es-PE"/>
          </a:p>
        </p:txBody>
      </p:sp>
    </p:spTree>
    <p:extLst>
      <p:ext uri="{BB962C8B-B14F-4D97-AF65-F5344CB8AC3E}">
        <p14:creationId xmlns:p14="http://schemas.microsoft.com/office/powerpoint/2010/main" val="353752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13</a:t>
            </a:fld>
            <a:endParaRPr lang="es-PE"/>
          </a:p>
        </p:txBody>
      </p:sp>
    </p:spTree>
    <p:extLst>
      <p:ext uri="{BB962C8B-B14F-4D97-AF65-F5344CB8AC3E}">
        <p14:creationId xmlns:p14="http://schemas.microsoft.com/office/powerpoint/2010/main" val="200016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14</a:t>
            </a:fld>
            <a:endParaRPr lang="es-PE"/>
          </a:p>
        </p:txBody>
      </p:sp>
    </p:spTree>
    <p:extLst>
      <p:ext uri="{BB962C8B-B14F-4D97-AF65-F5344CB8AC3E}">
        <p14:creationId xmlns:p14="http://schemas.microsoft.com/office/powerpoint/2010/main" val="183115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2</a:t>
            </a:fld>
            <a:endParaRPr lang="es-PE"/>
          </a:p>
        </p:txBody>
      </p:sp>
    </p:spTree>
    <p:extLst>
      <p:ext uri="{BB962C8B-B14F-4D97-AF65-F5344CB8AC3E}">
        <p14:creationId xmlns:p14="http://schemas.microsoft.com/office/powerpoint/2010/main" val="174472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3</a:t>
            </a:fld>
            <a:endParaRPr lang="es-PE"/>
          </a:p>
        </p:txBody>
      </p:sp>
    </p:spTree>
    <p:extLst>
      <p:ext uri="{BB962C8B-B14F-4D97-AF65-F5344CB8AC3E}">
        <p14:creationId xmlns:p14="http://schemas.microsoft.com/office/powerpoint/2010/main" val="186662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4</a:t>
            </a:fld>
            <a:endParaRPr lang="es-PE"/>
          </a:p>
        </p:txBody>
      </p:sp>
    </p:spTree>
    <p:extLst>
      <p:ext uri="{BB962C8B-B14F-4D97-AF65-F5344CB8AC3E}">
        <p14:creationId xmlns:p14="http://schemas.microsoft.com/office/powerpoint/2010/main" val="186662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t>
            </a:r>
            <a:r>
              <a:rPr lang="es-PE" b="1" dirty="0" err="1" smtClean="0">
                <a:solidFill>
                  <a:schemeClr val="tx1"/>
                </a:solidFill>
              </a:rPr>
              <a:t>IntelliJ</a:t>
            </a:r>
            <a:r>
              <a:rPr lang="es-PE" b="1" dirty="0" smtClean="0">
                <a:solidFill>
                  <a:schemeClr val="tx1"/>
                </a:solidFill>
              </a:rPr>
              <a:t> IDEA.- </a:t>
            </a:r>
            <a:r>
              <a:rPr lang="es-PE" sz="1200" b="0" i="0" kern="1200" dirty="0" smtClean="0">
                <a:solidFill>
                  <a:schemeClr val="tx1"/>
                </a:solidFill>
                <a:effectLst/>
                <a:latin typeface="+mn-lt"/>
                <a:ea typeface="+mn-ea"/>
                <a:cs typeface="+mn-cs"/>
              </a:rPr>
              <a:t>es un </a:t>
            </a:r>
            <a:r>
              <a:rPr lang="es-PE" sz="1200" b="0" i="0" u="none" strike="noStrike" kern="1200" dirty="0" smtClean="0">
                <a:solidFill>
                  <a:schemeClr val="tx1"/>
                </a:solidFill>
                <a:effectLst/>
                <a:latin typeface="+mn-lt"/>
                <a:ea typeface="+mn-ea"/>
                <a:cs typeface="+mn-cs"/>
                <a:hlinkClick r:id="rId3" tooltip="Ambiente de desarrollo integrado"/>
              </a:rPr>
              <a:t>Ambiente de desarrollo integrado </a:t>
            </a:r>
            <a:r>
              <a:rPr lang="es-PE" sz="1200" b="0" i="0" kern="1200" dirty="0" smtClean="0">
                <a:solidFill>
                  <a:schemeClr val="tx1"/>
                </a:solidFill>
                <a:effectLst/>
                <a:latin typeface="+mn-lt"/>
                <a:ea typeface="+mn-ea"/>
                <a:cs typeface="+mn-cs"/>
              </a:rPr>
              <a:t>(IDE) para el desarrollo de programas informáticos. </a:t>
            </a:r>
            <a:endParaRPr lang="es-PE" b="0" dirty="0">
              <a:solidFill>
                <a:schemeClr val="tx1"/>
              </a:solidFill>
            </a:endParaRPr>
          </a:p>
        </p:txBody>
      </p:sp>
      <p:sp>
        <p:nvSpPr>
          <p:cNvPr id="4" name="3 Marcador de número de diapositiva"/>
          <p:cNvSpPr>
            <a:spLocks noGrp="1"/>
          </p:cNvSpPr>
          <p:nvPr>
            <p:ph type="sldNum" sz="quarter" idx="10"/>
          </p:nvPr>
        </p:nvSpPr>
        <p:spPr/>
        <p:txBody>
          <a:bodyPr/>
          <a:lstStyle/>
          <a:p>
            <a:fld id="{5486F5EA-3FDF-4198-A109-F106A0774A10}" type="slidenum">
              <a:rPr lang="es-PE" smtClean="0"/>
              <a:t>5</a:t>
            </a:fld>
            <a:endParaRPr lang="es-PE"/>
          </a:p>
        </p:txBody>
      </p:sp>
    </p:spTree>
    <p:extLst>
      <p:ext uri="{BB962C8B-B14F-4D97-AF65-F5344CB8AC3E}">
        <p14:creationId xmlns:p14="http://schemas.microsoft.com/office/powerpoint/2010/main" val="416638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1" dirty="0" smtClean="0"/>
              <a:t>*FRAMEWORK.- </a:t>
            </a:r>
            <a:r>
              <a:rPr lang="es-PE" sz="1200" b="0" i="0" kern="1200" dirty="0" smtClean="0">
                <a:solidFill>
                  <a:schemeClr val="tx1"/>
                </a:solidFill>
                <a:effectLst/>
                <a:latin typeface="+mn-lt"/>
                <a:ea typeface="+mn-ea"/>
                <a:cs typeface="+mn-cs"/>
              </a:rPr>
              <a:t>Es un entorno de trabajo para desarrollo; integra componentes que facilitan el desarrollo de aplicaciones como el soporte de programa, bibliotecas</a:t>
            </a:r>
            <a:r>
              <a:rPr lang="es-PE" sz="1200" b="0" i="0" kern="1200" baseline="0" dirty="0" smtClean="0">
                <a:solidFill>
                  <a:schemeClr val="tx1"/>
                </a:solidFill>
                <a:effectLst/>
                <a:latin typeface="+mn-lt"/>
                <a:ea typeface="+mn-ea"/>
                <a:cs typeface="+mn-cs"/>
              </a:rPr>
              <a:t> y</a:t>
            </a:r>
            <a:r>
              <a:rPr lang="es-PE" sz="1200" b="0" i="0" kern="1200" dirty="0" smtClean="0">
                <a:solidFill>
                  <a:schemeClr val="tx1"/>
                </a:solidFill>
                <a:effectLst/>
                <a:latin typeface="+mn-lt"/>
                <a:ea typeface="+mn-ea"/>
                <a:cs typeface="+mn-cs"/>
              </a:rPr>
              <a:t> plantillas.</a:t>
            </a:r>
          </a:p>
          <a:p>
            <a:r>
              <a:rPr lang="es-PE" sz="1200" b="0" i="0" kern="1200" dirty="0" smtClean="0">
                <a:solidFill>
                  <a:schemeClr val="tx1"/>
                </a:solidFill>
                <a:effectLst/>
                <a:latin typeface="+mn-lt"/>
                <a:ea typeface="+mn-ea"/>
                <a:cs typeface="+mn-cs"/>
              </a:rPr>
              <a:t>*</a:t>
            </a:r>
            <a:r>
              <a:rPr lang="es-PE" sz="1200" b="1" i="0" kern="1200" dirty="0" smtClean="0">
                <a:solidFill>
                  <a:schemeClr val="tx1"/>
                </a:solidFill>
                <a:effectLst/>
                <a:latin typeface="+mn-lt"/>
                <a:ea typeface="+mn-ea"/>
                <a:cs typeface="+mn-cs"/>
              </a:rPr>
              <a:t>OPEN</a:t>
            </a:r>
            <a:r>
              <a:rPr lang="es-PE" sz="1200" b="1" i="0" kern="1200" baseline="0" dirty="0" smtClean="0">
                <a:solidFill>
                  <a:schemeClr val="tx1"/>
                </a:solidFill>
                <a:effectLst/>
                <a:latin typeface="+mn-lt"/>
                <a:ea typeface="+mn-ea"/>
                <a:cs typeface="+mn-cs"/>
              </a:rPr>
              <a:t>GL.- </a:t>
            </a:r>
            <a:r>
              <a:rPr lang="es-PE" sz="1200" b="0" i="0" kern="1200" dirty="0" smtClean="0">
                <a:solidFill>
                  <a:schemeClr val="tx1"/>
                </a:solidFill>
                <a:effectLst/>
                <a:latin typeface="+mn-lt"/>
                <a:ea typeface="+mn-ea"/>
                <a:cs typeface="+mn-cs"/>
              </a:rPr>
              <a:t>API multilenguaje y multiplataforma para escribir aplicaciones que produzcan gráficos 2D y 3D. </a:t>
            </a:r>
            <a:endParaRPr lang="es-PE" b="1" dirty="0"/>
          </a:p>
        </p:txBody>
      </p:sp>
      <p:sp>
        <p:nvSpPr>
          <p:cNvPr id="4" name="3 Marcador de número de diapositiva"/>
          <p:cNvSpPr>
            <a:spLocks noGrp="1"/>
          </p:cNvSpPr>
          <p:nvPr>
            <p:ph type="sldNum" sz="quarter" idx="10"/>
          </p:nvPr>
        </p:nvSpPr>
        <p:spPr/>
        <p:txBody>
          <a:bodyPr/>
          <a:lstStyle/>
          <a:p>
            <a:fld id="{5486F5EA-3FDF-4198-A109-F106A0774A10}" type="slidenum">
              <a:rPr lang="es-PE" smtClean="0"/>
              <a:t>6</a:t>
            </a:fld>
            <a:endParaRPr lang="es-PE"/>
          </a:p>
        </p:txBody>
      </p:sp>
    </p:spTree>
    <p:extLst>
      <p:ext uri="{BB962C8B-B14F-4D97-AF65-F5344CB8AC3E}">
        <p14:creationId xmlns:p14="http://schemas.microsoft.com/office/powerpoint/2010/main" val="271395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7</a:t>
            </a:fld>
            <a:endParaRPr lang="es-PE"/>
          </a:p>
        </p:txBody>
      </p:sp>
    </p:spTree>
    <p:extLst>
      <p:ext uri="{BB962C8B-B14F-4D97-AF65-F5344CB8AC3E}">
        <p14:creationId xmlns:p14="http://schemas.microsoft.com/office/powerpoint/2010/main" val="248262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8</a:t>
            </a:fld>
            <a:endParaRPr lang="es-PE"/>
          </a:p>
        </p:txBody>
      </p:sp>
    </p:spTree>
    <p:extLst>
      <p:ext uri="{BB962C8B-B14F-4D97-AF65-F5344CB8AC3E}">
        <p14:creationId xmlns:p14="http://schemas.microsoft.com/office/powerpoint/2010/main" val="140535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5486F5EA-3FDF-4198-A109-F106A0774A10}" type="slidenum">
              <a:rPr lang="es-PE" smtClean="0"/>
              <a:t>9</a:t>
            </a:fld>
            <a:endParaRPr lang="es-PE"/>
          </a:p>
        </p:txBody>
      </p:sp>
    </p:spTree>
    <p:extLst>
      <p:ext uri="{BB962C8B-B14F-4D97-AF65-F5344CB8AC3E}">
        <p14:creationId xmlns:p14="http://schemas.microsoft.com/office/powerpoint/2010/main" val="1781927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D5BFD0-9666-4823-B74A-72150DA81D13}" type="datetimeFigureOut">
              <a:rPr lang="es-PE" smtClean="0"/>
              <a:t>07/12/2015</a:t>
            </a:fld>
            <a:endParaRPr lang="es-PE"/>
          </a:p>
        </p:txBody>
      </p:sp>
      <p:sp>
        <p:nvSpPr>
          <p:cNvPr id="5" name="Footer Placeholder 4"/>
          <p:cNvSpPr>
            <a:spLocks noGrp="1"/>
          </p:cNvSpPr>
          <p:nvPr>
            <p:ph type="ftr" sz="quarter" idx="11"/>
          </p:nvPr>
        </p:nvSpPr>
        <p:spPr>
          <a:xfrm>
            <a:off x="1876424" y="5410201"/>
            <a:ext cx="5124886" cy="365125"/>
          </a:xfrm>
        </p:spPr>
        <p:txBody>
          <a:bodyPr/>
          <a:lstStyle/>
          <a:p>
            <a:endParaRPr lang="es-PE"/>
          </a:p>
        </p:txBody>
      </p:sp>
      <p:sp>
        <p:nvSpPr>
          <p:cNvPr id="6" name="Slide Number Placeholder 5"/>
          <p:cNvSpPr>
            <a:spLocks noGrp="1"/>
          </p:cNvSpPr>
          <p:nvPr>
            <p:ph type="sldNum" sz="quarter" idx="12"/>
          </p:nvPr>
        </p:nvSpPr>
        <p:spPr>
          <a:xfrm>
            <a:off x="9896911" y="5410199"/>
            <a:ext cx="771089" cy="365125"/>
          </a:xfrm>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326342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3514036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2693179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035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1355988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0D5BFD0-9666-4823-B74A-72150DA81D13}" type="datetimeFigureOut">
              <a:rPr lang="es-PE" smtClean="0"/>
              <a:t>07/12/2015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116383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0D5BFD0-9666-4823-B74A-72150DA81D13}" type="datetimeFigureOut">
              <a:rPr lang="es-PE" smtClean="0"/>
              <a:t>07/12/2015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2570306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D5BFD0-9666-4823-B74A-72150DA81D13}" type="datetimeFigureOut">
              <a:rPr lang="es-PE" smtClean="0"/>
              <a:t>07/12/2015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2408302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D5BFD0-9666-4823-B74A-72150DA81D13}" type="datetimeFigureOut">
              <a:rPr lang="es-PE" smtClean="0"/>
              <a:t>07/12/2015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2888306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D5BFD0-9666-4823-B74A-72150DA81D13}" type="datetimeFigureOut">
              <a:rPr lang="es-PE" smtClean="0"/>
              <a:t>07/12/2015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973997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D5BFD0-9666-4823-B74A-72150DA81D13}" type="datetimeFigureOut">
              <a:rPr lang="es-PE" smtClean="0"/>
              <a:t>07/12/2015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3826695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1698316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0D5BFD0-9666-4823-B74A-72150DA81D13}" type="datetimeFigureOut">
              <a:rPr lang="es-PE" smtClean="0"/>
              <a:t>07/12/2015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3698278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0D5BFD0-9666-4823-B74A-72150DA81D13}" type="datetimeFigureOut">
              <a:rPr lang="es-PE" smtClean="0"/>
              <a:t>07/12/2015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1612830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5BFD0-9666-4823-B74A-72150DA81D13}" type="datetimeFigureOut">
              <a:rPr lang="es-PE" smtClean="0"/>
              <a:t>07/12/2015</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2478535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2617797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D5BFD0-9666-4823-B74A-72150DA81D13}" type="datetimeFigureOut">
              <a:rPr lang="es-PE" smtClean="0"/>
              <a:t>07/12/2015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527222F-A39A-496F-8CBF-CE5E4779E4A6}" type="slidenum">
              <a:rPr lang="es-PE" smtClean="0"/>
              <a:t>‹Nº›</a:t>
            </a:fld>
            <a:endParaRPr lang="es-PE"/>
          </a:p>
        </p:txBody>
      </p:sp>
    </p:spTree>
    <p:extLst>
      <p:ext uri="{BB962C8B-B14F-4D97-AF65-F5344CB8AC3E}">
        <p14:creationId xmlns:p14="http://schemas.microsoft.com/office/powerpoint/2010/main" val="176074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6">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D5BFD0-9666-4823-B74A-72150DA81D13}" type="datetimeFigureOut">
              <a:rPr lang="es-PE" smtClean="0"/>
              <a:t>07/12/2015</a:t>
            </a:fld>
            <a:endParaRPr lang="es-P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27222F-A39A-496F-8CBF-CE5E4779E4A6}" type="slidenum">
              <a:rPr lang="es-PE" smtClean="0"/>
              <a:t>‹Nº›</a:t>
            </a:fld>
            <a:endParaRPr lang="es-PE"/>
          </a:p>
        </p:txBody>
      </p:sp>
    </p:spTree>
    <p:extLst>
      <p:ext uri="{BB962C8B-B14F-4D97-AF65-F5344CB8AC3E}">
        <p14:creationId xmlns:p14="http://schemas.microsoft.com/office/powerpoint/2010/main" val="1671077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6.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5"/>
          <p:cNvSpPr/>
          <p:nvPr/>
        </p:nvSpPr>
        <p:spPr>
          <a:xfrm>
            <a:off x="1918952" y="6152239"/>
            <a:ext cx="9460248" cy="45719"/>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dirty="0"/>
          </a:p>
        </p:txBody>
      </p:sp>
      <p:sp>
        <p:nvSpPr>
          <p:cNvPr id="17" name="17 CuadroTexto"/>
          <p:cNvSpPr txBox="1"/>
          <p:nvPr/>
        </p:nvSpPr>
        <p:spPr>
          <a:xfrm>
            <a:off x="3073952" y="1059273"/>
            <a:ext cx="6674770" cy="2169825"/>
          </a:xfrm>
          <a:prstGeom prst="rect">
            <a:avLst/>
          </a:prstGeom>
          <a:noFill/>
          <a:ln>
            <a:noFill/>
          </a:ln>
        </p:spPr>
        <p:txBody>
          <a:bodyPr wrap="square" rtlCol="0">
            <a:spAutoFit/>
          </a:bodyPr>
          <a:lstStyle/>
          <a:p>
            <a:pPr algn="ctr"/>
            <a:r>
              <a:rPr lang="es-PE" sz="4500" b="1" dirty="0" smtClean="0">
                <a:ln>
                  <a:solidFill>
                    <a:srgbClr val="FFCC00"/>
                  </a:solidFill>
                </a:ln>
                <a:effectLst>
                  <a:glow rad="635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Century Schoolbook" pitchFamily="18" charset="0"/>
              </a:rPr>
              <a:t>APLICACIÓN MOVIL (app)  “CRUCIGRAMA”</a:t>
            </a:r>
            <a:endParaRPr lang="es-PE" sz="4500" b="1" dirty="0">
              <a:ln>
                <a:solidFill>
                  <a:srgbClr val="FFCC00"/>
                </a:solidFill>
              </a:ln>
              <a:effectLst>
                <a:glow rad="635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Century Schoolbook" pitchFamily="18" charset="0"/>
            </a:endParaRPr>
          </a:p>
        </p:txBody>
      </p:sp>
      <p:sp>
        <p:nvSpPr>
          <p:cNvPr id="18" name="1 CuadroTexto"/>
          <p:cNvSpPr txBox="1"/>
          <p:nvPr/>
        </p:nvSpPr>
        <p:spPr>
          <a:xfrm>
            <a:off x="7319566" y="4232554"/>
            <a:ext cx="4326088" cy="923330"/>
          </a:xfrm>
          <a:prstGeom prst="rect">
            <a:avLst/>
          </a:prstGeom>
          <a:noFill/>
        </p:spPr>
        <p:txBody>
          <a:bodyPr wrap="square" rtlCol="0">
            <a:spAutoFit/>
          </a:bodyPr>
          <a:lstStyle/>
          <a:p>
            <a:r>
              <a:rPr lang="es-PE" b="1" dirty="0" smtClean="0">
                <a:latin typeface="Bell MT" pitchFamily="18" charset="0"/>
              </a:rPr>
              <a:t>Responsables del Proyecto</a:t>
            </a:r>
            <a:r>
              <a:rPr lang="es-PE" b="1" dirty="0" smtClean="0">
                <a:effectLst>
                  <a:outerShdw blurRad="38100" dist="38100" dir="2700000" algn="tl">
                    <a:srgbClr val="000000">
                      <a:alpha val="43137"/>
                    </a:srgbClr>
                  </a:outerShdw>
                </a:effectLst>
                <a:latin typeface="Bell MT" pitchFamily="18" charset="0"/>
              </a:rPr>
              <a:t>:</a:t>
            </a:r>
          </a:p>
          <a:p>
            <a:pPr marL="342900" lvl="0" indent="-342900">
              <a:buFont typeface="Wingdings" panose="05000000000000000000" pitchFamily="2" charset="2"/>
              <a:buChar char="§"/>
            </a:pPr>
            <a:r>
              <a:rPr lang="es-ES" b="1" dirty="0" err="1" smtClean="0">
                <a:effectLst>
                  <a:outerShdw blurRad="38100" dist="38100" dir="2700000" algn="tl">
                    <a:srgbClr val="000000">
                      <a:alpha val="43137"/>
                    </a:srgbClr>
                  </a:outerShdw>
                </a:effectLst>
                <a:latin typeface="Bell MT" pitchFamily="18" charset="0"/>
              </a:rPr>
              <a:t>Est</a:t>
            </a:r>
            <a:r>
              <a:rPr lang="es-ES" b="1" dirty="0" smtClean="0">
                <a:effectLst>
                  <a:outerShdw blurRad="38100" dist="38100" dir="2700000" algn="tl">
                    <a:srgbClr val="000000">
                      <a:alpha val="43137"/>
                    </a:srgbClr>
                  </a:outerShdw>
                </a:effectLst>
                <a:latin typeface="Bell MT" pitchFamily="18" charset="0"/>
              </a:rPr>
              <a:t>. </a:t>
            </a:r>
            <a:r>
              <a:rPr lang="es-ES" b="1" dirty="0" err="1" smtClean="0">
                <a:effectLst>
                  <a:outerShdw blurRad="38100" dist="38100" dir="2700000" algn="tl">
                    <a:srgbClr val="000000">
                      <a:alpha val="43137"/>
                    </a:srgbClr>
                  </a:outerShdw>
                </a:effectLst>
                <a:latin typeface="Bell MT" pitchFamily="18" charset="0"/>
              </a:rPr>
              <a:t>Eber</a:t>
            </a:r>
            <a:r>
              <a:rPr lang="es-ES" b="1" dirty="0" smtClean="0">
                <a:effectLst>
                  <a:outerShdw blurRad="38100" dist="38100" dir="2700000" algn="tl">
                    <a:srgbClr val="000000">
                      <a:alpha val="43137"/>
                    </a:srgbClr>
                  </a:outerShdw>
                </a:effectLst>
                <a:latin typeface="Bell MT" pitchFamily="18" charset="0"/>
              </a:rPr>
              <a:t> </a:t>
            </a:r>
            <a:r>
              <a:rPr lang="es-ES" b="1" dirty="0">
                <a:effectLst>
                  <a:outerShdw blurRad="38100" dist="38100" dir="2700000" algn="tl">
                    <a:srgbClr val="000000">
                      <a:alpha val="43137"/>
                    </a:srgbClr>
                  </a:outerShdw>
                </a:effectLst>
                <a:latin typeface="Bell MT" pitchFamily="18" charset="0"/>
              </a:rPr>
              <a:t>Jesús </a:t>
            </a:r>
            <a:r>
              <a:rPr lang="es-ES" b="1" dirty="0" err="1">
                <a:effectLst>
                  <a:outerShdw blurRad="38100" dist="38100" dir="2700000" algn="tl">
                    <a:srgbClr val="000000">
                      <a:alpha val="43137"/>
                    </a:srgbClr>
                  </a:outerShdw>
                </a:effectLst>
                <a:latin typeface="Bell MT" pitchFamily="18" charset="0"/>
              </a:rPr>
              <a:t>Apahuasco</a:t>
            </a:r>
            <a:r>
              <a:rPr lang="es-ES" b="1" dirty="0">
                <a:effectLst>
                  <a:outerShdw blurRad="38100" dist="38100" dir="2700000" algn="tl">
                    <a:srgbClr val="000000">
                      <a:alpha val="43137"/>
                    </a:srgbClr>
                  </a:outerShdw>
                </a:effectLst>
                <a:latin typeface="Bell MT" pitchFamily="18" charset="0"/>
              </a:rPr>
              <a:t> </a:t>
            </a:r>
            <a:r>
              <a:rPr lang="es-ES" b="1" dirty="0" err="1">
                <a:effectLst>
                  <a:outerShdw blurRad="38100" dist="38100" dir="2700000" algn="tl">
                    <a:srgbClr val="000000">
                      <a:alpha val="43137"/>
                    </a:srgbClr>
                  </a:outerShdw>
                </a:effectLst>
                <a:latin typeface="Bell MT" pitchFamily="18" charset="0"/>
              </a:rPr>
              <a:t>Saccaco</a:t>
            </a:r>
            <a:endParaRPr lang="es-PE" b="1" dirty="0">
              <a:effectLst>
                <a:outerShdw blurRad="38100" dist="38100" dir="2700000" algn="tl">
                  <a:srgbClr val="000000">
                    <a:alpha val="43137"/>
                  </a:srgbClr>
                </a:outerShdw>
              </a:effectLst>
              <a:latin typeface="Bell MT" pitchFamily="18" charset="0"/>
            </a:endParaRPr>
          </a:p>
          <a:p>
            <a:pPr marL="342900" lvl="0" indent="-342900">
              <a:buFont typeface="Wingdings" panose="05000000000000000000" pitchFamily="2" charset="2"/>
              <a:buChar char="§"/>
            </a:pPr>
            <a:r>
              <a:rPr lang="es-ES" b="1" dirty="0" err="1">
                <a:effectLst>
                  <a:outerShdw blurRad="38100" dist="38100" dir="2700000" algn="tl">
                    <a:srgbClr val="000000">
                      <a:alpha val="43137"/>
                    </a:srgbClr>
                  </a:outerShdw>
                </a:effectLst>
                <a:latin typeface="Bell MT" pitchFamily="18" charset="0"/>
              </a:rPr>
              <a:t>Est</a:t>
            </a:r>
            <a:r>
              <a:rPr lang="es-ES" b="1" dirty="0">
                <a:effectLst>
                  <a:outerShdw blurRad="38100" dist="38100" dir="2700000" algn="tl">
                    <a:srgbClr val="000000">
                      <a:alpha val="43137"/>
                    </a:srgbClr>
                  </a:outerShdw>
                </a:effectLst>
                <a:latin typeface="Bell MT" pitchFamily="18" charset="0"/>
              </a:rPr>
              <a:t>. Diego </a:t>
            </a:r>
            <a:r>
              <a:rPr lang="es-ES" b="1" dirty="0" err="1">
                <a:effectLst>
                  <a:outerShdw blurRad="38100" dist="38100" dir="2700000" algn="tl">
                    <a:srgbClr val="000000">
                      <a:alpha val="43137"/>
                    </a:srgbClr>
                  </a:outerShdw>
                </a:effectLst>
                <a:latin typeface="Bell MT" pitchFamily="18" charset="0"/>
              </a:rPr>
              <a:t>Milker</a:t>
            </a:r>
            <a:r>
              <a:rPr lang="es-ES" b="1" dirty="0">
                <a:effectLst>
                  <a:outerShdw blurRad="38100" dist="38100" dir="2700000" algn="tl">
                    <a:srgbClr val="000000">
                      <a:alpha val="43137"/>
                    </a:srgbClr>
                  </a:outerShdw>
                </a:effectLst>
                <a:latin typeface="Bell MT" pitchFamily="18" charset="0"/>
              </a:rPr>
              <a:t> Escalante </a:t>
            </a:r>
            <a:r>
              <a:rPr lang="es-ES" b="1" dirty="0" smtClean="0">
                <a:effectLst>
                  <a:outerShdw blurRad="38100" dist="38100" dir="2700000" algn="tl">
                    <a:srgbClr val="000000">
                      <a:alpha val="43137"/>
                    </a:srgbClr>
                  </a:outerShdw>
                </a:effectLst>
                <a:latin typeface="Bell MT" pitchFamily="18" charset="0"/>
              </a:rPr>
              <a:t>Coronel</a:t>
            </a:r>
          </a:p>
        </p:txBody>
      </p:sp>
      <p:pic>
        <p:nvPicPr>
          <p:cNvPr id="9" name="Imagen 8"/>
          <p:cNvPicPr/>
          <p:nvPr/>
        </p:nvPicPr>
        <p:blipFill>
          <a:blip r:embed="rId3"/>
          <a:srcRect/>
          <a:stretch>
            <a:fillRect/>
          </a:stretch>
        </p:blipFill>
        <p:spPr bwMode="auto">
          <a:xfrm>
            <a:off x="4128052" y="200779"/>
            <a:ext cx="4585335" cy="710897"/>
          </a:xfrm>
          <a:prstGeom prst="rect">
            <a:avLst/>
          </a:prstGeom>
          <a:noFill/>
        </p:spPr>
      </p:pic>
      <p:pic>
        <p:nvPicPr>
          <p:cNvPr id="10" name="Imagen 9" descr="Logo"/>
          <p:cNvPicPr/>
          <p:nvPr/>
        </p:nvPicPr>
        <p:blipFill>
          <a:blip r:embed="rId4" cstate="print"/>
          <a:srcRect t="-513"/>
          <a:stretch>
            <a:fillRect/>
          </a:stretch>
        </p:blipFill>
        <p:spPr bwMode="auto">
          <a:xfrm>
            <a:off x="3073952" y="131252"/>
            <a:ext cx="827124" cy="796623"/>
          </a:xfrm>
          <a:prstGeom prst="rect">
            <a:avLst/>
          </a:prstGeom>
          <a:noFill/>
          <a:ln w="9525">
            <a:noFill/>
            <a:miter lim="800000"/>
            <a:headEnd/>
            <a:tailEnd/>
          </a:ln>
          <a:effectLst>
            <a:glow rad="101600">
              <a:schemeClr val="accent1">
                <a:satMod val="175000"/>
                <a:alpha val="40000"/>
              </a:schemeClr>
            </a:glow>
          </a:effectLst>
        </p:spPr>
      </p:pic>
      <p:pic>
        <p:nvPicPr>
          <p:cNvPr id="11" name="Picture 10" descr="C:\Users\EDY\Desktop\S.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40363" y="144868"/>
            <a:ext cx="698128" cy="724566"/>
          </a:xfrm>
          <a:prstGeom prst="rect">
            <a:avLst/>
          </a:prstGeom>
          <a:noFill/>
          <a:effectLst>
            <a:glow rad="101600">
              <a:schemeClr val="accent1">
                <a:satMod val="175000"/>
                <a:alpha val="40000"/>
              </a:schemeClr>
            </a:glow>
          </a:effectLst>
          <a:extLst/>
        </p:spPr>
      </p:pic>
      <p:sp>
        <p:nvSpPr>
          <p:cNvPr id="2" name="CuadroTexto 1"/>
          <p:cNvSpPr txBox="1"/>
          <p:nvPr/>
        </p:nvSpPr>
        <p:spPr>
          <a:xfrm>
            <a:off x="1918952" y="5781731"/>
            <a:ext cx="3653693" cy="369332"/>
          </a:xfrm>
          <a:prstGeom prst="rect">
            <a:avLst/>
          </a:prstGeom>
          <a:noFill/>
        </p:spPr>
        <p:txBody>
          <a:bodyPr wrap="none" rtlCol="0">
            <a:spAutoFit/>
          </a:bodyPr>
          <a:lstStyle/>
          <a:p>
            <a:r>
              <a:rPr lang="es-PE" b="1"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INGENIERIA DE SOFTWARE III</a:t>
            </a:r>
            <a:endParaRPr lang="es-PE"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969" y="3426038"/>
            <a:ext cx="2348321" cy="210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 CuadroTexto"/>
          <p:cNvSpPr txBox="1"/>
          <p:nvPr/>
        </p:nvSpPr>
        <p:spPr>
          <a:xfrm>
            <a:off x="8251332" y="5780626"/>
            <a:ext cx="3394322" cy="369332"/>
          </a:xfrm>
          <a:prstGeom prst="rect">
            <a:avLst/>
          </a:prstGeom>
          <a:noFill/>
        </p:spPr>
        <p:txBody>
          <a:bodyPr wrap="square" rtlCol="0">
            <a:spAutoFit/>
          </a:bodyPr>
          <a:lstStyle/>
          <a:p>
            <a:pPr lvl="0"/>
            <a:r>
              <a:rPr lang="es-ES" b="1" dirty="0" smtClean="0">
                <a:effectLst>
                  <a:outerShdw blurRad="38100" dist="38100" dir="2700000" algn="tl">
                    <a:srgbClr val="000000">
                      <a:alpha val="43137"/>
                    </a:srgbClr>
                  </a:outerShdw>
                </a:effectLst>
                <a:latin typeface="Bell MT" pitchFamily="18" charset="0"/>
              </a:rPr>
              <a:t>Docente: Ing. Iván Soria Solís</a:t>
            </a:r>
          </a:p>
        </p:txBody>
      </p:sp>
    </p:spTree>
    <p:extLst>
      <p:ext uri="{BB962C8B-B14F-4D97-AF65-F5344CB8AC3E}">
        <p14:creationId xmlns:p14="http://schemas.microsoft.com/office/powerpoint/2010/main" val="3140005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1828800" y="188425"/>
            <a:ext cx="8534400" cy="646331"/>
          </a:xfrm>
          <a:prstGeom prst="rect">
            <a:avLst/>
          </a:prstGeom>
          <a:noFill/>
        </p:spPr>
        <p:txBody>
          <a:bodyPr wrap="square" rtlCol="0">
            <a:spAutoFit/>
          </a:bodyPr>
          <a:lstStyle/>
          <a:p>
            <a:pPr algn="ctr"/>
            <a:r>
              <a:rPr lang="es-PE" sz="36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REQUERIMIENTOS FUNCIONALES</a:t>
            </a:r>
          </a:p>
        </p:txBody>
      </p:sp>
      <p:sp>
        <p:nvSpPr>
          <p:cNvPr id="2" name="Rectángulo 1"/>
          <p:cNvSpPr/>
          <p:nvPr/>
        </p:nvSpPr>
        <p:spPr>
          <a:xfrm>
            <a:off x="1004552" y="1208801"/>
            <a:ext cx="9550400" cy="4353949"/>
          </a:xfrm>
          <a:prstGeom prst="rect">
            <a:avLst/>
          </a:prstGeom>
        </p:spPr>
        <p:txBody>
          <a:bodyPr wrap="square">
            <a:spAutoFit/>
          </a:bodyPr>
          <a:lstStyle/>
          <a:p>
            <a:pPr marL="342900" lvl="0" indent="-342900" algn="just">
              <a:lnSpc>
                <a:spcPts val="1800"/>
              </a:lnSpc>
              <a:spcAft>
                <a:spcPts val="120"/>
              </a:spcAft>
              <a:buFont typeface="Wingdings" panose="05000000000000000000" pitchFamily="2" charset="2"/>
              <a:buChar char=""/>
              <a:tabLst>
                <a:tab pos="2524125" algn="l"/>
              </a:tabLst>
            </a:pPr>
            <a:r>
              <a:rPr lang="es-ES" sz="1600" dirty="0">
                <a:latin typeface="Century Schoolbook" panose="02040604050505020304" pitchFamily="18" charset="0"/>
                <a:ea typeface="Calibri" panose="020F0502020204030204" pitchFamily="34" charset="0"/>
                <a:cs typeface="Arial" panose="020B0604020202020204" pitchFamily="34" charset="0"/>
              </a:rPr>
              <a:t>Permitir que el usuario interactúe con las pantallas y juegue con la aplicación.</a:t>
            </a:r>
            <a:endParaRPr lang="es-PE" sz="1400" dirty="0">
              <a:latin typeface="Century Schoolbook" panose="02040604050505020304" pitchFamily="18" charset="0"/>
              <a:ea typeface="Calibri" panose="020F0502020204030204" pitchFamily="34" charset="0"/>
              <a:cs typeface="Times New Roman" panose="02020603050405020304" pitchFamily="18" charset="0"/>
            </a:endParaRPr>
          </a:p>
          <a:p>
            <a:pPr marL="342900" lvl="0" indent="-342900" algn="just">
              <a:lnSpc>
                <a:spcPts val="1800"/>
              </a:lnSpc>
              <a:spcAft>
                <a:spcPts val="120"/>
              </a:spcAft>
              <a:buFont typeface="Wingdings" panose="05000000000000000000" pitchFamily="2" charset="2"/>
              <a:buChar char=""/>
              <a:tabLst>
                <a:tab pos="2524125" algn="l"/>
              </a:tabLst>
            </a:pPr>
            <a:r>
              <a:rPr lang="es-ES" sz="1600" dirty="0" smtClean="0">
                <a:latin typeface="Century Schoolbook" panose="02040604050505020304" pitchFamily="18" charset="0"/>
                <a:ea typeface="Calibri" panose="020F0502020204030204" pitchFamily="34" charset="0"/>
                <a:cs typeface="Arial" panose="020B0604020202020204" pitchFamily="34" charset="0"/>
              </a:rPr>
              <a:t>Podrá </a:t>
            </a:r>
            <a:r>
              <a:rPr lang="es-ES" sz="1600" dirty="0">
                <a:latin typeface="Century Schoolbook" panose="02040604050505020304" pitchFamily="18" charset="0"/>
                <a:ea typeface="Calibri" panose="020F0502020204030204" pitchFamily="34" charset="0"/>
                <a:cs typeface="Arial" panose="020B0604020202020204" pitchFamily="34" charset="0"/>
              </a:rPr>
              <a:t>salir de la aplicación en cualquier momento.</a:t>
            </a:r>
            <a:endParaRPr lang="es-PE" sz="14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248285" lvl="0" indent="-342900" algn="just">
              <a:lnSpc>
                <a:spcPts val="1800"/>
              </a:lnSpc>
              <a:spcAft>
                <a:spcPts val="120"/>
              </a:spcAft>
              <a:buFont typeface="Courier New" panose="02070309020205020404" pitchFamily="49" charset="0"/>
              <a:buChar char="o"/>
              <a:tabLst>
                <a:tab pos="2524125" algn="l"/>
              </a:tabLst>
            </a:pPr>
            <a:r>
              <a:rPr lang="es-MX" sz="1600" dirty="0">
                <a:latin typeface="Century Schoolbook" panose="02040604050505020304" pitchFamily="18" charset="0"/>
                <a:ea typeface="Calibri" panose="020F0502020204030204" pitchFamily="34" charset="0"/>
                <a:cs typeface="Times New Roman" panose="02020603050405020304" pitchFamily="18" charset="0"/>
              </a:rPr>
              <a:t>La aplicación ofrecerá la capacidad al usuario de cerrar y salir de la aplicación cuando él lo desee. El sistema deberá liberar los recursos que estuviese utilizando para que el sistema operativo se los pueda asignar a otros procesos.</a:t>
            </a:r>
            <a:endParaRPr lang="es-PE" sz="14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268605" lvl="0" indent="-342900" algn="just">
              <a:lnSpc>
                <a:spcPct val="107000"/>
              </a:lnSpc>
              <a:spcAft>
                <a:spcPts val="115"/>
              </a:spcAft>
              <a:buFont typeface="Wingdings" panose="05000000000000000000" pitchFamily="2" charset="2"/>
              <a:buChar char=""/>
            </a:pPr>
            <a:r>
              <a:rPr lang="es-MX" sz="1600" dirty="0" smtClean="0">
                <a:latin typeface="Century Schoolbook" panose="02040604050505020304" pitchFamily="18" charset="0"/>
                <a:ea typeface="Calibri" panose="020F0502020204030204" pitchFamily="34" charset="0"/>
                <a:cs typeface="Times New Roman" panose="02020603050405020304" pitchFamily="18" charset="0"/>
              </a:rPr>
              <a:t>Visualización </a:t>
            </a:r>
            <a:r>
              <a:rPr lang="es-MX" sz="1600" dirty="0">
                <a:latin typeface="Century Schoolbook" panose="02040604050505020304" pitchFamily="18" charset="0"/>
                <a:ea typeface="Calibri" panose="020F0502020204030204" pitchFamily="34" charset="0"/>
                <a:cs typeface="Times New Roman" panose="02020603050405020304" pitchFamily="18" charset="0"/>
              </a:rPr>
              <a:t>de la Pantalla de configuración.  </a:t>
            </a:r>
            <a:endParaRPr lang="es-PE" sz="14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268605" lvl="0" indent="-342900" algn="just">
              <a:lnSpc>
                <a:spcPct val="107000"/>
              </a:lnSpc>
              <a:spcAft>
                <a:spcPts val="0"/>
              </a:spcAft>
              <a:buFont typeface="Wingdings" panose="05000000000000000000" pitchFamily="2" charset="2"/>
              <a:buChar char=""/>
            </a:pPr>
            <a:r>
              <a:rPr lang="es-MX" sz="1600" dirty="0">
                <a:latin typeface="Century Schoolbook" panose="02040604050505020304" pitchFamily="18" charset="0"/>
                <a:ea typeface="Calibri" panose="020F0502020204030204" pitchFamily="34" charset="0"/>
                <a:cs typeface="Times New Roman" panose="02020603050405020304" pitchFamily="18" charset="0"/>
              </a:rPr>
              <a:t>Visualización de la pantalla de juego.  </a:t>
            </a:r>
            <a:r>
              <a:rPr lang="es-MX" sz="1600" b="1" dirty="0">
                <a:latin typeface="Century Schoolbook" panose="02040604050505020304" pitchFamily="18" charset="0"/>
                <a:ea typeface="Arial" panose="020B0604020202020204" pitchFamily="34" charset="0"/>
                <a:cs typeface="Arial" panose="020B0604020202020204" pitchFamily="34" charset="0"/>
              </a:rPr>
              <a:t> </a:t>
            </a:r>
            <a:endParaRPr lang="es-PE" sz="1400" dirty="0">
              <a:latin typeface="Century Schoolbook" panose="02040604050505020304" pitchFamily="18" charset="0"/>
              <a:ea typeface="Calibri" panose="020F0502020204030204" pitchFamily="34" charset="0"/>
              <a:cs typeface="Times New Roman" panose="02020603050405020304" pitchFamily="18" charset="0"/>
            </a:endParaRPr>
          </a:p>
          <a:p>
            <a:pPr marL="742950" marR="268605" lvl="1" indent="-285750" algn="just" fontAlgn="base">
              <a:lnSpc>
                <a:spcPct val="107000"/>
              </a:lnSpc>
              <a:spcAft>
                <a:spcPts val="0"/>
              </a:spcAft>
              <a:buClr>
                <a:srgbClr val="000000"/>
              </a:buClr>
              <a:buSzPts val="1100"/>
              <a:buFont typeface="Courier New" panose="02070309020205020404" pitchFamily="49" charset="0"/>
              <a:buChar char="o"/>
            </a:pPr>
            <a:r>
              <a:rPr lang="es-MX" sz="1600" dirty="0" smtClean="0">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rPr>
              <a:t>Opción </a:t>
            </a:r>
            <a:r>
              <a:rPr lang="es-MX" sz="1600" dirty="0">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rPr>
              <a:t>para salir del juego. </a:t>
            </a:r>
            <a:endParaRPr lang="es-MX" sz="1600" dirty="0" smtClean="0">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endParaRPr>
          </a:p>
          <a:p>
            <a:pPr marL="742950" marR="268605" lvl="1" indent="-285750" algn="just" fontAlgn="base">
              <a:lnSpc>
                <a:spcPct val="107000"/>
              </a:lnSpc>
              <a:spcAft>
                <a:spcPts val="0"/>
              </a:spcAft>
              <a:buClr>
                <a:srgbClr val="000000"/>
              </a:buClr>
              <a:buSzPts val="1100"/>
              <a:buFont typeface="Courier New" panose="02070309020205020404" pitchFamily="49" charset="0"/>
              <a:buChar char="o"/>
            </a:pPr>
            <a:endParaRPr lang="es-MX" sz="1600" dirty="0" smtClean="0">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endParaRPr>
          </a:p>
          <a:p>
            <a:pPr marL="342900" lvl="0" indent="-342900" algn="just">
              <a:lnSpc>
                <a:spcPts val="1800"/>
              </a:lnSpc>
              <a:spcAft>
                <a:spcPts val="120"/>
              </a:spcAft>
              <a:buFont typeface="Wingdings" panose="05000000000000000000" pitchFamily="2" charset="2"/>
              <a:buChar char=""/>
              <a:tabLst>
                <a:tab pos="2524125" algn="l"/>
              </a:tabLst>
            </a:pPr>
            <a:r>
              <a:rPr lang="es-ES" sz="1600" dirty="0">
                <a:solidFill>
                  <a:srgbClr val="FF0000"/>
                </a:solidFill>
                <a:latin typeface="Century Schoolbook" panose="02040604050505020304" pitchFamily="18" charset="0"/>
                <a:ea typeface="Calibri" panose="020F0502020204030204" pitchFamily="34" charset="0"/>
                <a:cs typeface="Arial" panose="020B0604020202020204" pitchFamily="34" charset="0"/>
              </a:rPr>
              <a:t>Ofrecerá al usuario la opción de desactivar el sonido.</a:t>
            </a:r>
            <a:endParaRPr lang="es-PE" sz="1400" dirty="0">
              <a:solidFill>
                <a:srgbClr val="FF0000"/>
              </a:solidFill>
              <a:latin typeface="Century Schoolbook" panose="02040604050505020304" pitchFamily="18" charset="0"/>
              <a:ea typeface="Calibri" panose="020F0502020204030204" pitchFamily="34" charset="0"/>
              <a:cs typeface="Times New Roman" panose="02020603050405020304" pitchFamily="18" charset="0"/>
            </a:endParaRPr>
          </a:p>
          <a:p>
            <a:pPr marL="342900" lvl="0" indent="-342900" algn="just">
              <a:lnSpc>
                <a:spcPts val="1800"/>
              </a:lnSpc>
              <a:spcAft>
                <a:spcPts val="120"/>
              </a:spcAft>
              <a:buFont typeface="Wingdings" panose="05000000000000000000" pitchFamily="2" charset="2"/>
              <a:buChar char=""/>
              <a:tabLst>
                <a:tab pos="2524125" algn="l"/>
              </a:tabLst>
            </a:pPr>
            <a:r>
              <a:rPr lang="es-MX" sz="1600" dirty="0">
                <a:solidFill>
                  <a:srgbClr val="FF0000"/>
                </a:solidFill>
                <a:latin typeface="Century Schoolbook" panose="02040604050505020304" pitchFamily="18" charset="0"/>
                <a:ea typeface="Calibri" panose="020F0502020204030204" pitchFamily="34" charset="0"/>
                <a:cs typeface="Times New Roman" panose="02020603050405020304" pitchFamily="18" charset="0"/>
              </a:rPr>
              <a:t> Pantalla de inicio con la presentación y las diferentes opciones que tiene el usuario. </a:t>
            </a:r>
            <a:endParaRPr lang="es-PE" sz="1400" dirty="0">
              <a:solidFill>
                <a:srgbClr val="FF0000"/>
              </a:solidFill>
              <a:latin typeface="Century Schoolbook" panose="02040604050505020304" pitchFamily="18" charset="0"/>
              <a:ea typeface="Calibri" panose="020F0502020204030204" pitchFamily="34" charset="0"/>
              <a:cs typeface="Times New Roman" panose="02020603050405020304" pitchFamily="18" charset="0"/>
            </a:endParaRPr>
          </a:p>
          <a:p>
            <a:pPr marL="1143000" marR="268605" lvl="2" indent="-228600" algn="just" fontAlgn="base">
              <a:lnSpc>
                <a:spcPct val="107000"/>
              </a:lnSpc>
              <a:spcAft>
                <a:spcPts val="0"/>
              </a:spcAft>
              <a:buClr>
                <a:srgbClr val="000000"/>
              </a:buClr>
              <a:buSzPts val="1100"/>
              <a:buFont typeface="Courier New" panose="02070309020205020404" pitchFamily="49" charset="0"/>
              <a:buChar char="o"/>
            </a:pPr>
            <a:r>
              <a:rPr lang="es-MX" sz="1600" dirty="0">
                <a:solidFill>
                  <a:srgbClr val="FF0000"/>
                </a:solidFill>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rPr>
              <a:t>Nueva partida. Se presentará por pantalla un diálogo para introducir el nombre del jugador junto con una pequeña explicación. En caso de haber una partida guardada esta será sustituida.</a:t>
            </a:r>
            <a:endParaRPr lang="es-PE" sz="1400" dirty="0">
              <a:solidFill>
                <a:srgbClr val="FF0000"/>
              </a:solidFill>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endParaRPr>
          </a:p>
          <a:p>
            <a:pPr marL="1143000" marR="268605" lvl="2" indent="-228600" algn="just" fontAlgn="base">
              <a:lnSpc>
                <a:spcPct val="107000"/>
              </a:lnSpc>
              <a:spcAft>
                <a:spcPts val="20"/>
              </a:spcAft>
              <a:buClr>
                <a:srgbClr val="000000"/>
              </a:buClr>
              <a:buSzPts val="1100"/>
              <a:buFont typeface="Courier New" panose="02070309020205020404" pitchFamily="49" charset="0"/>
              <a:buChar char="o"/>
            </a:pPr>
            <a:r>
              <a:rPr lang="es-MX" sz="1600" dirty="0">
                <a:solidFill>
                  <a:srgbClr val="FF0000"/>
                </a:solidFill>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rPr>
              <a:t>La aplicación deberá ofrecer la posibilidad al usuario de continuar con una partida guardada.</a:t>
            </a:r>
            <a:endParaRPr lang="es-PE" sz="1400" dirty="0">
              <a:solidFill>
                <a:srgbClr val="FF0000"/>
              </a:solidFill>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endParaRPr>
          </a:p>
          <a:p>
            <a:pPr marL="742950" marR="268605" lvl="1" indent="-285750" algn="just" fontAlgn="base">
              <a:lnSpc>
                <a:spcPct val="107000"/>
              </a:lnSpc>
              <a:spcAft>
                <a:spcPts val="0"/>
              </a:spcAft>
              <a:buClr>
                <a:srgbClr val="000000"/>
              </a:buClr>
              <a:buSzPts val="1100"/>
              <a:buFont typeface="Courier New" panose="02070309020205020404" pitchFamily="49" charset="0"/>
              <a:buChar char="o"/>
            </a:pPr>
            <a:endParaRPr lang="es-PE" sz="1200" u="none" strike="noStrike" dirty="0">
              <a:effectLst/>
              <a:uFill>
                <a:solidFill>
                  <a:srgbClr val="000000"/>
                </a:solidFill>
              </a:uFill>
              <a:latin typeface="Century Schoolbook" panose="02040604050505020304" pitchFamily="18" charset="0"/>
              <a:ea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35199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1828800" y="280759"/>
            <a:ext cx="8534400" cy="584775"/>
          </a:xfrm>
          <a:prstGeom prst="rect">
            <a:avLst/>
          </a:prstGeom>
          <a:noFill/>
        </p:spPr>
        <p:txBody>
          <a:bodyPr wrap="square" rtlCol="0">
            <a:spAutoFit/>
          </a:bodyPr>
          <a:lstStyle/>
          <a:p>
            <a:pPr algn="ctr"/>
            <a:r>
              <a:rPr lang="es-PE" sz="32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REQUERIMIENTOS NO FUNCIONALES</a:t>
            </a:r>
          </a:p>
        </p:txBody>
      </p:sp>
      <p:sp>
        <p:nvSpPr>
          <p:cNvPr id="2" name="Rectángulo 1"/>
          <p:cNvSpPr/>
          <p:nvPr/>
        </p:nvSpPr>
        <p:spPr>
          <a:xfrm>
            <a:off x="1275009" y="1360086"/>
            <a:ext cx="9453092" cy="3692742"/>
          </a:xfrm>
          <a:prstGeom prst="rect">
            <a:avLst/>
          </a:prstGeom>
        </p:spPr>
        <p:txBody>
          <a:bodyPr wrap="square">
            <a:spAutoFit/>
          </a:bodyPr>
          <a:lstStyle/>
          <a:p>
            <a:pPr marL="342900" marR="158115" lvl="0" indent="-342900">
              <a:lnSpc>
                <a:spcPct val="107000"/>
              </a:lnSpc>
              <a:spcAft>
                <a:spcPts val="0"/>
              </a:spcAft>
              <a:buFont typeface="Wingdings" panose="05000000000000000000" pitchFamily="2" charset="2"/>
              <a:buChar char=""/>
            </a:pPr>
            <a:r>
              <a:rPr lang="es-MX" dirty="0">
                <a:latin typeface="Century Schoolbook" panose="02040604050505020304" pitchFamily="18" charset="0"/>
                <a:ea typeface="Calibri" panose="020F0502020204030204" pitchFamily="34" charset="0"/>
                <a:cs typeface="Arial" panose="020B0604020202020204" pitchFamily="34" charset="0"/>
              </a:rPr>
              <a:t>La aplicación se </a:t>
            </a:r>
            <a:r>
              <a:rPr lang="es-MX" dirty="0" smtClean="0">
                <a:latin typeface="Century Schoolbook" panose="02040604050505020304" pitchFamily="18" charset="0"/>
                <a:ea typeface="Calibri" panose="020F0502020204030204" pitchFamily="34" charset="0"/>
                <a:cs typeface="Arial" panose="020B0604020202020204" pitchFamily="34" charset="0"/>
              </a:rPr>
              <a:t>desarrolló </a:t>
            </a:r>
            <a:r>
              <a:rPr lang="es-MX" dirty="0">
                <a:latin typeface="Century Schoolbook" panose="02040604050505020304" pitchFamily="18" charset="0"/>
                <a:ea typeface="Calibri" panose="020F0502020204030204" pitchFamily="34" charset="0"/>
                <a:cs typeface="Arial" panose="020B0604020202020204" pitchFamily="34" charset="0"/>
              </a:rPr>
              <a:t>en </a:t>
            </a:r>
            <a:r>
              <a:rPr lang="es-MX" dirty="0" smtClean="0">
                <a:latin typeface="Century Schoolbook" panose="02040604050505020304" pitchFamily="18" charset="0"/>
                <a:ea typeface="Calibri" panose="020F0502020204030204" pitchFamily="34" charset="0"/>
                <a:cs typeface="Arial" panose="020B0604020202020204" pitchFamily="34" charset="0"/>
              </a:rPr>
              <a:t>Android Studio, </a:t>
            </a:r>
            <a:r>
              <a:rPr lang="es-MX" dirty="0">
                <a:latin typeface="Century Schoolbook" panose="02040604050505020304" pitchFamily="18" charset="0"/>
                <a:ea typeface="Calibri" panose="020F0502020204030204" pitchFamily="34" charset="0"/>
                <a:cs typeface="Arial" panose="020B0604020202020204" pitchFamily="34" charset="0"/>
              </a:rPr>
              <a:t>para dispositivos móviles con Android.</a:t>
            </a:r>
            <a:endParaRPr lang="es-PE" sz="16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158115" lvl="0" indent="-342900">
              <a:lnSpc>
                <a:spcPct val="107000"/>
              </a:lnSpc>
              <a:spcAft>
                <a:spcPts val="0"/>
              </a:spcAft>
              <a:buFont typeface="Wingdings" panose="05000000000000000000" pitchFamily="2" charset="2"/>
              <a:buChar char=""/>
            </a:pPr>
            <a:r>
              <a:rPr lang="es-MX" dirty="0">
                <a:latin typeface="Century Schoolbook" panose="02040604050505020304" pitchFamily="18" charset="0"/>
                <a:ea typeface="Calibri" panose="020F0502020204030204" pitchFamily="34" charset="0"/>
                <a:cs typeface="Arial" panose="020B0604020202020204" pitchFamily="34" charset="0"/>
              </a:rPr>
              <a:t>El juego se </a:t>
            </a:r>
            <a:r>
              <a:rPr lang="es-MX" dirty="0" smtClean="0">
                <a:latin typeface="Century Schoolbook" panose="02040604050505020304" pitchFamily="18" charset="0"/>
                <a:ea typeface="Calibri" panose="020F0502020204030204" pitchFamily="34" charset="0"/>
                <a:cs typeface="Arial" panose="020B0604020202020204" pitchFamily="34" charset="0"/>
              </a:rPr>
              <a:t>desarrolló </a:t>
            </a:r>
            <a:r>
              <a:rPr lang="es-MX" dirty="0">
                <a:latin typeface="Century Schoolbook" panose="02040604050505020304" pitchFamily="18" charset="0"/>
                <a:ea typeface="Calibri" panose="020F0502020204030204" pitchFamily="34" charset="0"/>
                <a:cs typeface="Arial" panose="020B0604020202020204" pitchFamily="34" charset="0"/>
              </a:rPr>
              <a:t>para la todas las versiones de Android. Por lo </a:t>
            </a:r>
            <a:r>
              <a:rPr lang="es-MX" dirty="0" smtClean="0">
                <a:latin typeface="Century Schoolbook" panose="02040604050505020304" pitchFamily="18" charset="0"/>
                <a:ea typeface="Calibri" panose="020F0502020204030204" pitchFamily="34" charset="0"/>
                <a:cs typeface="Arial" panose="020B0604020202020204" pitchFamily="34" charset="0"/>
              </a:rPr>
              <a:t>que también </a:t>
            </a:r>
            <a:r>
              <a:rPr lang="es-MX" dirty="0" smtClean="0">
                <a:latin typeface="Century Schoolbook" panose="02040604050505020304" pitchFamily="18" charset="0"/>
                <a:ea typeface="Calibri" panose="020F0502020204030204" pitchFamily="34" charset="0"/>
                <a:cs typeface="Arial" panose="020B0604020202020204" pitchFamily="34" charset="0"/>
              </a:rPr>
              <a:t>es </a:t>
            </a:r>
            <a:r>
              <a:rPr lang="es-MX" dirty="0">
                <a:latin typeface="Century Schoolbook" panose="02040604050505020304" pitchFamily="18" charset="0"/>
                <a:ea typeface="Calibri" panose="020F0502020204030204" pitchFamily="34" charset="0"/>
                <a:cs typeface="Arial" panose="020B0604020202020204" pitchFamily="34" charset="0"/>
              </a:rPr>
              <a:t>compatible con versiones </a:t>
            </a:r>
            <a:r>
              <a:rPr lang="es-MX" dirty="0" smtClean="0">
                <a:latin typeface="Century Schoolbook" panose="02040604050505020304" pitchFamily="18" charset="0"/>
                <a:ea typeface="Calibri" panose="020F0502020204030204" pitchFamily="34" charset="0"/>
                <a:cs typeface="Arial" panose="020B0604020202020204" pitchFamily="34" charset="0"/>
              </a:rPr>
              <a:t>anteriores y posteriores</a:t>
            </a:r>
            <a:r>
              <a:rPr lang="es-MX" dirty="0">
                <a:latin typeface="Century Schoolbook" panose="02040604050505020304" pitchFamily="18" charset="0"/>
                <a:ea typeface="Calibri" panose="020F0502020204030204" pitchFamily="34" charset="0"/>
                <a:cs typeface="Arial" panose="020B0604020202020204" pitchFamily="34" charset="0"/>
              </a:rPr>
              <a:t>.</a:t>
            </a:r>
            <a:endParaRPr lang="es-PE" sz="16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158115" lvl="0" indent="-342900">
              <a:lnSpc>
                <a:spcPct val="107000"/>
              </a:lnSpc>
              <a:spcAft>
                <a:spcPts val="0"/>
              </a:spcAft>
              <a:buFont typeface="Wingdings" panose="05000000000000000000" pitchFamily="2" charset="2"/>
              <a:buChar char=""/>
            </a:pPr>
            <a:r>
              <a:rPr lang="es-MX" dirty="0">
                <a:latin typeface="Century Schoolbook" panose="02040604050505020304" pitchFamily="18" charset="0"/>
                <a:ea typeface="Calibri" panose="020F0502020204030204" pitchFamily="34" charset="0"/>
                <a:cs typeface="Arial" panose="020B0604020202020204" pitchFamily="34" charset="0"/>
              </a:rPr>
              <a:t>El idioma de la aplicación </a:t>
            </a:r>
            <a:r>
              <a:rPr lang="es-MX" dirty="0" smtClean="0">
                <a:latin typeface="Century Schoolbook" panose="02040604050505020304" pitchFamily="18" charset="0"/>
                <a:ea typeface="Calibri" panose="020F0502020204030204" pitchFamily="34" charset="0"/>
                <a:cs typeface="Arial" panose="020B0604020202020204" pitchFamily="34" charset="0"/>
              </a:rPr>
              <a:t>es en Español.</a:t>
            </a:r>
          </a:p>
          <a:p>
            <a:pPr marL="342900" marR="158115" indent="-342900">
              <a:lnSpc>
                <a:spcPct val="107000"/>
              </a:lnSpc>
              <a:buFont typeface="Wingdings" panose="05000000000000000000" pitchFamily="2" charset="2"/>
              <a:buChar char=""/>
            </a:pPr>
            <a:r>
              <a:rPr lang="es-MX" sz="1600" dirty="0">
                <a:latin typeface="Century Schoolbook" panose="02040604050505020304" pitchFamily="18" charset="0"/>
                <a:ea typeface="Calibri" panose="020F0502020204030204" pitchFamily="34" charset="0"/>
                <a:cs typeface="Times New Roman" panose="02020603050405020304" pitchFamily="18" charset="0"/>
              </a:rPr>
              <a:t>Interfaz Sencilla e </a:t>
            </a:r>
            <a:r>
              <a:rPr lang="es-MX" sz="1600" dirty="0" smtClean="0">
                <a:latin typeface="Century Schoolbook" panose="02040604050505020304" pitchFamily="18" charset="0"/>
                <a:ea typeface="Calibri" panose="020F0502020204030204" pitchFamily="34" charset="0"/>
                <a:cs typeface="Times New Roman" panose="02020603050405020304" pitchFamily="18" charset="0"/>
              </a:rPr>
              <a:t>Intuitiva</a:t>
            </a:r>
            <a:endParaRPr lang="es-PE" sz="1600" dirty="0" smtClean="0">
              <a:latin typeface="Century Schoolbook" panose="02040604050505020304" pitchFamily="18" charset="0"/>
              <a:ea typeface="Calibri" panose="020F0502020204030204" pitchFamily="34" charset="0"/>
              <a:cs typeface="Times New Roman" panose="02020603050405020304" pitchFamily="18" charset="0"/>
            </a:endParaRPr>
          </a:p>
          <a:p>
            <a:pPr marL="342900" marR="158115" lvl="0" indent="-342900">
              <a:lnSpc>
                <a:spcPct val="107000"/>
              </a:lnSpc>
              <a:spcAft>
                <a:spcPts val="0"/>
              </a:spcAft>
              <a:buFont typeface="Wingdings" panose="05000000000000000000" pitchFamily="2" charset="2"/>
              <a:buChar char=""/>
            </a:pPr>
            <a:r>
              <a:rPr lang="es-MX" dirty="0" smtClean="0">
                <a:latin typeface="Century Schoolbook" panose="02040604050505020304" pitchFamily="18" charset="0"/>
                <a:ea typeface="Calibri" panose="020F0502020204030204" pitchFamily="34" charset="0"/>
                <a:cs typeface="Arial" panose="020B0604020202020204" pitchFamily="34" charset="0"/>
              </a:rPr>
              <a:t>El </a:t>
            </a:r>
            <a:r>
              <a:rPr lang="es-MX" dirty="0">
                <a:latin typeface="Century Schoolbook" panose="02040604050505020304" pitchFamily="18" charset="0"/>
                <a:ea typeface="Calibri" panose="020F0502020204030204" pitchFamily="34" charset="0"/>
                <a:cs typeface="Arial" panose="020B0604020202020204" pitchFamily="34" charset="0"/>
              </a:rPr>
              <a:t>uso de la aplicación </a:t>
            </a:r>
            <a:r>
              <a:rPr lang="es-MX" dirty="0" smtClean="0">
                <a:latin typeface="Century Schoolbook" panose="02040604050505020304" pitchFamily="18" charset="0"/>
                <a:ea typeface="Calibri" panose="020F0502020204030204" pitchFamily="34" charset="0"/>
                <a:cs typeface="Arial" panose="020B0604020202020204" pitchFamily="34" charset="0"/>
              </a:rPr>
              <a:t>posee </a:t>
            </a:r>
            <a:r>
              <a:rPr lang="es-MX" dirty="0">
                <a:latin typeface="Century Schoolbook" panose="02040604050505020304" pitchFamily="18" charset="0"/>
                <a:ea typeface="Calibri" panose="020F0502020204030204" pitchFamily="34" charset="0"/>
                <a:cs typeface="Arial" panose="020B0604020202020204" pitchFamily="34" charset="0"/>
              </a:rPr>
              <a:t>una interfaz intuitiva y fácil entender.</a:t>
            </a:r>
            <a:endParaRPr lang="es-PE" sz="16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158115" lvl="0" indent="-342900" algn="just">
              <a:lnSpc>
                <a:spcPct val="107000"/>
              </a:lnSpc>
              <a:spcAft>
                <a:spcPts val="265"/>
              </a:spcAft>
              <a:buFont typeface="Wingdings" panose="05000000000000000000" pitchFamily="2" charset="2"/>
              <a:buChar char=""/>
              <a:tabLst>
                <a:tab pos="5288915" algn="l"/>
              </a:tabLst>
            </a:pPr>
            <a:r>
              <a:rPr lang="es-MX" dirty="0" smtClean="0">
                <a:latin typeface="Century Schoolbook" panose="02040604050505020304" pitchFamily="18" charset="0"/>
                <a:ea typeface="Calibri" panose="020F0502020204030204" pitchFamily="34" charset="0"/>
                <a:cs typeface="Times New Roman" panose="02020603050405020304" pitchFamily="18" charset="0"/>
              </a:rPr>
              <a:t>Tiempos </a:t>
            </a:r>
            <a:r>
              <a:rPr lang="es-MX" dirty="0">
                <a:latin typeface="Century Schoolbook" panose="02040604050505020304" pitchFamily="18" charset="0"/>
                <a:ea typeface="Calibri" panose="020F0502020204030204" pitchFamily="34" charset="0"/>
                <a:cs typeface="Times New Roman" panose="02020603050405020304" pitchFamily="18" charset="0"/>
              </a:rPr>
              <a:t>de carga razonables para un juego que exige cierta agilidad a la hora de las transiciones entre pantallas. </a:t>
            </a:r>
            <a:endParaRPr lang="es-PE" sz="16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158115" lvl="0" indent="-342900" algn="just">
              <a:lnSpc>
                <a:spcPct val="107000"/>
              </a:lnSpc>
              <a:spcAft>
                <a:spcPts val="265"/>
              </a:spcAft>
              <a:buFont typeface="Wingdings" panose="05000000000000000000" pitchFamily="2" charset="2"/>
              <a:buChar char=""/>
              <a:tabLst>
                <a:tab pos="5288915" algn="l"/>
              </a:tabLst>
            </a:pPr>
            <a:r>
              <a:rPr lang="es-MX" dirty="0">
                <a:latin typeface="Century Schoolbook" panose="02040604050505020304" pitchFamily="18" charset="0"/>
                <a:ea typeface="Calibri" panose="020F0502020204030204" pitchFamily="34" charset="0"/>
                <a:cs typeface="Times New Roman" panose="02020603050405020304" pitchFamily="18" charset="0"/>
              </a:rPr>
              <a:t>Compatibilidad con </a:t>
            </a:r>
            <a:r>
              <a:rPr lang="es-MX" dirty="0" smtClean="0">
                <a:latin typeface="Century Schoolbook" panose="02040604050505020304" pitchFamily="18" charset="0"/>
                <a:ea typeface="Calibri" panose="020F0502020204030204" pitchFamily="34" charset="0"/>
                <a:cs typeface="Times New Roman" panose="02020603050405020304" pitchFamily="18" charset="0"/>
              </a:rPr>
              <a:t>dispositivos Móviles </a:t>
            </a:r>
            <a:r>
              <a:rPr lang="es-MX" b="1" i="1" dirty="0" smtClean="0">
                <a:effectLst>
                  <a:outerShdw blurRad="38100" dist="38100" dir="2700000" algn="tl">
                    <a:srgbClr val="000000">
                      <a:alpha val="43137"/>
                    </a:srgbClr>
                  </a:outerShdw>
                </a:effectLst>
                <a:latin typeface="Century Schoolbook" panose="02040604050505020304" pitchFamily="18" charset="0"/>
                <a:ea typeface="Calibri" panose="020F0502020204030204" pitchFamily="34" charset="0"/>
                <a:cs typeface="Times New Roman" panose="02020603050405020304" pitchFamily="18" charset="0"/>
              </a:rPr>
              <a:t>Android</a:t>
            </a:r>
            <a:r>
              <a:rPr lang="es-MX" dirty="0" smtClean="0">
                <a:latin typeface="Century Schoolbook" panose="02040604050505020304" pitchFamily="18" charset="0"/>
                <a:ea typeface="Calibri" panose="020F0502020204030204" pitchFamily="34" charset="0"/>
                <a:cs typeface="Times New Roman" panose="02020603050405020304" pitchFamily="18" charset="0"/>
              </a:rPr>
              <a:t>.</a:t>
            </a:r>
            <a:endParaRPr lang="es-PE" sz="1600" dirty="0">
              <a:latin typeface="Century Schoolbook" panose="02040604050505020304" pitchFamily="18" charset="0"/>
              <a:ea typeface="Calibri" panose="020F0502020204030204" pitchFamily="34" charset="0"/>
              <a:cs typeface="Times New Roman" panose="02020603050405020304" pitchFamily="18" charset="0"/>
            </a:endParaRPr>
          </a:p>
          <a:p>
            <a:pPr marL="342900" marR="158115" lvl="0" indent="-342900" algn="just">
              <a:lnSpc>
                <a:spcPct val="107000"/>
              </a:lnSpc>
              <a:spcAft>
                <a:spcPts val="265"/>
              </a:spcAft>
              <a:buFont typeface="Wingdings" panose="05000000000000000000" pitchFamily="2" charset="2"/>
              <a:buChar char=""/>
              <a:tabLst>
                <a:tab pos="5288915" algn="l"/>
              </a:tabLst>
            </a:pPr>
            <a:r>
              <a:rPr lang="es-MX" dirty="0" smtClean="0">
                <a:latin typeface="Century Schoolbook" panose="02040604050505020304" pitchFamily="18" charset="0"/>
                <a:ea typeface="Calibri" panose="020F0502020204030204" pitchFamily="34" charset="0"/>
                <a:cs typeface="Times New Roman" panose="02020603050405020304" pitchFamily="18" charset="0"/>
              </a:rPr>
              <a:t>La </a:t>
            </a:r>
            <a:r>
              <a:rPr lang="es-MX" dirty="0">
                <a:latin typeface="Century Schoolbook" panose="02040604050505020304" pitchFamily="18" charset="0"/>
                <a:ea typeface="Calibri" panose="020F0502020204030204" pitchFamily="34" charset="0"/>
                <a:cs typeface="Times New Roman" panose="02020603050405020304" pitchFamily="18" charset="0"/>
              </a:rPr>
              <a:t>aplicación </a:t>
            </a:r>
            <a:r>
              <a:rPr lang="es-MX" dirty="0" smtClean="0">
                <a:latin typeface="Century Schoolbook" panose="02040604050505020304" pitchFamily="18" charset="0"/>
                <a:ea typeface="Calibri" panose="020F0502020204030204" pitchFamily="34" charset="0"/>
                <a:cs typeface="Times New Roman" panose="02020603050405020304" pitchFamily="18" charset="0"/>
              </a:rPr>
              <a:t>es </a:t>
            </a:r>
            <a:r>
              <a:rPr lang="es-MX" dirty="0">
                <a:latin typeface="Century Schoolbook" panose="02040604050505020304" pitchFamily="18" charset="0"/>
                <a:ea typeface="Calibri" panose="020F0502020204030204" pitchFamily="34" charset="0"/>
                <a:cs typeface="Times New Roman" panose="02020603050405020304" pitchFamily="18" charset="0"/>
              </a:rPr>
              <a:t>sencilla e intuitiva, para que usuarios con bajos conocimientos tecnológicos puedan usarla sin que les suponga un esfuerzo adicional</a:t>
            </a:r>
            <a:r>
              <a:rPr lang="es-MX" dirty="0" smtClean="0">
                <a:latin typeface="Century Schoolbook" panose="020406040505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2069956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3637887" y="176287"/>
            <a:ext cx="4491318" cy="707886"/>
          </a:xfrm>
          <a:prstGeom prst="rect">
            <a:avLst/>
          </a:prstGeom>
          <a:noFill/>
        </p:spPr>
        <p:txBody>
          <a:bodyPr wrap="square" rtlCol="0">
            <a:spAutoFit/>
          </a:bodyPr>
          <a:lstStyle/>
          <a:p>
            <a:pPr algn="ctr"/>
            <a:r>
              <a:rPr lang="es-PE" sz="40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CONCLUSIONES</a:t>
            </a:r>
            <a:endParaRPr lang="es-PE" sz="36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endParaRPr>
          </a:p>
        </p:txBody>
      </p:sp>
      <p:sp>
        <p:nvSpPr>
          <p:cNvPr id="6" name="Rectángulo 5"/>
          <p:cNvSpPr/>
          <p:nvPr/>
        </p:nvSpPr>
        <p:spPr>
          <a:xfrm>
            <a:off x="812800" y="1376434"/>
            <a:ext cx="8890759" cy="4107278"/>
          </a:xfrm>
          <a:prstGeom prst="rect">
            <a:avLst/>
          </a:prstGeom>
        </p:spPr>
        <p:txBody>
          <a:bodyPr wrap="square">
            <a:spAutoFit/>
          </a:bodyPr>
          <a:lstStyle/>
          <a:p>
            <a:pPr marL="180340" algn="just">
              <a:lnSpc>
                <a:spcPct val="115000"/>
              </a:lnSpc>
              <a:tabLst>
                <a:tab pos="2280285" algn="l"/>
              </a:tabLst>
            </a:pPr>
            <a:r>
              <a:rPr lang="es-PE" sz="1600" dirty="0">
                <a:latin typeface="Century Schoolbook" panose="02040604050505020304" pitchFamily="18" charset="0"/>
                <a:ea typeface="Times New Roman" panose="02020603050405020304" pitchFamily="18" charset="0"/>
                <a:cs typeface="Times New Roman" panose="02020603050405020304" pitchFamily="18" charset="0"/>
              </a:rPr>
              <a:t>El objetivo general del </a:t>
            </a:r>
            <a:r>
              <a:rPr lang="es-PE" sz="1600" dirty="0" smtClean="0">
                <a:latin typeface="Century Schoolbook" panose="02040604050505020304" pitchFamily="18" charset="0"/>
                <a:ea typeface="Times New Roman" panose="02020603050405020304" pitchFamily="18" charset="0"/>
                <a:cs typeface="Times New Roman" panose="02020603050405020304" pitchFamily="18" charset="0"/>
              </a:rPr>
              <a:t>proyecto fue: “Desarrollar una aplicación para dispositivos Android con el </a:t>
            </a:r>
            <a:r>
              <a:rPr lang="es-PE" sz="1600" dirty="0">
                <a:latin typeface="Century Schoolbook" panose="02040604050505020304" pitchFamily="18" charset="0"/>
                <a:ea typeface="Times New Roman" panose="02020603050405020304" pitchFamily="18" charset="0"/>
                <a:cs typeface="Times New Roman" panose="02020603050405020304" pitchFamily="18" charset="0"/>
              </a:rPr>
              <a:t>juego </a:t>
            </a:r>
            <a:r>
              <a:rPr lang="es-PE" sz="1600" dirty="0" smtClean="0">
                <a:latin typeface="Century Schoolbook" panose="02040604050505020304" pitchFamily="18" charset="0"/>
                <a:ea typeface="Times New Roman" panose="02020603050405020304" pitchFamily="18" charset="0"/>
                <a:cs typeface="Times New Roman" panose="02020603050405020304" pitchFamily="18" charset="0"/>
              </a:rPr>
              <a:t>CRUCIGRAMA; En </a:t>
            </a:r>
            <a:r>
              <a:rPr lang="es-PE" sz="1600" dirty="0">
                <a:latin typeface="Century Schoolbook" panose="02040604050505020304" pitchFamily="18" charset="0"/>
                <a:ea typeface="Times New Roman" panose="02020603050405020304" pitchFamily="18" charset="0"/>
                <a:cs typeface="Times New Roman" panose="02020603050405020304" pitchFamily="18" charset="0"/>
              </a:rPr>
              <a:t>ese sentido del proyecto se concluye lo siguiente</a:t>
            </a:r>
            <a:r>
              <a:rPr lang="es-PE" sz="1600" dirty="0" smtClean="0">
                <a:latin typeface="Century Schoolbook" panose="02040604050505020304" pitchFamily="18" charset="0"/>
                <a:ea typeface="Times New Roman" panose="02020603050405020304" pitchFamily="18" charset="0"/>
                <a:cs typeface="Times New Roman" panose="02020603050405020304" pitchFamily="18" charset="0"/>
              </a:rPr>
              <a:t>:</a:t>
            </a:r>
          </a:p>
          <a:p>
            <a:pPr marL="180340" algn="just">
              <a:lnSpc>
                <a:spcPct val="115000"/>
              </a:lnSpc>
              <a:tabLst>
                <a:tab pos="2280285" algn="l"/>
              </a:tabLst>
            </a:pPr>
            <a:endParaRPr lang="es-PE" sz="1400" dirty="0" smtClean="0">
              <a:latin typeface="Century Schoolbook" panose="020406040505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PE" sz="1600" dirty="0">
                <a:latin typeface="Century Schoolbook" panose="02040604050505020304" pitchFamily="18" charset="0"/>
              </a:rPr>
              <a:t>El presente trabajo es un aporte muy importante para nosotros, no fue tanto como deseábamos pero concluimos con resultados importantes.</a:t>
            </a:r>
          </a:p>
          <a:p>
            <a:pPr algn="just"/>
            <a:r>
              <a:rPr lang="es-PE" sz="1600" dirty="0">
                <a:latin typeface="Century Schoolbook" panose="02040604050505020304" pitchFamily="18" charset="0"/>
              </a:rPr>
              <a:t> </a:t>
            </a:r>
          </a:p>
          <a:p>
            <a:pPr marL="285750" indent="-285750" algn="just">
              <a:buFont typeface="Arial" panose="020B0604020202020204" pitchFamily="34" charset="0"/>
              <a:buChar char="•"/>
            </a:pPr>
            <a:r>
              <a:rPr lang="es-PE" sz="1600" dirty="0">
                <a:latin typeface="Century Schoolbook" panose="02040604050505020304" pitchFamily="18" charset="0"/>
              </a:rPr>
              <a:t>Nosotros intentamos transmitir </a:t>
            </a:r>
            <a:r>
              <a:rPr lang="es-PE" sz="1600" dirty="0" smtClean="0">
                <a:latin typeface="Century Schoolbook" panose="02040604050505020304" pitchFamily="18" charset="0"/>
              </a:rPr>
              <a:t>mediante </a:t>
            </a:r>
            <a:r>
              <a:rPr lang="es-PE" sz="1600" dirty="0">
                <a:latin typeface="Century Schoolbook" panose="02040604050505020304" pitchFamily="18" charset="0"/>
              </a:rPr>
              <a:t>el </a:t>
            </a:r>
            <a:r>
              <a:rPr lang="es-PE" sz="1600" dirty="0" smtClean="0">
                <a:latin typeface="Century Schoolbook" panose="02040604050505020304" pitchFamily="18" charset="0"/>
              </a:rPr>
              <a:t>juego como los </a:t>
            </a:r>
            <a:r>
              <a:rPr lang="es-PE" sz="1600" dirty="0">
                <a:latin typeface="Century Schoolbook" panose="02040604050505020304" pitchFamily="18" charset="0"/>
              </a:rPr>
              <a:t>alumnos pueden aprender  de una manera más </a:t>
            </a:r>
            <a:r>
              <a:rPr lang="es-PE" sz="1600" dirty="0" smtClean="0">
                <a:latin typeface="Century Schoolbook" panose="02040604050505020304" pitchFamily="18" charset="0"/>
              </a:rPr>
              <a:t>práctica </a:t>
            </a:r>
            <a:r>
              <a:rPr lang="es-PE" sz="1600" dirty="0">
                <a:latin typeface="Century Schoolbook" panose="02040604050505020304" pitchFamily="18" charset="0"/>
              </a:rPr>
              <a:t>y activa </a:t>
            </a:r>
            <a:r>
              <a:rPr lang="es-PE" sz="1600" dirty="0" smtClean="0">
                <a:latin typeface="Century Schoolbook" panose="02040604050505020304" pitchFamily="18" charset="0"/>
              </a:rPr>
              <a:t>esta aplicación, </a:t>
            </a:r>
            <a:r>
              <a:rPr lang="es-PE" sz="1600" dirty="0">
                <a:latin typeface="Century Schoolbook" panose="02040604050505020304" pitchFamily="18" charset="0"/>
              </a:rPr>
              <a:t>sin olvidar el gran atractivo del juego impidiendo así que los niños pierdan interés en </a:t>
            </a:r>
            <a:r>
              <a:rPr lang="es-PE" sz="1600" dirty="0" smtClean="0">
                <a:latin typeface="Century Schoolbook" panose="02040604050505020304" pitchFamily="18" charset="0"/>
              </a:rPr>
              <a:t>el juego. </a:t>
            </a:r>
            <a:r>
              <a:rPr lang="es-PE" sz="1600" dirty="0">
                <a:latin typeface="Century Schoolbook" panose="02040604050505020304" pitchFamily="18" charset="0"/>
              </a:rPr>
              <a:t>El juego </a:t>
            </a:r>
            <a:r>
              <a:rPr lang="es-PE" sz="1600" dirty="0" smtClean="0">
                <a:latin typeface="Century Schoolbook" panose="02040604050505020304" pitchFamily="18" charset="0"/>
              </a:rPr>
              <a:t>va haciéndose adaptable, </a:t>
            </a:r>
            <a:r>
              <a:rPr lang="es-PE" sz="1600" dirty="0">
                <a:latin typeface="Century Schoolbook" panose="02040604050505020304" pitchFamily="18" charset="0"/>
              </a:rPr>
              <a:t>agradable, aceptado y comprendido  por cada </a:t>
            </a:r>
            <a:r>
              <a:rPr lang="es-PE" sz="1600" dirty="0" smtClean="0">
                <a:latin typeface="Century Schoolbook" panose="02040604050505020304" pitchFamily="18" charset="0"/>
              </a:rPr>
              <a:t>uno.</a:t>
            </a:r>
            <a:endParaRPr lang="es-PE" sz="1600" dirty="0">
              <a:latin typeface="Century Schoolbook" panose="02040604050505020304" pitchFamily="18" charset="0"/>
            </a:endParaRPr>
          </a:p>
          <a:p>
            <a:pPr algn="just"/>
            <a:r>
              <a:rPr lang="es-PE" sz="1600" dirty="0">
                <a:latin typeface="Century Schoolbook" panose="02040604050505020304" pitchFamily="18" charset="0"/>
              </a:rPr>
              <a:t> </a:t>
            </a:r>
          </a:p>
          <a:p>
            <a:pPr marL="285750" indent="-285750" algn="just">
              <a:buFont typeface="Arial" panose="020B0604020202020204" pitchFamily="34" charset="0"/>
              <a:buChar char="•"/>
            </a:pPr>
            <a:r>
              <a:rPr lang="es-PE" sz="1600" dirty="0">
                <a:latin typeface="Century Schoolbook" panose="02040604050505020304" pitchFamily="18" charset="0"/>
              </a:rPr>
              <a:t>Pensamos que al incluirse el juego en las actividades diarias de </a:t>
            </a:r>
            <a:r>
              <a:rPr lang="es-PE" sz="1600" dirty="0" smtClean="0">
                <a:latin typeface="Century Schoolbook" panose="02040604050505020304" pitchFamily="18" charset="0"/>
              </a:rPr>
              <a:t>las personas se</a:t>
            </a:r>
            <a:r>
              <a:rPr lang="es-PE" sz="1600" dirty="0">
                <a:latin typeface="Century Schoolbook" panose="02040604050505020304" pitchFamily="18" charset="0"/>
              </a:rPr>
              <a:t> </a:t>
            </a:r>
            <a:r>
              <a:rPr lang="es-PE" sz="1600" dirty="0" smtClean="0">
                <a:latin typeface="Century Schoolbook" panose="02040604050505020304" pitchFamily="18" charset="0"/>
              </a:rPr>
              <a:t>les </a:t>
            </a:r>
            <a:r>
              <a:rPr lang="es-PE" sz="1600" dirty="0">
                <a:latin typeface="Century Schoolbook" panose="02040604050505020304" pitchFamily="18" charset="0"/>
              </a:rPr>
              <a:t>va enseñando </a:t>
            </a:r>
            <a:r>
              <a:rPr lang="es-PE" sz="1600" dirty="0" smtClean="0">
                <a:latin typeface="Century Schoolbook" panose="02040604050505020304" pitchFamily="18" charset="0"/>
              </a:rPr>
              <a:t>que </a:t>
            </a:r>
            <a:r>
              <a:rPr lang="es-PE" sz="1600" dirty="0">
                <a:latin typeface="Century Schoolbook" panose="02040604050505020304" pitchFamily="18" charset="0"/>
              </a:rPr>
              <a:t>aprender puede ser  fácil y divertido, que se pueden generar cualidades como la creatividad, el deseo y el interés por participar, el respeto por los demás, atender y cumplir reglas, ser valorado por el grupo, actuar con </a:t>
            </a:r>
            <a:r>
              <a:rPr lang="es-PE" sz="1600" dirty="0" smtClean="0">
                <a:latin typeface="Century Schoolbook" panose="02040604050505020304" pitchFamily="18" charset="0"/>
              </a:rPr>
              <a:t>más </a:t>
            </a:r>
            <a:r>
              <a:rPr lang="es-PE" sz="1600" dirty="0">
                <a:latin typeface="Century Schoolbook" panose="02040604050505020304" pitchFamily="18" charset="0"/>
              </a:rPr>
              <a:t>seguridad y comunicarse mejor, es decir, expresar su pensamiento sin obstáculos. </a:t>
            </a:r>
            <a:endParaRPr lang="es-PE" sz="1600" dirty="0">
              <a:latin typeface="Century Schoolbook" panose="02040604050505020304" pitchFamily="18" charset="0"/>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a:blip r:embed="rId3"/>
          <a:stretch>
            <a:fillRect/>
          </a:stretch>
        </p:blipFill>
        <p:spPr>
          <a:xfrm>
            <a:off x="9704478" y="1937983"/>
            <a:ext cx="2058414" cy="164497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Imagen 10"/>
          <p:cNvPicPr>
            <a:picLocks noChangeAspect="1"/>
          </p:cNvPicPr>
          <p:nvPr/>
        </p:nvPicPr>
        <p:blipFill>
          <a:blip r:embed="rId4"/>
          <a:stretch>
            <a:fillRect/>
          </a:stretch>
        </p:blipFill>
        <p:spPr>
          <a:xfrm>
            <a:off x="9955881" y="4537816"/>
            <a:ext cx="1264851" cy="12786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269745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658194"/>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658256"/>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rot="20967455">
            <a:off x="1107582" y="1530548"/>
            <a:ext cx="8534400" cy="2123658"/>
          </a:xfrm>
          <a:prstGeom prst="rect">
            <a:avLst/>
          </a:prstGeom>
          <a:noFill/>
        </p:spPr>
        <p:txBody>
          <a:bodyPr wrap="square" rtlCol="0">
            <a:spAutoFit/>
          </a:bodyPr>
          <a:lstStyle/>
          <a:p>
            <a:pPr algn="ctr"/>
            <a:r>
              <a:rPr lang="es-PE" sz="66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DEMOSTRACIÓN DEL APLICATIVO</a:t>
            </a:r>
          </a:p>
        </p:txBody>
      </p:sp>
      <p:pic>
        <p:nvPicPr>
          <p:cNvPr id="1026" name="Picture 2" descr="Resultado de imagen para aplicaciones crucigra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707" y="3374490"/>
            <a:ext cx="2573722" cy="25737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0109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pic>
        <p:nvPicPr>
          <p:cNvPr id="6" name="Picture 2" descr="http://www.muchosbesitos.com/imagex/aamuchbes/jsdl/muchasgracia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21031912">
            <a:off x="3068041" y="1725770"/>
            <a:ext cx="5681234" cy="265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3 Rectángulo"/>
          <p:cNvSpPr/>
          <p:nvPr/>
        </p:nvSpPr>
        <p:spPr>
          <a:xfrm>
            <a:off x="1426292" y="4790973"/>
            <a:ext cx="9339416" cy="707886"/>
          </a:xfrm>
          <a:prstGeom prst="rect">
            <a:avLst/>
          </a:prstGeom>
          <a:noFill/>
          <a:effectLst>
            <a:outerShdw blurRad="50800" dist="38100" dir="16200000" rotWithShape="0">
              <a:prstClr val="black">
                <a:alpha val="40000"/>
              </a:prstClr>
            </a:outerShdw>
          </a:effectLst>
        </p:spPr>
        <p:txBody>
          <a:bodyPr wrap="none">
            <a:spAutoFit/>
          </a:bodyPr>
          <a:lstStyle/>
          <a:p>
            <a:pPr algn="ctr">
              <a:defRPr/>
            </a:pPr>
            <a:r>
              <a:rPr lang="es-E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rPr>
              <a:t>Disfruten esta nueva </a:t>
            </a:r>
            <a:r>
              <a:rPr lang="es-E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rPr>
              <a:t>herramienta…!!!</a:t>
            </a:r>
            <a:endParaRPr lang="es-E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ndParaRPr>
          </a:p>
        </p:txBody>
      </p:sp>
    </p:spTree>
    <p:extLst>
      <p:ext uri="{BB962C8B-B14F-4D97-AF65-F5344CB8AC3E}">
        <p14:creationId xmlns:p14="http://schemas.microsoft.com/office/powerpoint/2010/main" val="1114784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5"/>
          <p:cNvSpPr/>
          <p:nvPr/>
        </p:nvSpPr>
        <p:spPr>
          <a:xfrm>
            <a:off x="1918952" y="6152239"/>
            <a:ext cx="9460248" cy="45719"/>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dirty="0"/>
          </a:p>
        </p:txBody>
      </p:sp>
      <p:sp>
        <p:nvSpPr>
          <p:cNvPr id="14" name="object 4"/>
          <p:cNvSpPr/>
          <p:nvPr/>
        </p:nvSpPr>
        <p:spPr>
          <a:xfrm rot="10800000" flipV="1">
            <a:off x="1866267" y="659000"/>
            <a:ext cx="9646452" cy="45719"/>
          </a:xfrm>
          <a:custGeom>
            <a:avLst/>
            <a:gdLst>
              <a:gd name="connsiteX0" fmla="*/ 0 w 10000"/>
              <a:gd name="connsiteY0" fmla="*/ 0 h 0"/>
              <a:gd name="connsiteX1" fmla="*/ 10000 w 10000"/>
              <a:gd name="connsiteY1" fmla="*/ 0 h 0"/>
              <a:gd name="connsiteX0" fmla="*/ 0 w 10000"/>
              <a:gd name="connsiteY0" fmla="*/ 0 h 0"/>
              <a:gd name="connsiteX1" fmla="*/ 10000 w 10000"/>
              <a:gd name="connsiteY1" fmla="*/ 0 h 0"/>
              <a:gd name="connsiteX0" fmla="*/ 0 w 10000"/>
              <a:gd name="connsiteY0" fmla="*/ 0 h 0"/>
              <a:gd name="connsiteX1" fmla="*/ 10000 w 10000"/>
              <a:gd name="connsiteY1" fmla="*/ 0 h 0"/>
              <a:gd name="connsiteX0" fmla="*/ 0 w 10000"/>
              <a:gd name="connsiteY0" fmla="*/ 0 h 0"/>
              <a:gd name="connsiteX1" fmla="*/ 10000 w 10000"/>
              <a:gd name="connsiteY1" fmla="*/ 0 h 0"/>
              <a:gd name="connsiteX0" fmla="*/ 0 w 10000"/>
              <a:gd name="connsiteY0" fmla="*/ 0 h 0"/>
              <a:gd name="connsiteX1" fmla="*/ 10000 w 10000"/>
              <a:gd name="connsiteY1" fmla="*/ 0 h 0"/>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cubicBezTo>
                  <a:pt x="3333" y="0"/>
                  <a:pt x="6144" y="1068946"/>
                  <a:pt x="10000" y="0"/>
                </a:cubicBezTo>
              </a:path>
            </a:pathLst>
          </a:custGeom>
          <a:noFill/>
          <a:ln w="76200">
            <a:solidFill>
              <a:srgbClr val="C00000"/>
            </a:solidFill>
          </a:ln>
        </p:spPr>
        <p:style>
          <a:lnRef idx="3">
            <a:schemeClr val="dk1"/>
          </a:lnRef>
          <a:fillRef idx="0">
            <a:schemeClr val="dk1"/>
          </a:fillRef>
          <a:effectRef idx="2">
            <a:schemeClr val="dk1"/>
          </a:effectRef>
          <a:fontRef idx="minor">
            <a:schemeClr val="tx1"/>
          </a:fontRef>
        </p:style>
        <p:txBody>
          <a:bodyPr wrap="square" lIns="0" tIns="0" rIns="0" bIns="0" rtlCol="0">
            <a:noAutofit/>
          </a:bodyPr>
          <a:lstStyle/>
          <a:p>
            <a:endParaRPr dirty="0"/>
          </a:p>
        </p:txBody>
      </p:sp>
      <p:sp>
        <p:nvSpPr>
          <p:cNvPr id="16" name="3 CuadroTexto"/>
          <p:cNvSpPr txBox="1"/>
          <p:nvPr/>
        </p:nvSpPr>
        <p:spPr>
          <a:xfrm>
            <a:off x="2908308" y="15572"/>
            <a:ext cx="3219538" cy="938719"/>
          </a:xfrm>
          <a:prstGeom prst="rect">
            <a:avLst/>
          </a:prstGeom>
          <a:noFill/>
        </p:spPr>
        <p:txBody>
          <a:bodyPr wrap="square" rtlCol="0">
            <a:spAutoFit/>
          </a:bodyPr>
          <a:lstStyle/>
          <a:p>
            <a:pPr algn="ctr"/>
            <a:r>
              <a:rPr lang="es-PE" sz="55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Agenda:</a:t>
            </a:r>
          </a:p>
        </p:txBody>
      </p:sp>
      <p:sp>
        <p:nvSpPr>
          <p:cNvPr id="19" name="9 CuadroTexto"/>
          <p:cNvSpPr txBox="1"/>
          <p:nvPr/>
        </p:nvSpPr>
        <p:spPr>
          <a:xfrm>
            <a:off x="2908308" y="1597718"/>
            <a:ext cx="5921450" cy="3539430"/>
          </a:xfrm>
          <a:prstGeom prst="rect">
            <a:avLst/>
          </a:prstGeom>
          <a:noFill/>
        </p:spPr>
        <p:txBody>
          <a:bodyPr wrap="square" rtlCol="0">
            <a:spAutoFit/>
          </a:bodyPr>
          <a:lstStyle/>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Introducción</a:t>
            </a:r>
          </a:p>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Software Utilizados</a:t>
            </a:r>
          </a:p>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Que es un Crucigrama</a:t>
            </a:r>
          </a:p>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Objetivos</a:t>
            </a:r>
          </a:p>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Requerimientos Funcionales y </a:t>
            </a:r>
          </a:p>
          <a:p>
            <a:r>
              <a:rPr lang="es-ES" sz="2800" b="1" dirty="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 </a:t>
            </a: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   No Funcionales</a:t>
            </a:r>
          </a:p>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Conclusiones</a:t>
            </a:r>
          </a:p>
          <a:p>
            <a:pPr marL="342900" indent="-342900">
              <a:buFont typeface="Wingdings" panose="05000000000000000000" pitchFamily="2" charset="2"/>
              <a:buChar char="§"/>
            </a:pPr>
            <a:r>
              <a:rPr lang="es-ES" sz="2800" b="1" dirty="0" smtClean="0">
                <a:ln>
                  <a:solidFill>
                    <a:schemeClr val="tx1"/>
                  </a:solidFill>
                </a:ln>
                <a:solidFill>
                  <a:schemeClr val="bg2"/>
                </a:solidFill>
                <a:effectLst>
                  <a:outerShdw blurRad="38100" dist="38100" dir="2700000" algn="tl">
                    <a:srgbClr val="000000">
                      <a:alpha val="43137"/>
                    </a:srgbClr>
                  </a:outerShdw>
                </a:effectLst>
                <a:latin typeface="Bell MT" panose="02020503060305020303" pitchFamily="18" charset="0"/>
              </a:rPr>
              <a:t>Demostración del Aplicativo</a:t>
            </a:r>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346" y="1941977"/>
            <a:ext cx="2216090" cy="2449978"/>
          </a:xfrm>
          <a:prstGeom prst="rect">
            <a:avLst/>
          </a:prstGeom>
          <a:ln>
            <a:noFill/>
          </a:ln>
          <a:effectLst>
            <a:softEdge rad="112500"/>
          </a:effectLst>
        </p:spPr>
      </p:pic>
    </p:spTree>
    <p:extLst>
      <p:ext uri="{BB962C8B-B14F-4D97-AF65-F5344CB8AC3E}">
        <p14:creationId xmlns:p14="http://schemas.microsoft.com/office/powerpoint/2010/main" val="16894373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1186287" y="6188083"/>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2" name="1 Rectángulo"/>
          <p:cNvSpPr/>
          <p:nvPr/>
        </p:nvSpPr>
        <p:spPr>
          <a:xfrm>
            <a:off x="2209968" y="1694061"/>
            <a:ext cx="7212168" cy="2308324"/>
          </a:xfrm>
          <a:prstGeom prst="rect">
            <a:avLst/>
          </a:prstGeom>
        </p:spPr>
        <p:txBody>
          <a:bodyPr wrap="square">
            <a:spAutoFit/>
          </a:bodyPr>
          <a:lstStyle/>
          <a:p>
            <a:pPr algn="just"/>
            <a:r>
              <a:rPr lang="es-PE" dirty="0">
                <a:latin typeface="Century Schoolbook" panose="02040604050505020304" pitchFamily="18" charset="0"/>
              </a:rPr>
              <a:t>El mercado de las aplicaciones para móviles ha cambiado de una forma radical en los últimos dos años. Al principio, para publicar aplicaciones móviles tenías que disponer del apoyo de una operadora o de una gran firma de juegos, pero con la aparición de los </a:t>
            </a:r>
            <a:r>
              <a:rPr lang="es-PE" dirty="0" smtClean="0">
                <a:latin typeface="Century Schoolbook" panose="02040604050505020304" pitchFamily="18" charset="0"/>
              </a:rPr>
              <a:t>market’s </a:t>
            </a:r>
            <a:r>
              <a:rPr lang="es-PE" dirty="0">
                <a:latin typeface="Century Schoolbook" panose="02040604050505020304" pitchFamily="18" charset="0"/>
              </a:rPr>
              <a:t>de aplicaciones, esto ha cambiado y cualquier persona puede publicar su app y empezar a ganar dinero. Si estás empezando en esto del desarrollo de aplicaciones para </a:t>
            </a:r>
            <a:r>
              <a:rPr lang="es-PE" dirty="0" smtClean="0">
                <a:latin typeface="Century Schoolbook" panose="02040604050505020304" pitchFamily="18" charset="0"/>
              </a:rPr>
              <a:t>móviles los market’s te serán muy útiles.</a:t>
            </a:r>
            <a:endParaRPr lang="es-ES" dirty="0">
              <a:latin typeface="Century Schoolbook" panose="02040604050505020304" pitchFamily="18" charset="0"/>
            </a:endParaRPr>
          </a:p>
        </p:txBody>
      </p:sp>
      <p:sp>
        <p:nvSpPr>
          <p:cNvPr id="9" name="8 CuadroTexto"/>
          <p:cNvSpPr txBox="1"/>
          <p:nvPr/>
        </p:nvSpPr>
        <p:spPr>
          <a:xfrm>
            <a:off x="3361765" y="-1534"/>
            <a:ext cx="5938492" cy="938719"/>
          </a:xfrm>
          <a:prstGeom prst="rect">
            <a:avLst/>
          </a:prstGeom>
          <a:noFill/>
        </p:spPr>
        <p:txBody>
          <a:bodyPr wrap="square" rtlCol="0">
            <a:spAutoFit/>
          </a:bodyPr>
          <a:lstStyle/>
          <a:p>
            <a:pPr algn="ctr"/>
            <a:r>
              <a:rPr lang="es-PE" sz="55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INTRODUCCIÓN</a:t>
            </a:r>
          </a:p>
        </p:txBody>
      </p:sp>
      <p:sp>
        <p:nvSpPr>
          <p:cNvPr id="7" name="Rectángulo redondeado 6"/>
          <p:cNvSpPr/>
          <p:nvPr/>
        </p:nvSpPr>
        <p:spPr>
          <a:xfrm>
            <a:off x="1964413" y="1540000"/>
            <a:ext cx="7703277" cy="2683599"/>
          </a:xfrm>
          <a:prstGeom prst="roundRect">
            <a:avLst/>
          </a:prstGeom>
          <a:noFill/>
          <a:ln w="7620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397" y="4156446"/>
            <a:ext cx="1901079" cy="1542241"/>
          </a:xfrm>
          <a:prstGeom prst="roundRect">
            <a:avLst>
              <a:gd name="adj" fmla="val 27801"/>
            </a:avLst>
          </a:prstGeom>
          <a:solidFill>
            <a:srgbClr val="FFFFFF">
              <a:shade val="85000"/>
            </a:srgbClr>
          </a:solidFill>
          <a:ln w="76200">
            <a:solidFill>
              <a:srgbClr val="66FF33"/>
            </a:solidFill>
          </a:ln>
          <a:effectLst>
            <a:reflection blurRad="12700" stA="38000" endPos="28000" dist="5000" dir="5400000" sy="-100000" algn="bl" rotWithShape="0"/>
          </a:effectLst>
        </p:spPr>
      </p:pic>
      <p:pic>
        <p:nvPicPr>
          <p:cNvPr id="5" name="Imagen 4"/>
          <p:cNvPicPr>
            <a:picLocks noChangeAspect="1"/>
          </p:cNvPicPr>
          <p:nvPr/>
        </p:nvPicPr>
        <p:blipFill rotWithShape="1">
          <a:blip r:embed="rId4">
            <a:extLst>
              <a:ext uri="{28A0092B-C50C-407E-A947-70E740481C1C}">
                <a14:useLocalDpi xmlns:a14="http://schemas.microsoft.com/office/drawing/2010/main" val="0"/>
              </a:ext>
            </a:extLst>
          </a:blip>
          <a:srcRect l="14104" r="14427"/>
          <a:stretch/>
        </p:blipFill>
        <p:spPr>
          <a:xfrm>
            <a:off x="6714699" y="4156445"/>
            <a:ext cx="1888388" cy="1542241"/>
          </a:xfrm>
          <a:prstGeom prst="roundRect">
            <a:avLst>
              <a:gd name="adj" fmla="val 23617"/>
            </a:avLst>
          </a:prstGeom>
          <a:solidFill>
            <a:srgbClr val="FFFFFF">
              <a:shade val="85000"/>
            </a:srgbClr>
          </a:solidFill>
          <a:ln w="76200">
            <a:solidFill>
              <a:srgbClr val="66FF33"/>
            </a:solidFill>
          </a:ln>
          <a:effectLst>
            <a:reflection blurRad="12700" stA="38000" endPos="28000" dist="5000" dir="5400000" sy="-100000" algn="bl" rotWithShape="0"/>
          </a:effectLst>
        </p:spPr>
      </p:pic>
    </p:spTree>
    <p:extLst>
      <p:ext uri="{BB962C8B-B14F-4D97-AF65-F5344CB8AC3E}">
        <p14:creationId xmlns:p14="http://schemas.microsoft.com/office/powerpoint/2010/main" val="1032758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1828800" y="37385"/>
            <a:ext cx="8534400" cy="769441"/>
          </a:xfrm>
          <a:prstGeom prst="rect">
            <a:avLst/>
          </a:prstGeom>
          <a:noFill/>
        </p:spPr>
        <p:txBody>
          <a:bodyPr wrap="square" rtlCol="0">
            <a:spAutoFit/>
          </a:bodyPr>
          <a:lstStyle/>
          <a:p>
            <a:pPr algn="ctr"/>
            <a:r>
              <a:rPr lang="es-PE" sz="44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SOFTWARE UTILIZADOS</a:t>
            </a:r>
          </a:p>
        </p:txBody>
      </p:sp>
      <p:sp>
        <p:nvSpPr>
          <p:cNvPr id="11" name="8 CuadroTexto"/>
          <p:cNvSpPr txBox="1"/>
          <p:nvPr/>
        </p:nvSpPr>
        <p:spPr>
          <a:xfrm>
            <a:off x="2512455" y="1366193"/>
            <a:ext cx="2295674" cy="461665"/>
          </a:xfrm>
          <a:prstGeom prst="rect">
            <a:avLst/>
          </a:prstGeom>
          <a:solidFill>
            <a:srgbClr val="92D050"/>
          </a:solidFill>
        </p:spPr>
        <p:txBody>
          <a:bodyPr wrap="square" rtlCol="0">
            <a:spAutoFit/>
          </a:bodyPr>
          <a:lstStyle/>
          <a:p>
            <a:pPr algn="ctr"/>
            <a:r>
              <a:rPr lang="es-PE" sz="2400" b="1" dirty="0" smtClean="0">
                <a:ln>
                  <a:solidFill>
                    <a:schemeClr val="tx1"/>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Android Studio</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315" y="4552408"/>
            <a:ext cx="1478182" cy="1471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677479" y="1903972"/>
            <a:ext cx="1965625" cy="1903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8819" y="4571760"/>
            <a:ext cx="1528762" cy="1432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5111" y="3640388"/>
            <a:ext cx="1745770" cy="2235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939795" y="1899404"/>
            <a:ext cx="1955263" cy="19082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8 CuadroTexto"/>
          <p:cNvSpPr txBox="1"/>
          <p:nvPr/>
        </p:nvSpPr>
        <p:spPr>
          <a:xfrm>
            <a:off x="6730881" y="1366192"/>
            <a:ext cx="2295674" cy="461665"/>
          </a:xfrm>
          <a:prstGeom prst="rect">
            <a:avLst/>
          </a:prstGeom>
          <a:solidFill>
            <a:srgbClr val="92D050"/>
          </a:solidFill>
        </p:spPr>
        <p:txBody>
          <a:bodyPr wrap="square" rtlCol="0">
            <a:spAutoFit/>
          </a:bodyPr>
          <a:lstStyle/>
          <a:p>
            <a:pPr algn="ctr"/>
            <a:r>
              <a:rPr lang="es-PE" sz="2400" b="1" dirty="0" smtClean="0">
                <a:ln>
                  <a:solidFill>
                    <a:schemeClr val="tx1"/>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AndEngine</a:t>
            </a:r>
          </a:p>
        </p:txBody>
      </p:sp>
    </p:spTree>
    <p:extLst>
      <p:ext uri="{BB962C8B-B14F-4D97-AF65-F5344CB8AC3E}">
        <p14:creationId xmlns:p14="http://schemas.microsoft.com/office/powerpoint/2010/main" val="4073808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1000"/>
                                        <p:tgtEl>
                                          <p:spTgt spid="1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1000"/>
                                        <p:tgtEl>
                                          <p:spTgt spid="18"/>
                                        </p:tgtEl>
                                      </p:cBhvr>
                                    </p:animEffect>
                                  </p:childTnLst>
                                </p:cTn>
                              </p:par>
                              <p:par>
                                <p:cTn id="15" presetID="16" presetClass="entr" presetSubtype="2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1000"/>
                                        <p:tgtEl>
                                          <p:spTgt spid="16"/>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1828800" y="37385"/>
            <a:ext cx="8534400" cy="769441"/>
          </a:xfrm>
          <a:prstGeom prst="rect">
            <a:avLst/>
          </a:prstGeom>
          <a:noFill/>
        </p:spPr>
        <p:txBody>
          <a:bodyPr wrap="square" rtlCol="0">
            <a:spAutoFit/>
          </a:bodyPr>
          <a:lstStyle/>
          <a:p>
            <a:pPr algn="ctr"/>
            <a:r>
              <a:rPr lang="es-PE" sz="44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ANDROID STUDIO</a:t>
            </a:r>
          </a:p>
        </p:txBody>
      </p:sp>
      <p:pic>
        <p:nvPicPr>
          <p:cNvPr id="19" name="Picture 3"/>
          <p:cNvPicPr>
            <a:picLocks noChangeAspect="1" noChangeArrowheads="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b="7725"/>
          <a:stretch/>
        </p:blipFill>
        <p:spPr bwMode="auto">
          <a:xfrm>
            <a:off x="8115233" y="1787741"/>
            <a:ext cx="2916237" cy="2951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4 Rectángulo"/>
          <p:cNvSpPr>
            <a:spLocks noChangeArrowheads="1"/>
          </p:cNvSpPr>
          <p:nvPr/>
        </p:nvSpPr>
        <p:spPr bwMode="auto">
          <a:xfrm>
            <a:off x="1039689" y="1372484"/>
            <a:ext cx="640922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9pPr>
          </a:lstStyle>
          <a:p>
            <a:pPr algn="just" eaLnBrk="1" hangingPunct="1">
              <a:spcBef>
                <a:spcPct val="0"/>
              </a:spcBef>
              <a:spcAft>
                <a:spcPct val="0"/>
              </a:spcAft>
              <a:buClrTx/>
              <a:buSzTx/>
              <a:buFontTx/>
              <a:buNone/>
            </a:pPr>
            <a:r>
              <a:rPr lang="es-PE" altLang="es-PE" sz="2400" dirty="0">
                <a:solidFill>
                  <a:schemeClr val="tx1"/>
                </a:solidFill>
                <a:latin typeface="Arial Narrow" panose="020B0606020202030204" pitchFamily="34" charset="0"/>
              </a:rPr>
              <a:t>Android Studio es un entorno de desarrollo integrado (IDE) para la plataforma Android. Fue anunciado por </a:t>
            </a:r>
            <a:r>
              <a:rPr lang="es-PE" altLang="es-PE" sz="2400" dirty="0" err="1">
                <a:solidFill>
                  <a:schemeClr val="tx1"/>
                </a:solidFill>
                <a:latin typeface="Arial Narrow" panose="020B0606020202030204" pitchFamily="34" charset="0"/>
              </a:rPr>
              <a:t>Ellie</a:t>
            </a:r>
            <a:r>
              <a:rPr lang="es-PE" altLang="es-PE" sz="2400" dirty="0">
                <a:solidFill>
                  <a:schemeClr val="tx1"/>
                </a:solidFill>
                <a:latin typeface="Arial Narrow" panose="020B0606020202030204" pitchFamily="34" charset="0"/>
              </a:rPr>
              <a:t> </a:t>
            </a:r>
            <a:r>
              <a:rPr lang="es-PE" altLang="es-PE" sz="2400" dirty="0" err="1">
                <a:solidFill>
                  <a:schemeClr val="tx1"/>
                </a:solidFill>
                <a:latin typeface="Arial Narrow" panose="020B0606020202030204" pitchFamily="34" charset="0"/>
              </a:rPr>
              <a:t>Powers</a:t>
            </a:r>
            <a:r>
              <a:rPr lang="es-PE" altLang="es-PE" sz="2400" dirty="0">
                <a:solidFill>
                  <a:schemeClr val="tx1"/>
                </a:solidFill>
                <a:latin typeface="Arial Narrow" panose="020B0606020202030204" pitchFamily="34" charset="0"/>
              </a:rPr>
              <a:t> el 16 de mayo de 2013. Android Studio </a:t>
            </a:r>
            <a:r>
              <a:rPr lang="es-PE" altLang="es-PE" sz="2400" dirty="0" smtClean="0">
                <a:solidFill>
                  <a:schemeClr val="tx1"/>
                </a:solidFill>
                <a:latin typeface="Arial Narrow" panose="020B0606020202030204" pitchFamily="34" charset="0"/>
              </a:rPr>
              <a:t>está </a:t>
            </a:r>
            <a:r>
              <a:rPr lang="es-PE" altLang="es-PE" sz="2400" dirty="0">
                <a:solidFill>
                  <a:schemeClr val="tx1"/>
                </a:solidFill>
                <a:latin typeface="Arial Narrow" panose="020B0606020202030204" pitchFamily="34" charset="0"/>
              </a:rPr>
              <a:t>disponible para </a:t>
            </a:r>
            <a:r>
              <a:rPr lang="es-PE" altLang="es-PE" sz="2400" dirty="0" smtClean="0">
                <a:solidFill>
                  <a:schemeClr val="tx1"/>
                </a:solidFill>
                <a:latin typeface="Arial Narrow" panose="020B0606020202030204" pitchFamily="34" charset="0"/>
              </a:rPr>
              <a:t>desarrolladores. </a:t>
            </a:r>
            <a:r>
              <a:rPr lang="es-PE" altLang="es-PE" sz="2400" dirty="0">
                <a:solidFill>
                  <a:schemeClr val="tx1"/>
                </a:solidFill>
                <a:latin typeface="Arial Narrow" panose="020B0606020202030204" pitchFamily="34" charset="0"/>
              </a:rPr>
              <a:t>Basado en </a:t>
            </a:r>
            <a:r>
              <a:rPr lang="es-PE" altLang="es-PE" sz="2400" dirty="0" err="1">
                <a:solidFill>
                  <a:schemeClr val="tx1"/>
                </a:solidFill>
                <a:latin typeface="Arial Narrow" panose="020B0606020202030204" pitchFamily="34" charset="0"/>
              </a:rPr>
              <a:t>IntelliJ</a:t>
            </a:r>
            <a:r>
              <a:rPr lang="es-PE" altLang="es-PE" sz="2400" dirty="0">
                <a:solidFill>
                  <a:schemeClr val="tx1"/>
                </a:solidFill>
                <a:latin typeface="Arial Narrow" panose="020B0606020202030204" pitchFamily="34" charset="0"/>
              </a:rPr>
              <a:t> IDEA de </a:t>
            </a:r>
            <a:r>
              <a:rPr lang="es-PE" altLang="es-PE" sz="2400" dirty="0" err="1">
                <a:solidFill>
                  <a:schemeClr val="tx1"/>
                </a:solidFill>
                <a:latin typeface="Arial Narrow" panose="020B0606020202030204" pitchFamily="34" charset="0"/>
              </a:rPr>
              <a:t>JetBrains</a:t>
            </a:r>
            <a:r>
              <a:rPr lang="es-PE" altLang="es-PE" sz="2400" dirty="0">
                <a:solidFill>
                  <a:schemeClr val="tx1"/>
                </a:solidFill>
                <a:latin typeface="Arial Narrow" panose="020B0606020202030204" pitchFamily="34" charset="0"/>
              </a:rPr>
              <a:t>, está diseñado específicamente para </a:t>
            </a:r>
            <a:r>
              <a:rPr lang="es-PE" altLang="es-PE" sz="2400" dirty="0" smtClean="0">
                <a:solidFill>
                  <a:schemeClr val="tx1"/>
                </a:solidFill>
                <a:latin typeface="Arial Narrow" panose="020B0606020202030204" pitchFamily="34" charset="0"/>
              </a:rPr>
              <a:t>desarrolladores en tecnología Android</a:t>
            </a:r>
            <a:r>
              <a:rPr lang="es-PE" altLang="es-PE" sz="2400" dirty="0">
                <a:solidFill>
                  <a:schemeClr val="tx1"/>
                </a:solidFill>
                <a:latin typeface="Arial Narrow" panose="020B0606020202030204" pitchFamily="34" charset="0"/>
              </a:rPr>
              <a:t>;</a:t>
            </a:r>
            <a:r>
              <a:rPr lang="es-PE" altLang="es-PE" sz="2400" dirty="0" smtClean="0">
                <a:solidFill>
                  <a:schemeClr val="tx1"/>
                </a:solidFill>
                <a:latin typeface="Arial Narrow" panose="020B0606020202030204" pitchFamily="34" charset="0"/>
              </a:rPr>
              <a:t> </a:t>
            </a:r>
            <a:r>
              <a:rPr lang="es-PE" altLang="es-PE" sz="2400" dirty="0">
                <a:solidFill>
                  <a:schemeClr val="tx1"/>
                </a:solidFill>
                <a:latin typeface="Arial Narrow" panose="020B0606020202030204" pitchFamily="34" charset="0"/>
              </a:rPr>
              <a:t>disponible </a:t>
            </a:r>
            <a:r>
              <a:rPr lang="es-PE" altLang="es-PE" sz="2400" dirty="0" smtClean="0">
                <a:solidFill>
                  <a:schemeClr val="tx1"/>
                </a:solidFill>
                <a:latin typeface="Arial Narrow" panose="020B0606020202030204" pitchFamily="34" charset="0"/>
              </a:rPr>
              <a:t>para </a:t>
            </a:r>
            <a:r>
              <a:rPr lang="es-PE" altLang="es-PE" sz="2400" dirty="0">
                <a:solidFill>
                  <a:schemeClr val="tx1"/>
                </a:solidFill>
                <a:latin typeface="Arial Narrow" panose="020B0606020202030204" pitchFamily="34" charset="0"/>
              </a:rPr>
              <a:t>Windows, Mac OS X y Linux.</a:t>
            </a:r>
          </a:p>
        </p:txBody>
      </p:sp>
      <p:sp>
        <p:nvSpPr>
          <p:cNvPr id="2" name="Rectángulo redondeado 1"/>
          <p:cNvSpPr/>
          <p:nvPr/>
        </p:nvSpPr>
        <p:spPr>
          <a:xfrm>
            <a:off x="812799" y="1217800"/>
            <a:ext cx="6863008" cy="3316289"/>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1" name="Picture 4"/>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699715" y="4204824"/>
            <a:ext cx="1787838" cy="1782549"/>
          </a:xfrm>
          <a:prstGeom prst="roundRect">
            <a:avLst>
              <a:gd name="adj" fmla="val 8594"/>
            </a:avLst>
          </a:prstGeom>
          <a:solidFill>
            <a:srgbClr val="FFFFFF">
              <a:shade val="85000"/>
            </a:srgbClr>
          </a:solidFill>
          <a:ln w="76200">
            <a:solidFill>
              <a:srgbClr val="92D050"/>
            </a:solidFill>
            <a:miter lim="800000"/>
            <a:headEnd/>
            <a:tailEnd/>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3469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par>
                                <p:cTn id="17" presetID="14"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horizontal)">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1828800" y="114732"/>
            <a:ext cx="8534400" cy="769441"/>
          </a:xfrm>
          <a:prstGeom prst="rect">
            <a:avLst/>
          </a:prstGeom>
          <a:noFill/>
        </p:spPr>
        <p:txBody>
          <a:bodyPr wrap="square" rtlCol="0">
            <a:spAutoFit/>
          </a:bodyPr>
          <a:lstStyle/>
          <a:p>
            <a:pPr algn="ctr"/>
            <a:r>
              <a:rPr lang="es-PE" sz="44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ANDENGINE</a:t>
            </a:r>
          </a:p>
        </p:txBody>
      </p:sp>
      <p:sp>
        <p:nvSpPr>
          <p:cNvPr id="20" name="6 Rectángulo"/>
          <p:cNvSpPr>
            <a:spLocks noChangeArrowheads="1"/>
          </p:cNvSpPr>
          <p:nvPr/>
        </p:nvSpPr>
        <p:spPr bwMode="auto">
          <a:xfrm>
            <a:off x="1145148" y="1420519"/>
            <a:ext cx="638899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9pPr>
          </a:lstStyle>
          <a:p>
            <a:pPr algn="just" eaLnBrk="1" hangingPunct="1">
              <a:spcBef>
                <a:spcPct val="0"/>
              </a:spcBef>
              <a:spcAft>
                <a:spcPct val="0"/>
              </a:spcAft>
              <a:buClrTx/>
              <a:buSzTx/>
              <a:buFontTx/>
              <a:buNone/>
            </a:pPr>
            <a:r>
              <a:rPr lang="es-PE" altLang="es-PE" sz="2400" dirty="0" smtClean="0">
                <a:solidFill>
                  <a:schemeClr val="tx1"/>
                </a:solidFill>
                <a:latin typeface="Arial Narrow" panose="020B0606020202030204" pitchFamily="34" charset="0"/>
              </a:rPr>
              <a:t>Es </a:t>
            </a:r>
            <a:r>
              <a:rPr lang="es-PE" altLang="es-PE" sz="2400" dirty="0">
                <a:solidFill>
                  <a:schemeClr val="tx1"/>
                </a:solidFill>
                <a:latin typeface="Arial Narrow" panose="020B0606020202030204" pitchFamily="34" charset="0"/>
              </a:rPr>
              <a:t>un framework para desarrollar videojuegos en </a:t>
            </a:r>
            <a:r>
              <a:rPr lang="es-PE" altLang="es-PE" sz="2400" dirty="0" smtClean="0">
                <a:solidFill>
                  <a:schemeClr val="tx1"/>
                </a:solidFill>
                <a:latin typeface="Arial Narrow" panose="020B0606020202030204" pitchFamily="34" charset="0"/>
              </a:rPr>
              <a:t>Android.</a:t>
            </a:r>
            <a:endParaRPr lang="es-PE" altLang="es-PE" sz="2400" dirty="0">
              <a:solidFill>
                <a:schemeClr val="tx1"/>
              </a:solidFill>
              <a:latin typeface="Arial Narrow" panose="020B0606020202030204" pitchFamily="34" charset="0"/>
            </a:endParaRPr>
          </a:p>
          <a:p>
            <a:pPr algn="just" eaLnBrk="1" hangingPunct="1">
              <a:spcBef>
                <a:spcPct val="0"/>
              </a:spcBef>
              <a:spcAft>
                <a:spcPct val="0"/>
              </a:spcAft>
              <a:buClrTx/>
              <a:buSzTx/>
              <a:buFontTx/>
              <a:buNone/>
            </a:pPr>
            <a:r>
              <a:rPr lang="es-PE" altLang="es-PE" sz="2400" dirty="0">
                <a:solidFill>
                  <a:schemeClr val="tx1"/>
                </a:solidFill>
                <a:latin typeface="Arial Narrow" panose="020B0606020202030204" pitchFamily="34" charset="0"/>
              </a:rPr>
              <a:t>AndEngine es un motor de desarrollo de juegos para Android escrito en </a:t>
            </a:r>
            <a:r>
              <a:rPr lang="es-PE" altLang="es-PE" sz="2400" dirty="0" smtClean="0">
                <a:solidFill>
                  <a:schemeClr val="tx1"/>
                </a:solidFill>
                <a:latin typeface="Arial Narrow" panose="020B0606020202030204" pitchFamily="34" charset="0"/>
              </a:rPr>
              <a:t>lenguaje de programación Java.  </a:t>
            </a:r>
            <a:r>
              <a:rPr lang="es-PE" altLang="es-PE" sz="2400" dirty="0">
                <a:solidFill>
                  <a:schemeClr val="tx1"/>
                </a:solidFill>
                <a:latin typeface="Arial Narrow" panose="020B0606020202030204" pitchFamily="34" charset="0"/>
              </a:rPr>
              <a:t>El motor utiliza </a:t>
            </a:r>
            <a:r>
              <a:rPr lang="es-PE" altLang="es-PE" sz="2400" dirty="0" smtClean="0">
                <a:solidFill>
                  <a:schemeClr val="tx1"/>
                </a:solidFill>
                <a:latin typeface="Arial Narrow" panose="020B0606020202030204" pitchFamily="34" charset="0"/>
              </a:rPr>
              <a:t>OpenGL, que es una tecnología </a:t>
            </a:r>
            <a:r>
              <a:rPr lang="es-PE" altLang="es-PE" sz="2400" dirty="0">
                <a:solidFill>
                  <a:schemeClr val="tx1"/>
                </a:solidFill>
                <a:latin typeface="Arial Narrow" panose="020B0606020202030204" pitchFamily="34" charset="0"/>
              </a:rPr>
              <a:t>para proporcionar salida de gráficos acelerado. Es posible utilizar Eclipse o Android Studio para facilitar el desarrollo.</a:t>
            </a:r>
          </a:p>
        </p:txBody>
      </p:sp>
      <p:pic>
        <p:nvPicPr>
          <p:cNvPr id="21" name="Picture 2"/>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095715" y="1866100"/>
            <a:ext cx="2705100" cy="2155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ángulo redondeado 21"/>
          <p:cNvSpPr/>
          <p:nvPr/>
        </p:nvSpPr>
        <p:spPr>
          <a:xfrm>
            <a:off x="1004551" y="1217801"/>
            <a:ext cx="6671255" cy="3249706"/>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377757" y="4215748"/>
            <a:ext cx="2001838" cy="1846915"/>
          </a:xfrm>
          <a:prstGeom prst="roundRect">
            <a:avLst>
              <a:gd name="adj" fmla="val 8594"/>
            </a:avLst>
          </a:prstGeom>
          <a:solidFill>
            <a:srgbClr val="FFFFFF">
              <a:shade val="85000"/>
            </a:srgbClr>
          </a:solidFill>
          <a:ln w="76200">
            <a:solidFill>
              <a:srgbClr val="92D050"/>
            </a:solidFill>
            <a:miter lim="800000"/>
            <a:headEnd/>
            <a:tailEnd/>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298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4"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3374265" y="1429556"/>
            <a:ext cx="8004935" cy="3812146"/>
          </a:xfrm>
          <a:prstGeom prst="roundRect">
            <a:avLst/>
          </a:prstGeom>
          <a:solidFill>
            <a:schemeClr val="bg1">
              <a:lumMod val="8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1828800" y="37385"/>
            <a:ext cx="8534400" cy="769441"/>
          </a:xfrm>
          <a:prstGeom prst="rect">
            <a:avLst/>
          </a:prstGeom>
          <a:noFill/>
        </p:spPr>
        <p:txBody>
          <a:bodyPr wrap="square" rtlCol="0">
            <a:spAutoFit/>
          </a:bodyPr>
          <a:lstStyle/>
          <a:p>
            <a:pPr algn="ctr"/>
            <a:r>
              <a:rPr lang="es-PE" sz="44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QUE ES UN CRUCIGRAMA</a:t>
            </a:r>
          </a:p>
        </p:txBody>
      </p:sp>
      <p:pic>
        <p:nvPicPr>
          <p:cNvPr id="19" name="Imagen 18" descr="C:\Users\pPWWERRRRRR\Desktop\juegos_ed_crucigramas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00" y="2508622"/>
            <a:ext cx="2329400" cy="1665421"/>
          </a:xfrm>
          <a:prstGeom prst="rect">
            <a:avLst/>
          </a:prstGeom>
          <a:ln>
            <a:noFill/>
          </a:ln>
          <a:effectLst>
            <a:outerShdw blurRad="190500" algn="tl" rotWithShape="0">
              <a:srgbClr val="000000">
                <a:alpha val="70000"/>
              </a:srgbClr>
            </a:outerShdw>
          </a:effectLst>
        </p:spPr>
      </p:pic>
      <p:sp>
        <p:nvSpPr>
          <p:cNvPr id="2" name="Rectángulo redondeado 1"/>
          <p:cNvSpPr/>
          <p:nvPr/>
        </p:nvSpPr>
        <p:spPr>
          <a:xfrm>
            <a:off x="3545268" y="1663493"/>
            <a:ext cx="7662928" cy="3355681"/>
          </a:xfrm>
          <a:prstGeom prst="roundRect">
            <a:avLst/>
          </a:prstGeom>
          <a:solidFill>
            <a:srgbClr val="66FF3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dirty="0">
              <a:solidFill>
                <a:schemeClr val="tx1"/>
              </a:solidFill>
              <a:latin typeface="Arial" panose="020B0604020202020204" pitchFamily="34" charset="0"/>
              <a:cs typeface="Arial" panose="020B0604020202020204" pitchFamily="34" charset="0"/>
            </a:endParaRPr>
          </a:p>
          <a:p>
            <a:pPr algn="just"/>
            <a:r>
              <a:rPr lang="es-ES" dirty="0" smtClean="0">
                <a:solidFill>
                  <a:schemeClr val="tx1"/>
                </a:solidFill>
                <a:latin typeface="Arial" panose="020B0604020202020204" pitchFamily="34" charset="0"/>
                <a:cs typeface="Arial" panose="020B0604020202020204" pitchFamily="34" charset="0"/>
              </a:rPr>
              <a:t>E</a:t>
            </a:r>
            <a:r>
              <a:rPr lang="es-PE" dirty="0" smtClean="0">
                <a:solidFill>
                  <a:schemeClr val="tx1"/>
                </a:solidFill>
                <a:latin typeface="Century Schoolbook" panose="02040604050505020304" pitchFamily="18" charset="0"/>
              </a:rPr>
              <a:t>s </a:t>
            </a:r>
            <a:r>
              <a:rPr lang="es-PE" dirty="0">
                <a:solidFill>
                  <a:schemeClr val="tx1"/>
                </a:solidFill>
                <a:latin typeface="Century Schoolbook" panose="02040604050505020304" pitchFamily="18" charset="0"/>
              </a:rPr>
              <a:t>un Juego o </a:t>
            </a:r>
            <a:r>
              <a:rPr lang="es-PE" dirty="0" smtClean="0">
                <a:solidFill>
                  <a:schemeClr val="tx1"/>
                </a:solidFill>
                <a:latin typeface="Century Schoolbook" panose="02040604050505020304" pitchFamily="18" charset="0"/>
              </a:rPr>
              <a:t>un pasatiempo escrito </a:t>
            </a:r>
            <a:r>
              <a:rPr lang="es-PE" dirty="0">
                <a:solidFill>
                  <a:schemeClr val="tx1"/>
                </a:solidFill>
                <a:latin typeface="Century Schoolbook" panose="02040604050505020304" pitchFamily="18" charset="0"/>
              </a:rPr>
              <a:t>que consiste en escribir en una plantilla una serie </a:t>
            </a:r>
            <a:r>
              <a:rPr lang="es-PE" dirty="0" smtClean="0">
                <a:solidFill>
                  <a:schemeClr val="tx1"/>
                </a:solidFill>
                <a:latin typeface="Century Schoolbook" panose="02040604050505020304" pitchFamily="18" charset="0"/>
              </a:rPr>
              <a:t>de palabras</a:t>
            </a:r>
            <a:r>
              <a:rPr lang="es-PE" dirty="0">
                <a:solidFill>
                  <a:schemeClr val="tx1"/>
                </a:solidFill>
                <a:latin typeface="Century Schoolbook" panose="02040604050505020304" pitchFamily="18" charset="0"/>
              </a:rPr>
              <a:t> en orden vertical y horizontal que se cruzan entre sí. El primer crucigrama apareció publicado en el periódico </a:t>
            </a:r>
            <a:r>
              <a:rPr lang="es-PE" b="1" dirty="0" smtClean="0">
                <a:solidFill>
                  <a:schemeClr val="tx1"/>
                </a:solidFill>
                <a:effectLst>
                  <a:outerShdw blurRad="38100" dist="38100" dir="2700000" algn="tl">
                    <a:srgbClr val="000000">
                      <a:alpha val="43137"/>
                    </a:srgbClr>
                  </a:outerShdw>
                </a:effectLst>
                <a:latin typeface="Century Schoolbook" panose="02040604050505020304" pitchFamily="18" charset="0"/>
              </a:rPr>
              <a:t>New York </a:t>
            </a:r>
            <a:r>
              <a:rPr lang="es-PE" b="1" dirty="0" err="1" smtClean="0">
                <a:solidFill>
                  <a:schemeClr val="tx1"/>
                </a:solidFill>
                <a:effectLst>
                  <a:outerShdw blurRad="38100" dist="38100" dir="2700000" algn="tl">
                    <a:srgbClr val="000000">
                      <a:alpha val="43137"/>
                    </a:srgbClr>
                  </a:outerShdw>
                </a:effectLst>
                <a:latin typeface="Century Schoolbook" panose="02040604050505020304" pitchFamily="18" charset="0"/>
              </a:rPr>
              <a:t>World</a:t>
            </a:r>
            <a:r>
              <a:rPr lang="es-PE" b="1" dirty="0" smtClean="0">
                <a:solidFill>
                  <a:schemeClr val="tx1"/>
                </a:solidFill>
                <a:effectLst>
                  <a:outerShdw blurRad="38100" dist="38100" dir="2700000" algn="tl">
                    <a:srgbClr val="000000">
                      <a:alpha val="43137"/>
                    </a:srgbClr>
                  </a:outerShdw>
                </a:effectLst>
                <a:latin typeface="Century Schoolbook" panose="02040604050505020304" pitchFamily="18" charset="0"/>
              </a:rPr>
              <a:t> </a:t>
            </a:r>
            <a:r>
              <a:rPr lang="es-PE" dirty="0" smtClean="0">
                <a:solidFill>
                  <a:schemeClr val="tx1"/>
                </a:solidFill>
                <a:latin typeface="Century Schoolbook" panose="02040604050505020304" pitchFamily="18" charset="0"/>
              </a:rPr>
              <a:t>en mayo de 1885</a:t>
            </a:r>
            <a:r>
              <a:rPr lang="es-PE" b="1" dirty="0" smtClean="0">
                <a:solidFill>
                  <a:schemeClr val="tx1"/>
                </a:solidFill>
                <a:effectLst>
                  <a:outerShdw blurRad="38100" dist="38100" dir="2700000" algn="tl">
                    <a:srgbClr val="000000">
                      <a:alpha val="43137"/>
                    </a:srgbClr>
                  </a:outerShdw>
                </a:effectLst>
                <a:latin typeface="Century Schoolbook" panose="02040604050505020304" pitchFamily="18" charset="0"/>
              </a:rPr>
              <a:t>.</a:t>
            </a:r>
            <a:r>
              <a:rPr lang="es-PE" dirty="0" smtClean="0">
                <a:solidFill>
                  <a:schemeClr val="tx1"/>
                </a:solidFill>
                <a:latin typeface="Century Schoolbook" panose="02040604050505020304" pitchFamily="18" charset="0"/>
              </a:rPr>
              <a:t> </a:t>
            </a:r>
            <a:r>
              <a:rPr lang="es-PE" dirty="0">
                <a:solidFill>
                  <a:schemeClr val="tx1"/>
                </a:solidFill>
                <a:latin typeface="Century Schoolbook" panose="02040604050505020304" pitchFamily="18" charset="0"/>
              </a:rPr>
              <a:t>Un crucigrama, consta de dos elementos:</a:t>
            </a:r>
          </a:p>
          <a:p>
            <a:pPr algn="just">
              <a:buNone/>
            </a:pPr>
            <a:endParaRPr lang="es-PE" dirty="0">
              <a:solidFill>
                <a:schemeClr val="tx1"/>
              </a:solidFill>
              <a:latin typeface="Century Schoolbook" panose="02040604050505020304" pitchFamily="18" charset="0"/>
            </a:endParaRPr>
          </a:p>
          <a:p>
            <a:pPr marL="285750" lvl="0" indent="-285750" algn="just">
              <a:buFont typeface="Arial" panose="020B0604020202020204" pitchFamily="34" charset="0"/>
              <a:buChar char="•"/>
            </a:pPr>
            <a:r>
              <a:rPr lang="es-PE" dirty="0">
                <a:solidFill>
                  <a:schemeClr val="tx1"/>
                </a:solidFill>
                <a:latin typeface="Century Schoolbook" panose="02040604050505020304" pitchFamily="18" charset="0"/>
              </a:rPr>
              <a:t>Una grilla (Cuyas celdas -normalmente blancas- tendrán números asociados a las "referencias").</a:t>
            </a:r>
          </a:p>
          <a:p>
            <a:pPr lvl="0" algn="just">
              <a:buNone/>
            </a:pPr>
            <a:endParaRPr lang="es-PE" dirty="0">
              <a:solidFill>
                <a:schemeClr val="tx1"/>
              </a:solidFill>
              <a:latin typeface="Century Schoolbook" panose="02040604050505020304" pitchFamily="18" charset="0"/>
            </a:endParaRPr>
          </a:p>
          <a:p>
            <a:pPr marL="285750" lvl="0" indent="-285750" algn="just">
              <a:buFont typeface="Arial" panose="020B0604020202020204" pitchFamily="34" charset="0"/>
              <a:buChar char="•"/>
            </a:pPr>
            <a:r>
              <a:rPr lang="es-PE" dirty="0">
                <a:solidFill>
                  <a:schemeClr val="tx1"/>
                </a:solidFill>
                <a:latin typeface="Century Schoolbook" panose="02040604050505020304" pitchFamily="18" charset="0"/>
              </a:rPr>
              <a:t>Referencias (Definiciones cortas, pero exactas, que permitan vincularlas a una palabra específica a ubicar en la grilla).</a:t>
            </a:r>
          </a:p>
          <a:p>
            <a:pPr algn="just"/>
            <a:endParaRPr lang="es-PE"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6164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500" fill="hold"/>
                                        <p:tgtEl>
                                          <p:spTgt spid="19"/>
                                        </p:tgtEl>
                                        <p:attrNameLst>
                                          <p:attrName>ppt_w</p:attrName>
                                        </p:attrNameLst>
                                      </p:cBhvr>
                                      <p:tavLst>
                                        <p:tav tm="0">
                                          <p:val>
                                            <p:fltVal val="0"/>
                                          </p:val>
                                        </p:tav>
                                        <p:tav tm="100000">
                                          <p:val>
                                            <p:strVal val="#ppt_w"/>
                                          </p:val>
                                        </p:tav>
                                      </p:tavLst>
                                    </p:anim>
                                    <p:anim calcmode="lin" valueType="num">
                                      <p:cBhvr>
                                        <p:cTn id="8" dur="1500" fill="hold"/>
                                        <p:tgtEl>
                                          <p:spTgt spid="19"/>
                                        </p:tgtEl>
                                        <p:attrNameLst>
                                          <p:attrName>ppt_h</p:attrName>
                                        </p:attrNameLst>
                                      </p:cBhvr>
                                      <p:tavLst>
                                        <p:tav tm="0">
                                          <p:val>
                                            <p:fltVal val="0"/>
                                          </p:val>
                                        </p:tav>
                                        <p:tav tm="100000">
                                          <p:val>
                                            <p:strVal val="#ppt_h"/>
                                          </p:val>
                                        </p:tav>
                                      </p:tavLst>
                                    </p:anim>
                                    <p:anim calcmode="lin" valueType="num">
                                      <p:cBhvr>
                                        <p:cTn id="9" dur="1500" fill="hold"/>
                                        <p:tgtEl>
                                          <p:spTgt spid="19"/>
                                        </p:tgtEl>
                                        <p:attrNameLst>
                                          <p:attrName>style.rotation</p:attrName>
                                        </p:attrNameLst>
                                      </p:cBhvr>
                                      <p:tavLst>
                                        <p:tav tm="0">
                                          <p:val>
                                            <p:fltVal val="90"/>
                                          </p:val>
                                        </p:tav>
                                        <p:tav tm="100000">
                                          <p:val>
                                            <p:fltVal val="0"/>
                                          </p:val>
                                        </p:tav>
                                      </p:tavLst>
                                    </p:anim>
                                    <p:animEffect transition="in" filter="fade">
                                      <p:cBhvr>
                                        <p:cTn id="10" dur="1500"/>
                                        <p:tgtEl>
                                          <p:spTgt spid="19"/>
                                        </p:tgtEl>
                                      </p:cBhvr>
                                    </p:animEffect>
                                  </p:childTnLst>
                                </p:cTn>
                              </p:par>
                            </p:childTnLst>
                          </p:cTn>
                        </p:par>
                        <p:par>
                          <p:cTn id="11" fill="hold">
                            <p:stCondLst>
                              <p:cond delay="1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500" fill="hold"/>
                                        <p:tgtEl>
                                          <p:spTgt spid="5"/>
                                        </p:tgtEl>
                                        <p:attrNameLst>
                                          <p:attrName>ppt_w</p:attrName>
                                        </p:attrNameLst>
                                      </p:cBhvr>
                                      <p:tavLst>
                                        <p:tav tm="0">
                                          <p:val>
                                            <p:fltVal val="0"/>
                                          </p:val>
                                        </p:tav>
                                        <p:tav tm="100000">
                                          <p:val>
                                            <p:strVal val="#ppt_w"/>
                                          </p:val>
                                        </p:tav>
                                      </p:tavLst>
                                    </p:anim>
                                    <p:anim calcmode="lin" valueType="num">
                                      <p:cBhvr>
                                        <p:cTn id="15" dur="1500" fill="hold"/>
                                        <p:tgtEl>
                                          <p:spTgt spid="5"/>
                                        </p:tgtEl>
                                        <p:attrNameLst>
                                          <p:attrName>ppt_h</p:attrName>
                                        </p:attrNameLst>
                                      </p:cBhvr>
                                      <p:tavLst>
                                        <p:tav tm="0">
                                          <p:val>
                                            <p:fltVal val="0"/>
                                          </p:val>
                                        </p:tav>
                                        <p:tav tm="100000">
                                          <p:val>
                                            <p:strVal val="#ppt_h"/>
                                          </p:val>
                                        </p:tav>
                                      </p:tavLst>
                                    </p:anim>
                                    <p:animEffect transition="in" filter="fade">
                                      <p:cBhvr>
                                        <p:cTn id="16" dur="1500"/>
                                        <p:tgtEl>
                                          <p:spTgt spid="5"/>
                                        </p:tgtEl>
                                      </p:cBhvr>
                                    </p:animEffect>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500" fill="hold"/>
                                        <p:tgtEl>
                                          <p:spTgt spid="2"/>
                                        </p:tgtEl>
                                        <p:attrNameLst>
                                          <p:attrName>ppt_w</p:attrName>
                                        </p:attrNameLst>
                                      </p:cBhvr>
                                      <p:tavLst>
                                        <p:tav tm="0">
                                          <p:val>
                                            <p:fltVal val="0"/>
                                          </p:val>
                                        </p:tav>
                                        <p:tav tm="100000">
                                          <p:val>
                                            <p:strVal val="#ppt_w"/>
                                          </p:val>
                                        </p:tav>
                                      </p:tavLst>
                                    </p:anim>
                                    <p:anim calcmode="lin" valueType="num">
                                      <p:cBhvr>
                                        <p:cTn id="21" dur="1500" fill="hold"/>
                                        <p:tgtEl>
                                          <p:spTgt spid="2"/>
                                        </p:tgtEl>
                                        <p:attrNameLst>
                                          <p:attrName>ppt_h</p:attrName>
                                        </p:attrNameLst>
                                      </p:cBhvr>
                                      <p:tavLst>
                                        <p:tav tm="0">
                                          <p:val>
                                            <p:fltVal val="0"/>
                                          </p:val>
                                        </p:tav>
                                        <p:tav tm="100000">
                                          <p:val>
                                            <p:strVal val="#ppt_h"/>
                                          </p:val>
                                        </p:tav>
                                      </p:tavLst>
                                    </p:anim>
                                    <p:animEffect transition="in" filter="fade">
                                      <p:cBhvr>
                                        <p:cTn id="2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993647"/>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993709"/>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sp>
        <p:nvSpPr>
          <p:cNvPr id="9" name="8 CuadroTexto"/>
          <p:cNvSpPr txBox="1"/>
          <p:nvPr/>
        </p:nvSpPr>
        <p:spPr>
          <a:xfrm>
            <a:off x="3181082" y="166270"/>
            <a:ext cx="5615189" cy="769441"/>
          </a:xfrm>
          <a:prstGeom prst="rect">
            <a:avLst/>
          </a:prstGeom>
          <a:noFill/>
        </p:spPr>
        <p:txBody>
          <a:bodyPr wrap="square" rtlCol="0">
            <a:spAutoFit/>
          </a:bodyPr>
          <a:lstStyle/>
          <a:p>
            <a:pPr algn="ctr"/>
            <a:r>
              <a:rPr lang="es-PE" sz="44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OBJETIVOS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547" y="2184396"/>
            <a:ext cx="2437653" cy="2102476"/>
          </a:xfrm>
          <a:prstGeom prst="roundRect">
            <a:avLst>
              <a:gd name="adj" fmla="val 8594"/>
            </a:avLst>
          </a:prstGeom>
          <a:solidFill>
            <a:srgbClr val="FFFFFF">
              <a:shade val="85000"/>
            </a:srgbClr>
          </a:solidFill>
          <a:ln>
            <a:noFill/>
          </a:ln>
          <a:effectLst>
            <a:reflection blurRad="6350" stA="50000" endA="300" endPos="55500" dist="50800" dir="5400000" sy="-100000" algn="bl" rotWithShape="0"/>
          </a:effectLst>
        </p:spPr>
      </p:pic>
      <p:sp>
        <p:nvSpPr>
          <p:cNvPr id="6" name="CuadroTexto 5"/>
          <p:cNvSpPr txBox="1"/>
          <p:nvPr/>
        </p:nvSpPr>
        <p:spPr>
          <a:xfrm>
            <a:off x="1175980" y="1331387"/>
            <a:ext cx="7312117" cy="1323439"/>
          </a:xfrm>
          <a:prstGeom prst="rect">
            <a:avLst/>
          </a:prstGeom>
          <a:noFill/>
        </p:spPr>
        <p:txBody>
          <a:bodyPr wrap="square" rtlCol="0">
            <a:spAutoFit/>
          </a:bodyPr>
          <a:lstStyle/>
          <a:p>
            <a:pPr marL="285750" lvl="0" indent="-285750" algn="just">
              <a:buFont typeface="Wingdings" panose="05000000000000000000" pitchFamily="2" charset="2"/>
              <a:buChar char="Ø"/>
            </a:pPr>
            <a:r>
              <a:rPr lang="es-PE" sz="2000" b="1" dirty="0">
                <a:latin typeface="Century Schoolbook" panose="02040604050505020304" pitchFamily="18" charset="0"/>
              </a:rPr>
              <a:t>Integral: </a:t>
            </a:r>
            <a:r>
              <a:rPr lang="es-PE" sz="2000" dirty="0">
                <a:latin typeface="Century Schoolbook" panose="02040604050505020304" pitchFamily="18" charset="0"/>
              </a:rPr>
              <a:t>Desarrolla en el estudiante habilidades, conocimientos, destrezas, aptitudes, así como valores y una actitud sus capacidades individuales.</a:t>
            </a:r>
          </a:p>
          <a:p>
            <a:pPr algn="just"/>
            <a:endParaRPr lang="es-PE" sz="2000" dirty="0"/>
          </a:p>
        </p:txBody>
      </p:sp>
      <p:sp>
        <p:nvSpPr>
          <p:cNvPr id="10" name="CuadroTexto 9"/>
          <p:cNvSpPr txBox="1"/>
          <p:nvPr/>
        </p:nvSpPr>
        <p:spPr>
          <a:xfrm>
            <a:off x="1175979" y="2402062"/>
            <a:ext cx="7312117" cy="707886"/>
          </a:xfrm>
          <a:prstGeom prst="rect">
            <a:avLst/>
          </a:prstGeom>
          <a:noFill/>
        </p:spPr>
        <p:txBody>
          <a:bodyPr wrap="square" rtlCol="0">
            <a:spAutoFit/>
          </a:bodyPr>
          <a:lstStyle/>
          <a:p>
            <a:pPr marL="342900" lvl="0" indent="-342900" algn="just">
              <a:buFont typeface="Wingdings" panose="05000000000000000000" pitchFamily="2" charset="2"/>
              <a:buChar char="Ø"/>
            </a:pPr>
            <a:r>
              <a:rPr lang="es-PE" sz="2000" b="1" dirty="0">
                <a:latin typeface="Century Schoolbook" panose="02040604050505020304" pitchFamily="18" charset="0"/>
              </a:rPr>
              <a:t>Socializador: </a:t>
            </a:r>
            <a:r>
              <a:rPr lang="es-PE" sz="2000" dirty="0">
                <a:latin typeface="Century Schoolbook" panose="02040604050505020304" pitchFamily="18" charset="0"/>
              </a:rPr>
              <a:t>Promueve el trabajo en equipo.</a:t>
            </a:r>
          </a:p>
          <a:p>
            <a:pPr algn="just"/>
            <a:endParaRPr lang="es-PE" sz="2000" dirty="0"/>
          </a:p>
        </p:txBody>
      </p:sp>
      <p:sp>
        <p:nvSpPr>
          <p:cNvPr id="11" name="CuadroTexto 10"/>
          <p:cNvSpPr txBox="1"/>
          <p:nvPr/>
        </p:nvSpPr>
        <p:spPr>
          <a:xfrm>
            <a:off x="1175980" y="2956072"/>
            <a:ext cx="7312116" cy="1631216"/>
          </a:xfrm>
          <a:prstGeom prst="rect">
            <a:avLst/>
          </a:prstGeom>
          <a:noFill/>
        </p:spPr>
        <p:txBody>
          <a:bodyPr wrap="square" rtlCol="0">
            <a:spAutoFit/>
          </a:bodyPr>
          <a:lstStyle/>
          <a:p>
            <a:pPr marL="342900" lvl="0" indent="-342900" algn="just">
              <a:buFont typeface="Wingdings" panose="05000000000000000000" pitchFamily="2" charset="2"/>
              <a:buChar char="Ø"/>
            </a:pPr>
            <a:r>
              <a:rPr lang="es-PE" sz="2000" b="1" dirty="0">
                <a:latin typeface="Century Schoolbook" panose="02040604050505020304" pitchFamily="18" charset="0"/>
              </a:rPr>
              <a:t>Creativo e innovador: </a:t>
            </a:r>
            <a:r>
              <a:rPr lang="es-PE" sz="2000" dirty="0">
                <a:latin typeface="Century Schoolbook" panose="02040604050505020304" pitchFamily="18" charset="0"/>
              </a:rPr>
              <a:t>Promueve la capacidad de innovación y/o transformación, de relacionar algo conocido de forma innovadora o de apartarse de los esquemas de pensamiento y conducta habituales.</a:t>
            </a:r>
          </a:p>
          <a:p>
            <a:pPr algn="just"/>
            <a:endParaRPr lang="es-PE" sz="2000" dirty="0"/>
          </a:p>
        </p:txBody>
      </p:sp>
      <p:sp>
        <p:nvSpPr>
          <p:cNvPr id="12" name="CuadroTexto 11"/>
          <p:cNvSpPr txBox="1"/>
          <p:nvPr/>
        </p:nvSpPr>
        <p:spPr>
          <a:xfrm>
            <a:off x="1175979" y="4286872"/>
            <a:ext cx="7312117" cy="1015663"/>
          </a:xfrm>
          <a:prstGeom prst="rect">
            <a:avLst/>
          </a:prstGeom>
          <a:noFill/>
        </p:spPr>
        <p:txBody>
          <a:bodyPr wrap="square" rtlCol="0">
            <a:spAutoFit/>
          </a:bodyPr>
          <a:lstStyle/>
          <a:p>
            <a:pPr marL="342900" lvl="0" indent="-342900" algn="just">
              <a:buFont typeface="Wingdings" panose="05000000000000000000" pitchFamily="2" charset="2"/>
              <a:buChar char="Ø"/>
            </a:pPr>
            <a:r>
              <a:rPr lang="es-PE" sz="2000" b="1" dirty="0">
                <a:latin typeface="Century Schoolbook" panose="02040604050505020304" pitchFamily="18" charset="0"/>
              </a:rPr>
              <a:t>Flexible</a:t>
            </a:r>
            <a:r>
              <a:rPr lang="es-PE" sz="2000" dirty="0">
                <a:latin typeface="Century Schoolbook" panose="02040604050505020304" pitchFamily="18" charset="0"/>
              </a:rPr>
              <a:t>: Se adapta al tiempo de cada persona al uso del tiempo, a los recursos y a los medios disponibles.</a:t>
            </a:r>
          </a:p>
          <a:p>
            <a:pPr algn="just"/>
            <a:endParaRPr lang="es-PE" sz="2000" dirty="0"/>
          </a:p>
        </p:txBody>
      </p:sp>
    </p:spTree>
    <p:extLst>
      <p:ext uri="{BB962C8B-B14F-4D97-AF65-F5344CB8AC3E}">
        <p14:creationId xmlns:p14="http://schemas.microsoft.com/office/powerpoint/2010/main" val="11402559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3"/>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par>
                          <p:cTn id="14" fill="hold">
                            <p:stCondLst>
                              <p:cond delay="2000"/>
                            </p:stCondLst>
                            <p:childTnLst>
                              <p:par>
                                <p:cTn id="15" presetID="50" presetClass="entr" presetSubtype="0" decel="10000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3"/>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par>
                          <p:cTn id="20" fill="hold">
                            <p:stCondLst>
                              <p:cond delay="3000"/>
                            </p:stCondLst>
                            <p:childTnLst>
                              <p:par>
                                <p:cTn id="21" presetID="50" presetClass="entr" presetSubtype="0" decel="10000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strVal val="#ppt_w+.3"/>
                                          </p:val>
                                        </p:tav>
                                        <p:tav tm="100000">
                                          <p:val>
                                            <p:strVal val="#ppt_w"/>
                                          </p:val>
                                        </p:tav>
                                      </p:tavLst>
                                    </p:anim>
                                    <p:anim calcmode="lin" valueType="num">
                                      <p:cBhvr>
                                        <p:cTn id="24" dur="1000" fill="hold"/>
                                        <p:tgtEl>
                                          <p:spTgt spid="11"/>
                                        </p:tgtEl>
                                        <p:attrNameLst>
                                          <p:attrName>ppt_h</p:attrName>
                                        </p:attrNameLst>
                                      </p:cBhvr>
                                      <p:tavLst>
                                        <p:tav tm="0">
                                          <p:val>
                                            <p:strVal val="#ppt_h"/>
                                          </p:val>
                                        </p:tav>
                                        <p:tav tm="100000">
                                          <p:val>
                                            <p:strVal val="#ppt_h"/>
                                          </p:val>
                                        </p:tav>
                                      </p:tavLst>
                                    </p:anim>
                                    <p:animEffect transition="in" filter="fade">
                                      <p:cBhvr>
                                        <p:cTn id="25" dur="1000"/>
                                        <p:tgtEl>
                                          <p:spTgt spid="11"/>
                                        </p:tgtEl>
                                      </p:cBhvr>
                                    </p:animEffect>
                                  </p:childTnLst>
                                </p:cTn>
                              </p:par>
                            </p:childTnLst>
                          </p:cTn>
                        </p:par>
                        <p:par>
                          <p:cTn id="26" fill="hold">
                            <p:stCondLst>
                              <p:cond delay="4000"/>
                            </p:stCondLst>
                            <p:childTnLst>
                              <p:par>
                                <p:cTn id="27" presetID="50" presetClass="entr" presetSubtype="0" decel="10000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strVal val="#ppt_w+.3"/>
                                          </p:val>
                                        </p:tav>
                                        <p:tav tm="100000">
                                          <p:val>
                                            <p:strVal val="#ppt_w"/>
                                          </p:val>
                                        </p:tav>
                                      </p:tavLst>
                                    </p:anim>
                                    <p:anim calcmode="lin" valueType="num">
                                      <p:cBhvr>
                                        <p:cTn id="30" dur="1000" fill="hold"/>
                                        <p:tgtEl>
                                          <p:spTgt spid="12"/>
                                        </p:tgtEl>
                                        <p:attrNameLst>
                                          <p:attrName>ppt_h</p:attrName>
                                        </p:attrNameLst>
                                      </p:cBhvr>
                                      <p:tavLst>
                                        <p:tav tm="0">
                                          <p:val>
                                            <p:strVal val="#ppt_h"/>
                                          </p:val>
                                        </p:tav>
                                        <p:tav tm="100000">
                                          <p:val>
                                            <p:strVal val="#ppt_h"/>
                                          </p:val>
                                        </p:tav>
                                      </p:tavLst>
                                    </p:anim>
                                    <p:animEffect transition="in" filter="fade">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800" y="658194"/>
            <a:ext cx="6207421" cy="109537"/>
          </a:xfrm>
          <a:custGeom>
            <a:avLst/>
            <a:gdLst/>
            <a:ahLst/>
            <a:cxnLst/>
            <a:rect l="l" t="t" r="r" b="b"/>
            <a:pathLst>
              <a:path w="4655566" h="109537">
                <a:moveTo>
                  <a:pt x="0" y="109537"/>
                </a:moveTo>
                <a:lnTo>
                  <a:pt x="4655566" y="109537"/>
                </a:lnTo>
                <a:lnTo>
                  <a:pt x="4655566" y="0"/>
                </a:lnTo>
                <a:lnTo>
                  <a:pt x="0" y="0"/>
                </a:lnTo>
                <a:lnTo>
                  <a:pt x="0" y="109537"/>
                </a:lnTo>
                <a:close/>
              </a:path>
            </a:pathLst>
          </a:custGeom>
          <a:solidFill>
            <a:srgbClr val="CC0000"/>
          </a:solidFill>
        </p:spPr>
        <p:txBody>
          <a:bodyPr wrap="square" lIns="0" tIns="0" rIns="0" bIns="0" rtlCol="0">
            <a:noAutofit/>
          </a:bodyPr>
          <a:lstStyle/>
          <a:p>
            <a:endParaRPr dirty="0"/>
          </a:p>
        </p:txBody>
      </p:sp>
      <p:sp>
        <p:nvSpPr>
          <p:cNvPr id="4" name="object 4"/>
          <p:cNvSpPr/>
          <p:nvPr/>
        </p:nvSpPr>
        <p:spPr>
          <a:xfrm>
            <a:off x="812801" y="658256"/>
            <a:ext cx="10610935" cy="0"/>
          </a:xfrm>
          <a:custGeom>
            <a:avLst/>
            <a:gdLst/>
            <a:ahLst/>
            <a:cxnLst/>
            <a:rect l="l" t="t" r="r" b="b"/>
            <a:pathLst>
              <a:path w="7958201">
                <a:moveTo>
                  <a:pt x="0" y="0"/>
                </a:moveTo>
                <a:lnTo>
                  <a:pt x="7958201" y="0"/>
                </a:lnTo>
              </a:path>
            </a:pathLst>
          </a:custGeom>
          <a:ln w="12700">
            <a:solidFill>
              <a:srgbClr val="CC0000"/>
            </a:solidFill>
          </a:ln>
        </p:spPr>
        <p:txBody>
          <a:bodyPr wrap="square" lIns="0" tIns="0" rIns="0" bIns="0" rtlCol="0">
            <a:noAutofit/>
          </a:bodyPr>
          <a:lstStyle/>
          <a:p>
            <a:endParaRPr dirty="0"/>
          </a:p>
        </p:txBody>
      </p:sp>
      <p:sp>
        <p:nvSpPr>
          <p:cNvPr id="17" name="object 5"/>
          <p:cNvSpPr/>
          <p:nvPr/>
        </p:nvSpPr>
        <p:spPr>
          <a:xfrm>
            <a:off x="812800" y="6172200"/>
            <a:ext cx="105664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noAutofit/>
          </a:bodyPr>
          <a:lstStyle/>
          <a:p>
            <a:endParaRPr/>
          </a:p>
        </p:txBody>
      </p:sp>
      <p:pic>
        <p:nvPicPr>
          <p:cNvPr id="2" name="Imagen 1"/>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042495" y="3850965"/>
            <a:ext cx="3891567" cy="2364667"/>
          </a:xfrm>
          <a:prstGeom prst="rect">
            <a:avLst/>
          </a:prstGeom>
          <a:ln>
            <a:noFill/>
          </a:ln>
          <a:effectLst>
            <a:softEdge rad="112500"/>
          </a:effectLst>
        </p:spPr>
      </p:pic>
      <p:sp>
        <p:nvSpPr>
          <p:cNvPr id="9" name="8 CuadroTexto"/>
          <p:cNvSpPr txBox="1"/>
          <p:nvPr/>
        </p:nvSpPr>
        <p:spPr>
          <a:xfrm rot="20967455">
            <a:off x="1133340" y="1212882"/>
            <a:ext cx="8534400" cy="3139321"/>
          </a:xfrm>
          <a:prstGeom prst="rect">
            <a:avLst/>
          </a:prstGeom>
          <a:noFill/>
        </p:spPr>
        <p:txBody>
          <a:bodyPr wrap="square" rtlCol="0">
            <a:spAutoFit/>
          </a:bodyPr>
          <a:lstStyle/>
          <a:p>
            <a:pPr algn="ctr"/>
            <a:r>
              <a:rPr lang="es-PE" sz="6600" b="1" dirty="0" smtClean="0">
                <a:ln>
                  <a:solidFill>
                    <a:srgbClr val="C00000"/>
                  </a:solidFill>
                </a:ln>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Bell MT" pitchFamily="18" charset="0"/>
              </a:rPr>
              <a:t>REQUERIMIENTOS FUNCIONALES Y NO FUNCIONALES</a:t>
            </a:r>
          </a:p>
        </p:txBody>
      </p:sp>
    </p:spTree>
    <p:extLst>
      <p:ext uri="{BB962C8B-B14F-4D97-AF65-F5344CB8AC3E}">
        <p14:creationId xmlns:p14="http://schemas.microsoft.com/office/powerpoint/2010/main" val="10273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ircuito">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TC104033919[[fn=Circuito]]</Template>
  <TotalTime>2794</TotalTime>
  <Words>703</Words>
  <Application>Microsoft Office PowerPoint</Application>
  <PresentationFormat>Panorámica</PresentationFormat>
  <Paragraphs>86</Paragraphs>
  <Slides>14</Slides>
  <Notes>14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Arial</vt:lpstr>
      <vt:lpstr>Arial Narrow</vt:lpstr>
      <vt:lpstr>Bell MT</vt:lpstr>
      <vt:lpstr>Calibri</vt:lpstr>
      <vt:lpstr>Century Schoolbook</vt:lpstr>
      <vt:lpstr>Courier New</vt:lpstr>
      <vt:lpstr>Times New Roman</vt:lpstr>
      <vt:lpstr>Trebuchet MS</vt:lpstr>
      <vt:lpstr>Tw Cen MT</vt:lpstr>
      <vt:lpstr>Wingdings</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estratégico de gobierno electrónico para la Municipalidad de Talavera</dc:title>
  <dc:creator>Mis documentos</dc:creator>
  <cp:lastModifiedBy>EBERCILLO</cp:lastModifiedBy>
  <cp:revision>270</cp:revision>
  <cp:lastPrinted>2015-08-05T14:44:19Z</cp:lastPrinted>
  <dcterms:created xsi:type="dcterms:W3CDTF">2014-07-21T22:28:01Z</dcterms:created>
  <dcterms:modified xsi:type="dcterms:W3CDTF">2015-12-07T05:37:01Z</dcterms:modified>
</cp:coreProperties>
</file>