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3"/>
  </p:handoutMasterIdLst>
  <p:sldIdLst>
    <p:sldId id="264" r:id="rId2"/>
    <p:sldId id="266" r:id="rId3"/>
    <p:sldId id="267" r:id="rId4"/>
    <p:sldId id="259" r:id="rId5"/>
    <p:sldId id="283" r:id="rId6"/>
    <p:sldId id="284" r:id="rId7"/>
    <p:sldId id="268" r:id="rId8"/>
    <p:sldId id="269" r:id="rId9"/>
    <p:sldId id="270" r:id="rId10"/>
    <p:sldId id="273" r:id="rId11"/>
    <p:sldId id="272" r:id="rId12"/>
    <p:sldId id="275" r:id="rId13"/>
    <p:sldId id="281" r:id="rId14"/>
    <p:sldId id="276" r:id="rId15"/>
    <p:sldId id="260" r:id="rId16"/>
    <p:sldId id="277" r:id="rId17"/>
    <p:sldId id="278" r:id="rId18"/>
    <p:sldId id="279" r:id="rId19"/>
    <p:sldId id="274" r:id="rId20"/>
    <p:sldId id="280" r:id="rId21"/>
    <p:sldId id="271" r:id="rId22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5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57" autoAdjust="0"/>
    <p:restoredTop sz="94660"/>
  </p:normalViewPr>
  <p:slideViewPr>
    <p:cSldViewPr snapToGrid="0">
      <p:cViewPr>
        <p:scale>
          <a:sx n="75" d="100"/>
          <a:sy n="75" d="100"/>
        </p:scale>
        <p:origin x="2880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AB81D-D1A4-4266-BE1A-7CDA7B43A557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8825"/>
            <a:ext cx="2945659" cy="495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378825"/>
            <a:ext cx="2945659" cy="495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7724E-EC68-4DBF-B064-CF6DF68239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727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2AABF-9C21-4520-9C0B-C0D515A69F8A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2EEF-331D-4FF3-AF99-5B28E97AF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720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2AABF-9C21-4520-9C0B-C0D515A69F8A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2EEF-331D-4FF3-AF99-5B28E97AF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278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2AABF-9C21-4520-9C0B-C0D515A69F8A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2EEF-331D-4FF3-AF99-5B28E97AF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66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2AABF-9C21-4520-9C0B-C0D515A69F8A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2EEF-331D-4FF3-AF99-5B28E97AF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871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2AABF-9C21-4520-9C0B-C0D515A69F8A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2EEF-331D-4FF3-AF99-5B28E97AF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336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2AABF-9C21-4520-9C0B-C0D515A69F8A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2EEF-331D-4FF3-AF99-5B28E97AF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912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2AABF-9C21-4520-9C0B-C0D515A69F8A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2EEF-331D-4FF3-AF99-5B28E97AF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785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2AABF-9C21-4520-9C0B-C0D515A69F8A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2EEF-331D-4FF3-AF99-5B28E97AF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722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2AABF-9C21-4520-9C0B-C0D515A69F8A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2EEF-331D-4FF3-AF99-5B28E97AF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029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2AABF-9C21-4520-9C0B-C0D515A69F8A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2EEF-331D-4FF3-AF99-5B28E97AF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602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2AABF-9C21-4520-9C0B-C0D515A69F8A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2EEF-331D-4FF3-AF99-5B28E97AF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948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2AABF-9C21-4520-9C0B-C0D515A69F8A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2EEF-331D-4FF3-AF99-5B28E97AF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636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943725" y="3105834"/>
            <a:ext cx="2144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TWICEBURSTER</a:t>
            </a:r>
          </a:p>
          <a:p>
            <a:r>
              <a:rPr lang="en-US" altLang="ko-KR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2018.01.18</a:t>
            </a: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37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103672"/>
              </p:ext>
            </p:extLst>
          </p:nvPr>
        </p:nvGraphicFramePr>
        <p:xfrm>
          <a:off x="0" y="0"/>
          <a:ext cx="9144000" cy="302062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343025">
                  <a:extLst>
                    <a:ext uri="{9D8B030D-6E8A-4147-A177-3AD203B41FA5}">
                      <a16:colId xmlns:a16="http://schemas.microsoft.com/office/drawing/2014/main" val="3419133224"/>
                    </a:ext>
                  </a:extLst>
                </a:gridCol>
                <a:gridCol w="7800975">
                  <a:extLst>
                    <a:ext uri="{9D8B030D-6E8A-4147-A177-3AD203B41FA5}">
                      <a16:colId xmlns:a16="http://schemas.microsoft.com/office/drawing/2014/main" val="2134195735"/>
                    </a:ext>
                  </a:extLst>
                </a:gridCol>
              </a:tblGrid>
              <a:tr h="3020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5</a:t>
                      </a:r>
                      <a:endParaRPr lang="ko-KR" altLang="en-US" sz="1200" b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solidFill>
                      <a:srgbClr val="3459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Call</a:t>
                      </a:r>
                      <a:endParaRPr lang="ko-KR" altLang="en-US" sz="1200" b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solidFill>
                      <a:srgbClr val="3459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847995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342773"/>
              </p:ext>
            </p:extLst>
          </p:nvPr>
        </p:nvGraphicFramePr>
        <p:xfrm>
          <a:off x="0" y="1512964"/>
          <a:ext cx="9144000" cy="1257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8244">
                  <a:extLst>
                    <a:ext uri="{9D8B030D-6E8A-4147-A177-3AD203B41FA5}">
                      <a16:colId xmlns:a16="http://schemas.microsoft.com/office/drawing/2014/main" val="3466867783"/>
                    </a:ext>
                  </a:extLst>
                </a:gridCol>
                <a:gridCol w="5775756">
                  <a:extLst>
                    <a:ext uri="{9D8B030D-6E8A-4147-A177-3AD203B41FA5}">
                      <a16:colId xmlns:a16="http://schemas.microsoft.com/office/drawing/2014/main" val="26282415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코드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내용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880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android.provider.CallLog.Calls.DATE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수신 혹은 발신을 시도한 시각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48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android.provider.CallLog.Calls.</a:t>
                      </a:r>
                      <a:r>
                        <a:rPr lang="en-US" altLang="ko-KR" sz="1050" smtClean="0">
                          <a:effectLst/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TYPE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수신</a:t>
                      </a:r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(1), </a:t>
                      </a:r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발신</a:t>
                      </a:r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(2), </a:t>
                      </a:r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놓침</a:t>
                      </a:r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(3), </a:t>
                      </a:r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보이스메일</a:t>
                      </a:r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(4),</a:t>
                      </a:r>
                      <a:r>
                        <a:rPr lang="en-US" altLang="ko-KR" sz="1050" b="0" baseline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ko-KR" altLang="en-US" sz="1050" b="0" baseline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사용자의 의한 거절</a:t>
                      </a:r>
                      <a:r>
                        <a:rPr lang="en-US" altLang="ko-KR" sz="1050" b="0" baseline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(5), </a:t>
                      </a:r>
                      <a:r>
                        <a:rPr lang="ko-KR" altLang="en-US" sz="1050" b="0" baseline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자동</a:t>
                      </a:r>
                      <a:r>
                        <a:rPr lang="en-US" altLang="ko-KR" sz="1050" b="0" baseline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1050" b="0" baseline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수신거부 시간 등</a:t>
                      </a:r>
                      <a:r>
                        <a:rPr lang="en-US" altLang="ko-KR" sz="1050" b="0" baseline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</a:t>
                      </a:r>
                      <a:r>
                        <a:rPr lang="ko-KR" altLang="en-US" sz="1050" b="0" baseline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차단</a:t>
                      </a:r>
                      <a:r>
                        <a:rPr lang="en-US" altLang="ko-KR" sz="1050" b="0" baseline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(6)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050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android.provider.CallLog.Calls.NUMBER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연락한 번호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2716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android.provider.CallLog.Calls.</a:t>
                      </a:r>
                      <a:r>
                        <a:rPr lang="en-US" altLang="ko-KR" sz="1050" smtClean="0">
                          <a:effectLst/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DURATION</a:t>
                      </a:r>
                      <a:endParaRPr lang="ko-KR" altLang="en-US" sz="1050" b="0" smtClean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통화 유지시간</a:t>
                      </a:r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초</a:t>
                      </a:r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8382982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0" y="659368"/>
            <a:ext cx="9144000" cy="496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&gt;&gt;&gt;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정적으로 메니페스트에 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android.permission.READ_CALL_LOG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기입하고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사용자에게 허가를 받아야 사용할 수 있음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&gt;&gt;&gt; getContentResolver().query(android.provider.CallLog.Calls.CONTENT_URI, null, null, null, null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);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형태로 요청함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0277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868479"/>
              </p:ext>
            </p:extLst>
          </p:nvPr>
        </p:nvGraphicFramePr>
        <p:xfrm>
          <a:off x="0" y="0"/>
          <a:ext cx="9144000" cy="302062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343025">
                  <a:extLst>
                    <a:ext uri="{9D8B030D-6E8A-4147-A177-3AD203B41FA5}">
                      <a16:colId xmlns:a16="http://schemas.microsoft.com/office/drawing/2014/main" val="3419133224"/>
                    </a:ext>
                  </a:extLst>
                </a:gridCol>
                <a:gridCol w="7800975">
                  <a:extLst>
                    <a:ext uri="{9D8B030D-6E8A-4147-A177-3AD203B41FA5}">
                      <a16:colId xmlns:a16="http://schemas.microsoft.com/office/drawing/2014/main" val="2134195735"/>
                    </a:ext>
                  </a:extLst>
                </a:gridCol>
              </a:tblGrid>
              <a:tr h="3020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6</a:t>
                      </a:r>
                      <a:endParaRPr lang="ko-KR" altLang="en-US" sz="1200" b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solidFill>
                      <a:srgbClr val="3459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CellTower</a:t>
                      </a:r>
                      <a:endParaRPr lang="ko-KR" altLang="en-US" sz="1200" b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solidFill>
                      <a:srgbClr val="3459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847995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999798"/>
              </p:ext>
            </p:extLst>
          </p:nvPr>
        </p:nvGraphicFramePr>
        <p:xfrm>
          <a:off x="0" y="1755338"/>
          <a:ext cx="9144000" cy="22631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0999">
                  <a:extLst>
                    <a:ext uri="{9D8B030D-6E8A-4147-A177-3AD203B41FA5}">
                      <a16:colId xmlns:a16="http://schemas.microsoft.com/office/drawing/2014/main" val="3466867783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628241567"/>
                    </a:ext>
                  </a:extLst>
                </a:gridCol>
                <a:gridCol w="1600201">
                  <a:extLst>
                    <a:ext uri="{9D8B030D-6E8A-4147-A177-3AD203B41FA5}">
                      <a16:colId xmlns:a16="http://schemas.microsoft.com/office/drawing/2014/main" val="32573637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코드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내용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예시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880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GSM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48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GsmCellLocation.getCid()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셀타워 </a:t>
                      </a:r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ID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16785670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050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GsmCellLocation.getLac()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셀타워 위치정보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1635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2716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99433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CDMA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3538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CdmaCellLocation.getNetworkId()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셀타워 </a:t>
                      </a:r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ID</a:t>
                      </a:r>
                      <a:endParaRPr lang="ko-KR" altLang="en-US" sz="1050" b="0" smtClean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16785670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05787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CdmaCellLocation.getBaseStationLatitude()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셀타워 위치정보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138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CdmaCellLocation.getBaseStationLongitude()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셀타워 위치정보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6083039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659368"/>
            <a:ext cx="9144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&gt;&gt;&gt;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아무런 조건 없이 가져올 수 있음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단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안드로이드 버전 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5.0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이상에서 구동되는 스마트폰의 경우는 반드시 사용자로부터 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location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조건을 허가 받아야함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&gt;&gt;&gt; 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TelephonyManager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객체를 통하여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gsm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인지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cdma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인지 구분해서 수집해야함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&gt;&gt;&gt;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수집되는 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ID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정보와 위치정보는 변환하여 해석해야함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endParaRPr lang="en-US" altLang="ko-KR" sz="1050">
              <a:solidFill>
                <a:prstClr val="black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799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549413"/>
              </p:ext>
            </p:extLst>
          </p:nvPr>
        </p:nvGraphicFramePr>
        <p:xfrm>
          <a:off x="0" y="0"/>
          <a:ext cx="9144000" cy="302062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343025">
                  <a:extLst>
                    <a:ext uri="{9D8B030D-6E8A-4147-A177-3AD203B41FA5}">
                      <a16:colId xmlns:a16="http://schemas.microsoft.com/office/drawing/2014/main" val="3419133224"/>
                    </a:ext>
                  </a:extLst>
                </a:gridCol>
                <a:gridCol w="7800975">
                  <a:extLst>
                    <a:ext uri="{9D8B030D-6E8A-4147-A177-3AD203B41FA5}">
                      <a16:colId xmlns:a16="http://schemas.microsoft.com/office/drawing/2014/main" val="2134195735"/>
                    </a:ext>
                  </a:extLst>
                </a:gridCol>
              </a:tblGrid>
              <a:tr h="3020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7</a:t>
                      </a:r>
                      <a:endParaRPr lang="ko-KR" altLang="en-US" sz="1200" b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solidFill>
                      <a:srgbClr val="3459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Contacts</a:t>
                      </a:r>
                      <a:endParaRPr lang="ko-KR" altLang="en-US" sz="1200" b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solidFill>
                      <a:srgbClr val="3459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847995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0" y="659368"/>
            <a:ext cx="9144000" cy="981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&gt;&gt;&gt;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정적으로 메니페스트에 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android.permission.READ_CONTACTS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기입하고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사용자에게 허가를 받아야 사용할 수 있음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&gt;&gt;&gt; getContentResolver().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query(ContactsContract.CommonDataKinds.Phone.CONTENT_URI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null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null, null, null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);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형태로 요청함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  <a:endParaRPr lang="en-US" altLang="ko-KR" sz="1050">
              <a:solidFill>
                <a:prstClr val="black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&gt;&gt;&gt;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마지막으로 연락한 시간의 경우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각 연락처별로 전부 나타남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&gt;&gt;&gt;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폰마다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연락처 저장앱이 다르므로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여러 폰에서 테스팅해볼 필요가 있음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  <a:endParaRPr lang="en-US" altLang="ko-KR" sz="1050">
              <a:solidFill>
                <a:prstClr val="black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221669"/>
              </p:ext>
            </p:extLst>
          </p:nvPr>
        </p:nvGraphicFramePr>
        <p:xfrm>
          <a:off x="0" y="1997712"/>
          <a:ext cx="9144000" cy="754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34788">
                  <a:extLst>
                    <a:ext uri="{9D8B030D-6E8A-4147-A177-3AD203B41FA5}">
                      <a16:colId xmlns:a16="http://schemas.microsoft.com/office/drawing/2014/main" val="3466867783"/>
                    </a:ext>
                  </a:extLst>
                </a:gridCol>
                <a:gridCol w="2609212">
                  <a:extLst>
                    <a:ext uri="{9D8B030D-6E8A-4147-A177-3AD203B41FA5}">
                      <a16:colId xmlns:a16="http://schemas.microsoft.com/office/drawing/2014/main" val="26282415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코드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내용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880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ContactsContract.CommonDataKinds.Phone.NUMBER</a:t>
                      </a:r>
                      <a:endParaRPr lang="ko-KR" altLang="en-US" sz="1050" b="0" smtClean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연락처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050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ContactsContract.CommonDataKinds.Phone.LAST_TIME_CONTACTED</a:t>
                      </a:r>
                      <a:endParaRPr lang="ko-KR" altLang="en-US" sz="1050" b="0" smtClean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마지막으로 연락한 시간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71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788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155877"/>
              </p:ext>
            </p:extLst>
          </p:nvPr>
        </p:nvGraphicFramePr>
        <p:xfrm>
          <a:off x="0" y="0"/>
          <a:ext cx="9144000" cy="302062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343025">
                  <a:extLst>
                    <a:ext uri="{9D8B030D-6E8A-4147-A177-3AD203B41FA5}">
                      <a16:colId xmlns:a16="http://schemas.microsoft.com/office/drawing/2014/main" val="3419133224"/>
                    </a:ext>
                  </a:extLst>
                </a:gridCol>
                <a:gridCol w="7800975">
                  <a:extLst>
                    <a:ext uri="{9D8B030D-6E8A-4147-A177-3AD203B41FA5}">
                      <a16:colId xmlns:a16="http://schemas.microsoft.com/office/drawing/2014/main" val="2134195735"/>
                    </a:ext>
                  </a:extLst>
                </a:gridCol>
              </a:tblGrid>
              <a:tr h="3020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8</a:t>
                      </a:r>
                      <a:endParaRPr lang="ko-KR" altLang="en-US" sz="1200" b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solidFill>
                      <a:srgbClr val="3459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Data</a:t>
                      </a:r>
                      <a:endParaRPr lang="ko-KR" altLang="en-US" sz="1200" b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solidFill>
                      <a:srgbClr val="3459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847995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653597"/>
            <a:ext cx="9144000" cy="496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&gt;&gt;&gt; 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TrafficStats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클래스를 이용함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&gt;&gt;&gt;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휴대폰 화면이 켜진 것이 인지되면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10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초간 데이터를 쓴 양을 휴대폰 화면이 꺼질 때까지 측정함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  <a:endParaRPr lang="en-US" altLang="ko-KR" sz="1050">
              <a:solidFill>
                <a:prstClr val="black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51538"/>
              </p:ext>
            </p:extLst>
          </p:nvPr>
        </p:nvGraphicFramePr>
        <p:xfrm>
          <a:off x="0" y="1512964"/>
          <a:ext cx="9144000" cy="754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34298">
                  <a:extLst>
                    <a:ext uri="{9D8B030D-6E8A-4147-A177-3AD203B41FA5}">
                      <a16:colId xmlns:a16="http://schemas.microsoft.com/office/drawing/2014/main" val="3466867783"/>
                    </a:ext>
                  </a:extLst>
                </a:gridCol>
                <a:gridCol w="2809702">
                  <a:extLst>
                    <a:ext uri="{9D8B030D-6E8A-4147-A177-3AD203B41FA5}">
                      <a16:colId xmlns:a16="http://schemas.microsoft.com/office/drawing/2014/main" val="26282415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코드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내용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880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TrafficStats.getTotalTxBytes()</a:t>
                      </a:r>
                      <a:endParaRPr lang="ko-KR" altLang="en-US" sz="1050" b="0" smtClean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송신량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548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TrafficStats.getTotalRxBytes()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수신량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050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1605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101771"/>
              </p:ext>
            </p:extLst>
          </p:nvPr>
        </p:nvGraphicFramePr>
        <p:xfrm>
          <a:off x="0" y="0"/>
          <a:ext cx="9144000" cy="302062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343025">
                  <a:extLst>
                    <a:ext uri="{9D8B030D-6E8A-4147-A177-3AD203B41FA5}">
                      <a16:colId xmlns:a16="http://schemas.microsoft.com/office/drawing/2014/main" val="3419133224"/>
                    </a:ext>
                  </a:extLst>
                </a:gridCol>
                <a:gridCol w="7800975">
                  <a:extLst>
                    <a:ext uri="{9D8B030D-6E8A-4147-A177-3AD203B41FA5}">
                      <a16:colId xmlns:a16="http://schemas.microsoft.com/office/drawing/2014/main" val="2134195735"/>
                    </a:ext>
                  </a:extLst>
                </a:gridCol>
              </a:tblGrid>
              <a:tr h="3020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9</a:t>
                      </a:r>
                      <a:endParaRPr lang="ko-KR" altLang="en-US" sz="1200" b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solidFill>
                      <a:srgbClr val="3459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GPS</a:t>
                      </a:r>
                      <a:endParaRPr lang="ko-KR" altLang="en-US" sz="1200" b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solidFill>
                      <a:srgbClr val="3459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847995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0" y="659368"/>
            <a:ext cx="9144000" cy="496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&gt;&gt;&gt;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정적으로 메니페스트에 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android.permission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 ACCESS_FINE_LOCATION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기입하고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사용자에게 허가를 받아야 사용할 수 있음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&gt;&gt;&gt;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구글의 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FusedLocationApi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가 정확도가 높으므로 이용하여 구현함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  <a:endParaRPr lang="en-US" altLang="ko-KR" sz="1050">
              <a:solidFill>
                <a:prstClr val="black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062485"/>
              </p:ext>
            </p:extLst>
          </p:nvPr>
        </p:nvGraphicFramePr>
        <p:xfrm>
          <a:off x="0" y="1512964"/>
          <a:ext cx="9144000" cy="754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34298">
                  <a:extLst>
                    <a:ext uri="{9D8B030D-6E8A-4147-A177-3AD203B41FA5}">
                      <a16:colId xmlns:a16="http://schemas.microsoft.com/office/drawing/2014/main" val="3466867783"/>
                    </a:ext>
                  </a:extLst>
                </a:gridCol>
                <a:gridCol w="2809702">
                  <a:extLst>
                    <a:ext uri="{9D8B030D-6E8A-4147-A177-3AD203B41FA5}">
                      <a16:colId xmlns:a16="http://schemas.microsoft.com/office/drawing/2014/main" val="26282415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코드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내용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880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locationResult.getLastLocation().getLatitude()</a:t>
                      </a:r>
                      <a:endParaRPr lang="ko-KR" altLang="en-US" sz="1050" b="0" smtClean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위도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548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locationResult.getLastLocation().getLongitude()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경도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050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52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536067"/>
              </p:ext>
            </p:extLst>
          </p:nvPr>
        </p:nvGraphicFramePr>
        <p:xfrm>
          <a:off x="0" y="0"/>
          <a:ext cx="9144000" cy="302062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343025">
                  <a:extLst>
                    <a:ext uri="{9D8B030D-6E8A-4147-A177-3AD203B41FA5}">
                      <a16:colId xmlns:a16="http://schemas.microsoft.com/office/drawing/2014/main" val="3419133224"/>
                    </a:ext>
                  </a:extLst>
                </a:gridCol>
                <a:gridCol w="7800975">
                  <a:extLst>
                    <a:ext uri="{9D8B030D-6E8A-4147-A177-3AD203B41FA5}">
                      <a16:colId xmlns:a16="http://schemas.microsoft.com/office/drawing/2014/main" val="2134195735"/>
                    </a:ext>
                  </a:extLst>
                </a:gridCol>
              </a:tblGrid>
              <a:tr h="3020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10</a:t>
                      </a:r>
                      <a:endParaRPr lang="ko-KR" altLang="en-US" sz="1200" b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solidFill>
                      <a:srgbClr val="3459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Keyboard</a:t>
                      </a:r>
                      <a:endParaRPr lang="ko-KR" altLang="en-US" sz="1200" b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solidFill>
                      <a:srgbClr val="3459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847995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659368"/>
            <a:ext cx="9144000" cy="496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&gt;&gt;&gt;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정적으로 메니페스트에 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android.permission.BIND_ACCESSIBILITY_SERVICE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표시를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해야하며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방식은 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Application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의 실행중앱과 동일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&gt;&gt;&gt;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키보드에 어떤 키를 누르는지는 알 수 없음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00356"/>
              </p:ext>
            </p:extLst>
          </p:nvPr>
        </p:nvGraphicFramePr>
        <p:xfrm>
          <a:off x="0" y="1512964"/>
          <a:ext cx="9144000" cy="754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48125">
                  <a:extLst>
                    <a:ext uri="{9D8B030D-6E8A-4147-A177-3AD203B41FA5}">
                      <a16:colId xmlns:a16="http://schemas.microsoft.com/office/drawing/2014/main" val="3466867783"/>
                    </a:ext>
                  </a:extLst>
                </a:gridCol>
                <a:gridCol w="5095875">
                  <a:extLst>
                    <a:ext uri="{9D8B030D-6E8A-4147-A177-3AD203B41FA5}">
                      <a16:colId xmlns:a16="http://schemas.microsoft.com/office/drawing/2014/main" val="26282415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코드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내용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880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AccessibilityEvent.TYPE_VIEW_TEXT_CHANGED</a:t>
                      </a:r>
                      <a:endParaRPr lang="ko-KR" altLang="en-US" sz="1050" b="0" smtClean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키보드에 자판을 누를 때 마다 감지</a:t>
                      </a:r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.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548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AccessibilityEvent.TYPE_VIEW_TEXT_SELECTION_CHANGED</a:t>
                      </a:r>
                      <a:endParaRPr lang="ko-KR" altLang="en-US" sz="1050" b="0" smtClean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사용자가 이미 입력하여 글자가 나열된 곳에 포인터를 임의로 위치시키고자 할 때를 감지</a:t>
                      </a:r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.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050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8025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132438"/>
              </p:ext>
            </p:extLst>
          </p:nvPr>
        </p:nvGraphicFramePr>
        <p:xfrm>
          <a:off x="0" y="0"/>
          <a:ext cx="9144000" cy="302062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343025">
                  <a:extLst>
                    <a:ext uri="{9D8B030D-6E8A-4147-A177-3AD203B41FA5}">
                      <a16:colId xmlns:a16="http://schemas.microsoft.com/office/drawing/2014/main" val="3419133224"/>
                    </a:ext>
                  </a:extLst>
                </a:gridCol>
                <a:gridCol w="7800975">
                  <a:extLst>
                    <a:ext uri="{9D8B030D-6E8A-4147-A177-3AD203B41FA5}">
                      <a16:colId xmlns:a16="http://schemas.microsoft.com/office/drawing/2014/main" val="2134195735"/>
                    </a:ext>
                  </a:extLst>
                </a:gridCol>
              </a:tblGrid>
              <a:tr h="3020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11</a:t>
                      </a:r>
                      <a:endParaRPr lang="ko-KR" altLang="en-US" sz="1200" b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solidFill>
                      <a:srgbClr val="3459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Notification</a:t>
                      </a:r>
                      <a:endParaRPr lang="ko-KR" altLang="en-US" sz="1200" b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solidFill>
                      <a:srgbClr val="3459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84799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0" y="659368"/>
            <a:ext cx="9144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&gt;&gt;&gt;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정적으로 메니페스트에 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android.permission.BIND_NOTIFICATION_LISTENER_SERVICE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표시를 해야함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&gt;&gt;&gt; NotificationListenerService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객체를 상속하면 받게되는 함수인 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onNotificationPosted()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와 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onNotificationRemoved()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을 통하여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&gt;&gt;&gt;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노티피케이션이 온 시점과 사용자가 노티피케이션을 지우는 시점에서 어떠한 내용이 생성되고 사라졌는지를 추출함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892446"/>
              </p:ext>
            </p:extLst>
          </p:nvPr>
        </p:nvGraphicFramePr>
        <p:xfrm>
          <a:off x="0" y="1755338"/>
          <a:ext cx="9144000" cy="4526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5075">
                  <a:extLst>
                    <a:ext uri="{9D8B030D-6E8A-4147-A177-3AD203B41FA5}">
                      <a16:colId xmlns:a16="http://schemas.microsoft.com/office/drawing/2014/main" val="3466867783"/>
                    </a:ext>
                  </a:extLst>
                </a:gridCol>
                <a:gridCol w="6638925">
                  <a:extLst>
                    <a:ext uri="{9D8B030D-6E8A-4147-A177-3AD203B41FA5}">
                      <a16:colId xmlns:a16="http://schemas.microsoft.com/office/drawing/2014/main" val="26282415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코드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내용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880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onNotificationPosted</a:t>
                      </a:r>
                      <a:endParaRPr lang="ko-KR" altLang="en-US" sz="1050" b="0" smtClean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548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notificationPackage</a:t>
                      </a:r>
                      <a:endParaRPr lang="ko-KR" altLang="en-US" sz="1050" b="0" smtClean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노티피케이션을 발생시킨 패키지명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050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Notification.</a:t>
                      </a:r>
                      <a:r>
                        <a:rPr lang="en-US" altLang="ko-KR" sz="1050" smtClean="0">
                          <a:effectLst/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EXTRA_TITLE</a:t>
                      </a:r>
                      <a:endParaRPr lang="ko-KR" altLang="en-US" sz="1050" b="0" smtClean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노티피케이션의 제목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371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Notification.</a:t>
                      </a:r>
                      <a:r>
                        <a:rPr lang="en-US" altLang="ko-KR" sz="1050" smtClean="0">
                          <a:effectLst/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EXTRA_TEXT</a:t>
                      </a:r>
                      <a:endParaRPr lang="ko-KR" altLang="en-US" sz="1050" b="0" smtClean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노티피케이션 바에서 처음에 보이는 몇줄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232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Notification.</a:t>
                      </a:r>
                      <a:r>
                        <a:rPr lang="en-US" altLang="ko-KR" sz="1050" smtClean="0">
                          <a:effectLst/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EXTRA_SUB_TEXT</a:t>
                      </a:r>
                      <a:endParaRPr lang="ko-KR" altLang="en-US" sz="1050" b="0" smtClean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노티피케이션을 늘리면 더 많이 보이는 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655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notificationPost.</a:t>
                      </a:r>
                      <a:r>
                        <a:rPr lang="en-US" altLang="ko-KR" sz="1050" smtClean="0">
                          <a:effectLst/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sound</a:t>
                      </a:r>
                      <a:endParaRPr lang="ko-KR" altLang="en-US" sz="1050" b="0" smtClean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노티피케이션이 올 때 나는 소리로써</a:t>
                      </a:r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,</a:t>
                      </a:r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개발자가 설정한 임의의 소리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616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notificationPost.</a:t>
                      </a:r>
                      <a:r>
                        <a:rPr lang="en-US" altLang="ko-KR" sz="1050" smtClean="0">
                          <a:effectLst/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vibrate</a:t>
                      </a:r>
                      <a:endParaRPr lang="ko-KR" altLang="en-US" sz="1050" b="0" smtClean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노티피케이션이 올 때 발생하는 진동으로</a:t>
                      </a:r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,</a:t>
                      </a:r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개발자가 설정한 임의의 진동값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8694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notificationPost.</a:t>
                      </a:r>
                      <a:r>
                        <a:rPr lang="en-US" altLang="ko-KR" sz="1050" smtClean="0">
                          <a:effectLst/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defaults</a:t>
                      </a:r>
                      <a:endParaRPr lang="ko-KR" altLang="en-US" sz="1050" b="0" smtClean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노티피케이션이 올 때 시스템 디폴트 값으로 줄 수 있는</a:t>
                      </a:r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, </a:t>
                      </a:r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진동</a:t>
                      </a:r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/</a:t>
                      </a:r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소리</a:t>
                      </a:r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/LED</a:t>
                      </a:r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값</a:t>
                      </a:r>
                      <a:endParaRPr lang="en-US" altLang="ko-KR" sz="1050" b="0" smtClean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000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notificationPost.</a:t>
                      </a:r>
                      <a:r>
                        <a:rPr lang="en-US" altLang="ko-KR" sz="1050" smtClean="0">
                          <a:effectLst/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ledOnMS</a:t>
                      </a:r>
                      <a:endParaRPr lang="ko-KR" altLang="en-US" sz="1050" b="0" smtClean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개발자가 임의로 설정할 수 있는 </a:t>
                      </a:r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LED </a:t>
                      </a:r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켜지는 시간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9961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notificationPost.ledOffMS</a:t>
                      </a:r>
                      <a:endParaRPr lang="ko-KR" altLang="en-US" sz="1050" b="0" smtClean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개발자가 임의로 설정할 수 있는 </a:t>
                      </a:r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LED </a:t>
                      </a:r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꺼지는 시간</a:t>
                      </a:r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, </a:t>
                      </a:r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켜지고 꺼지는 것을 반복시켜</a:t>
                      </a:r>
                      <a:r>
                        <a:rPr lang="en-US" altLang="ko-KR" sz="1050" b="0" baseline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깜빡깜빡거리게 함</a:t>
                      </a:r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.</a:t>
                      </a:r>
                      <a:endParaRPr lang="ko-KR" altLang="en-US" sz="1050" b="0" smtClean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176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notificationPost.ledARGB</a:t>
                      </a:r>
                      <a:endParaRPr lang="ko-KR" altLang="en-US" sz="1050" b="0" smtClean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개발자가 임의로 설정할 수 있는 </a:t>
                      </a:r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LED RGB</a:t>
                      </a:r>
                      <a:r>
                        <a:rPr lang="en-US" altLang="ko-KR" sz="1050" b="0" baseline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ko-KR" altLang="en-US" sz="1050" b="0" baseline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값</a:t>
                      </a:r>
                      <a:endParaRPr lang="ko-KR" altLang="en-US" sz="1050" b="0" smtClean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6568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smtClean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837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onNotificationRemoved</a:t>
                      </a:r>
                      <a:endParaRPr lang="ko-KR" altLang="en-US" sz="1050" b="0" smtClean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077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notificationPackage</a:t>
                      </a:r>
                      <a:endParaRPr lang="ko-KR" altLang="en-US" sz="1050" b="0" smtClean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위와 동일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9676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Notification.</a:t>
                      </a:r>
                      <a:r>
                        <a:rPr lang="en-US" altLang="ko-KR" sz="1050" smtClean="0">
                          <a:effectLst/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EXTRA_TITLE</a:t>
                      </a:r>
                      <a:endParaRPr lang="ko-KR" altLang="en-US" sz="1050" b="0" smtClean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위와 동일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304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Notification.</a:t>
                      </a:r>
                      <a:r>
                        <a:rPr lang="en-US" altLang="ko-KR" sz="1050" smtClean="0">
                          <a:effectLst/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EXTRA_TEXT</a:t>
                      </a:r>
                      <a:endParaRPr lang="ko-KR" altLang="en-US" sz="1050" b="0" smtClean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위와 동일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6145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Notification.</a:t>
                      </a:r>
                      <a:r>
                        <a:rPr lang="en-US" altLang="ko-KR" sz="1050" smtClean="0">
                          <a:effectLst/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EXTRA_SUB_TEXT</a:t>
                      </a:r>
                      <a:endParaRPr lang="ko-KR" altLang="en-US" sz="1050" b="0" smtClean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위와 동일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281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4587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020822"/>
              </p:ext>
            </p:extLst>
          </p:nvPr>
        </p:nvGraphicFramePr>
        <p:xfrm>
          <a:off x="0" y="0"/>
          <a:ext cx="9144000" cy="302062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343025">
                  <a:extLst>
                    <a:ext uri="{9D8B030D-6E8A-4147-A177-3AD203B41FA5}">
                      <a16:colId xmlns:a16="http://schemas.microsoft.com/office/drawing/2014/main" val="3419133224"/>
                    </a:ext>
                  </a:extLst>
                </a:gridCol>
                <a:gridCol w="7800975">
                  <a:extLst>
                    <a:ext uri="{9D8B030D-6E8A-4147-A177-3AD203B41FA5}">
                      <a16:colId xmlns:a16="http://schemas.microsoft.com/office/drawing/2014/main" val="2134195735"/>
                    </a:ext>
                  </a:extLst>
                </a:gridCol>
              </a:tblGrid>
              <a:tr h="3020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12</a:t>
                      </a:r>
                      <a:endParaRPr lang="ko-KR" altLang="en-US" sz="1200" b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solidFill>
                      <a:srgbClr val="3459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Ringer</a:t>
                      </a:r>
                      <a:endParaRPr lang="ko-KR" altLang="en-US" sz="1200" b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solidFill>
                      <a:srgbClr val="3459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847995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0" y="659368"/>
            <a:ext cx="9144000" cy="496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&gt;&gt;&gt;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아무런 조건 없이 가져올 수 있음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&gt;&gt;&gt;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동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적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브로드캐스트 리시버를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구현하며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인텐트 필터링 값을 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AudioManager.RINGER_MODE_CHANGED_ACTION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을 주어서 구현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  <a:endParaRPr lang="en-US" altLang="ko-KR" sz="1050">
              <a:solidFill>
                <a:prstClr val="black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727085"/>
              </p:ext>
            </p:extLst>
          </p:nvPr>
        </p:nvGraphicFramePr>
        <p:xfrm>
          <a:off x="0" y="1512964"/>
          <a:ext cx="914400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34668677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코드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880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(AudioManager) getSystemService(Context.AUDIO_SERVICE)).getRingerMode() == AudioManager.RINGER_MODE_SILENT</a:t>
                      </a:r>
                      <a:endParaRPr lang="ko-KR" altLang="en-US" sz="1050" b="0" smtClean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259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(AudioManager) getSystemService(Context.AUDIO_SERVICE)).getRingerMode() == AudioManager.RINGER_MODE_VIBRATE</a:t>
                      </a:r>
                      <a:endParaRPr lang="ko-KR" altLang="en-US" sz="1050" b="0" smtClean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536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(AudioManager) getSystemService(Context.AUDIO_SERVICE)).getRingerMode() == AudioManager.RINGER_MODE_NORMAL</a:t>
                      </a:r>
                      <a:endParaRPr lang="ko-KR" altLang="en-US" sz="1050" b="0" smtClean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87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6456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069340"/>
              </p:ext>
            </p:extLst>
          </p:nvPr>
        </p:nvGraphicFramePr>
        <p:xfrm>
          <a:off x="0" y="0"/>
          <a:ext cx="9144000" cy="302062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343025">
                  <a:extLst>
                    <a:ext uri="{9D8B030D-6E8A-4147-A177-3AD203B41FA5}">
                      <a16:colId xmlns:a16="http://schemas.microsoft.com/office/drawing/2014/main" val="3419133224"/>
                    </a:ext>
                  </a:extLst>
                </a:gridCol>
                <a:gridCol w="7800975">
                  <a:extLst>
                    <a:ext uri="{9D8B030D-6E8A-4147-A177-3AD203B41FA5}">
                      <a16:colId xmlns:a16="http://schemas.microsoft.com/office/drawing/2014/main" val="2134195735"/>
                    </a:ext>
                  </a:extLst>
                </a:gridCol>
              </a:tblGrid>
              <a:tr h="3020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13</a:t>
                      </a:r>
                      <a:endParaRPr lang="ko-KR" altLang="en-US" sz="1200" b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solidFill>
                      <a:srgbClr val="3459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Screen On/Off</a:t>
                      </a:r>
                      <a:endParaRPr lang="ko-KR" altLang="en-US" sz="1200" b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solidFill>
                      <a:srgbClr val="3459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847995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993030"/>
              </p:ext>
            </p:extLst>
          </p:nvPr>
        </p:nvGraphicFramePr>
        <p:xfrm>
          <a:off x="0" y="1512964"/>
          <a:ext cx="9144000" cy="754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40754876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코드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081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_intent.getAction().equals(Intent.ACTION_SCREEN_ON)</a:t>
                      </a:r>
                      <a:endParaRPr lang="ko-KR" altLang="en-US" sz="1050" b="0" smtClean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4667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_intent.getAction().equals(Intent.ACTION_SCREEN_OFF)</a:t>
                      </a:r>
                      <a:endParaRPr lang="ko-KR" altLang="en-US" sz="1050" b="0" smtClean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716224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659368"/>
            <a:ext cx="9144000" cy="496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&gt;&gt;&gt;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아무런 조건 없이 가져올 수 있음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&gt;&gt;&gt;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동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적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브로드캐스트 리시버를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구현하며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인텐트 필터링 값을 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Intent.ACTION_SCREEN_ON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와 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Intent.ACTION_SCREEN_OFF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을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주어서 구현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  <a:endParaRPr lang="en-US" altLang="ko-KR" sz="1050">
              <a:solidFill>
                <a:prstClr val="black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5977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28727"/>
              </p:ext>
            </p:extLst>
          </p:nvPr>
        </p:nvGraphicFramePr>
        <p:xfrm>
          <a:off x="0" y="0"/>
          <a:ext cx="9144000" cy="302062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343025">
                  <a:extLst>
                    <a:ext uri="{9D8B030D-6E8A-4147-A177-3AD203B41FA5}">
                      <a16:colId xmlns:a16="http://schemas.microsoft.com/office/drawing/2014/main" val="3419133224"/>
                    </a:ext>
                  </a:extLst>
                </a:gridCol>
                <a:gridCol w="7800975">
                  <a:extLst>
                    <a:ext uri="{9D8B030D-6E8A-4147-A177-3AD203B41FA5}">
                      <a16:colId xmlns:a16="http://schemas.microsoft.com/office/drawing/2014/main" val="2134195735"/>
                    </a:ext>
                  </a:extLst>
                </a:gridCol>
              </a:tblGrid>
              <a:tr h="3020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14</a:t>
                      </a:r>
                      <a:endParaRPr lang="ko-KR" altLang="en-US" sz="1200" b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solidFill>
                      <a:srgbClr val="3459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SMS</a:t>
                      </a:r>
                      <a:endParaRPr lang="ko-KR" altLang="en-US" sz="1200" b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solidFill>
                      <a:srgbClr val="3459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847995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96880"/>
              </p:ext>
            </p:extLst>
          </p:nvPr>
        </p:nvGraphicFramePr>
        <p:xfrm>
          <a:off x="0" y="1997712"/>
          <a:ext cx="9144000" cy="1508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239">
                  <a:extLst>
                    <a:ext uri="{9D8B030D-6E8A-4147-A177-3AD203B41FA5}">
                      <a16:colId xmlns:a16="http://schemas.microsoft.com/office/drawing/2014/main" val="3466867783"/>
                    </a:ext>
                  </a:extLst>
                </a:gridCol>
                <a:gridCol w="8070761">
                  <a:extLst>
                    <a:ext uri="{9D8B030D-6E8A-4147-A177-3AD203B41FA5}">
                      <a16:colId xmlns:a16="http://schemas.microsoft.com/office/drawing/2014/main" val="26282415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코드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내용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880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“address”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문자를 받은 혹은 문자를 보낸 전화번호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48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“date”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문자 온 시간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050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“body”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문자 내용</a:t>
                      </a:r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글자수</a:t>
                      </a:r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2716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“read”</a:t>
                      </a:r>
                      <a:endParaRPr lang="ko-KR" altLang="en-US" sz="1050" b="0" smtClean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문자를 읽었는지</a:t>
                      </a:r>
                      <a:r>
                        <a:rPr lang="en-US" altLang="ko-KR" sz="1050" b="0" baseline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ko-KR" altLang="en-US" sz="1050" b="0" baseline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아닌지 파악</a:t>
                      </a:r>
                      <a:r>
                        <a:rPr lang="en-US" altLang="ko-KR" sz="1050" b="0" baseline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.</a:t>
                      </a:r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읽었음</a:t>
                      </a:r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(1), </a:t>
                      </a:r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안 읽었음</a:t>
                      </a:r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(0)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8382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“type”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smtClean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문자를 수신했는지 아니면 발신했는지 파악</a:t>
                      </a:r>
                      <a:r>
                        <a:rPr lang="en-US" altLang="ko-KR" sz="1050" b="0" smtClean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. </a:t>
                      </a:r>
                      <a:r>
                        <a:rPr lang="ko-KR" altLang="en-US" sz="1050" b="0" smtClean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수신함</a:t>
                      </a:r>
                      <a:r>
                        <a:rPr lang="en-US" altLang="ko-KR" sz="1050" b="0" smtClean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(1),</a:t>
                      </a:r>
                      <a:r>
                        <a:rPr lang="en-US" altLang="ko-KR" sz="1050" b="0" baseline="0" smtClean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ko-KR" altLang="en-US" sz="1050" b="0" baseline="0" smtClean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발신완료</a:t>
                      </a:r>
                      <a:r>
                        <a:rPr lang="en-US" altLang="ko-KR" sz="1050" b="0" baseline="0" smtClean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(2), </a:t>
                      </a:r>
                      <a:r>
                        <a:rPr lang="ko-KR" altLang="en-US" sz="1050" b="0" baseline="0" smtClean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초안</a:t>
                      </a:r>
                      <a:r>
                        <a:rPr lang="en-US" altLang="ko-KR" sz="1050" b="0" baseline="0" smtClean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(3), </a:t>
                      </a:r>
                      <a:r>
                        <a:rPr lang="ko-KR" altLang="en-US" sz="1050" b="0" baseline="0" smtClean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발신함</a:t>
                      </a:r>
                      <a:r>
                        <a:rPr lang="en-US" altLang="ko-KR" sz="1050" b="0" baseline="0" smtClean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(4), </a:t>
                      </a:r>
                      <a:r>
                        <a:rPr lang="ko-KR" altLang="en-US" sz="1050" b="0" baseline="0" smtClean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발신실패</a:t>
                      </a:r>
                      <a:r>
                        <a:rPr lang="en-US" altLang="ko-KR" sz="1050" b="0" baseline="0" smtClean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(5), </a:t>
                      </a:r>
                      <a:r>
                        <a:rPr lang="ko-KR" altLang="en-US" sz="1050" b="0" baseline="0" smtClean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예약발송</a:t>
                      </a:r>
                      <a:r>
                        <a:rPr lang="en-US" altLang="ko-KR" sz="1050" b="0" baseline="0" smtClean="0">
                          <a:solidFill>
                            <a:schemeClr val="tx1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(6)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9943306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659368"/>
            <a:ext cx="9144000" cy="981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&gt;&gt;&gt;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정적으로 메니페스트에 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android.permission.READ_SMS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기입하고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사용자에게 허가를 받아야 사용할 수 있음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&gt;&gt;&gt; Cursor cursor = getContentResolver().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query(allMessage, new 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String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[]{"address", 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"date", "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body“, 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"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read", 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"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type"}, null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null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"date DESC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"); 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형태로 요청함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&gt;&gt;&gt; 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발신함이 따로 없는 경우는 발신함 번호가 나타나지 않음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574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40622"/>
              </p:ext>
            </p:extLst>
          </p:nvPr>
        </p:nvGraphicFramePr>
        <p:xfrm>
          <a:off x="1" y="428622"/>
          <a:ext cx="9143999" cy="6000756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496268">
                  <a:extLst>
                    <a:ext uri="{9D8B030D-6E8A-4147-A177-3AD203B41FA5}">
                      <a16:colId xmlns:a16="http://schemas.microsoft.com/office/drawing/2014/main" val="367930239"/>
                    </a:ext>
                  </a:extLst>
                </a:gridCol>
                <a:gridCol w="2604378">
                  <a:extLst>
                    <a:ext uri="{9D8B030D-6E8A-4147-A177-3AD203B41FA5}">
                      <a16:colId xmlns:a16="http://schemas.microsoft.com/office/drawing/2014/main" val="796612713"/>
                    </a:ext>
                  </a:extLst>
                </a:gridCol>
                <a:gridCol w="1404851">
                  <a:extLst>
                    <a:ext uri="{9D8B030D-6E8A-4147-A177-3AD203B41FA5}">
                      <a16:colId xmlns:a16="http://schemas.microsoft.com/office/drawing/2014/main" val="3974404079"/>
                    </a:ext>
                  </a:extLst>
                </a:gridCol>
                <a:gridCol w="4638502">
                  <a:extLst>
                    <a:ext uri="{9D8B030D-6E8A-4147-A177-3AD203B41FA5}">
                      <a16:colId xmlns:a16="http://schemas.microsoft.com/office/drawing/2014/main" val="1534368456"/>
                    </a:ext>
                  </a:extLst>
                </a:gridCol>
              </a:tblGrid>
              <a:tr h="34766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TWICEBURSTER </a:t>
                      </a:r>
                      <a:r>
                        <a:rPr lang="ko-KR" altLang="en-US" sz="1200" b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수집항목</a:t>
                      </a:r>
                      <a:endParaRPr lang="ko-KR" altLang="en-US" sz="1200" b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Noto Sans Mono CJK KR Regular" panose="020B0500000000000000" pitchFamily="34" charset="-127"/>
                        <a:ea typeface="Noto Sans Mono CJK KR Regular" panose="020B0500000000000000" pitchFamily="34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7915940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 </a:t>
                      </a:r>
                      <a:endParaRPr lang="ko-KR" altLang="en-US" sz="1200" b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Activity</a:t>
                      </a:r>
                      <a:endParaRPr lang="ko-KR" altLang="en-US" sz="1200" b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Hardware</a:t>
                      </a:r>
                      <a:endParaRPr lang="ko-KR" altLang="en-US" sz="1200" b="0" smtClean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Activity.  GPS. Battery. WiFi. CellTower</a:t>
                      </a:r>
                      <a:endParaRPr lang="ko-KR" altLang="en-US" sz="1200" b="0" smtClean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1786109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 </a:t>
                      </a:r>
                      <a:endParaRPr lang="ko-KR" altLang="en-US" sz="1200" b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Android</a:t>
                      </a:r>
                      <a:endParaRPr lang="ko-KR" altLang="en-US" sz="1200" b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App</a:t>
                      </a:r>
                      <a:endParaRPr lang="ko-KR" altLang="en-US" sz="1200" b="0" smtClean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Application. Android. Keyboard. Touch</a:t>
                      </a:r>
                      <a:endParaRPr lang="ko-KR" altLang="en-US" sz="1200" b="0" smtClean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3509333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3 </a:t>
                      </a:r>
                      <a:endParaRPr lang="ko-KR" altLang="en-US" sz="1200" b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Application</a:t>
                      </a:r>
                      <a:endParaRPr lang="ko-KR" altLang="en-US" sz="1200" b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Notification</a:t>
                      </a:r>
                      <a:endParaRPr lang="ko-KR" altLang="en-US" sz="1200" b="0" smtClean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Data, Notification. Ringer. Screen On/Off</a:t>
                      </a:r>
                      <a:endParaRPr lang="ko-KR" altLang="en-US" sz="1200" b="0" smtClean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5410977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4 </a:t>
                      </a:r>
                      <a:endParaRPr lang="ko-KR" altLang="en-US" sz="1200" b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Battery</a:t>
                      </a:r>
                      <a:endParaRPr lang="ko-KR" altLang="en-US" sz="1200" b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Log</a:t>
                      </a:r>
                      <a:endParaRPr lang="ko-KR" altLang="en-US" sz="1200" b="0" smtClean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Call, Contacts. SMS</a:t>
                      </a:r>
                      <a:endParaRPr lang="ko-KR" altLang="en-US" sz="1200" b="0" smtClean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9033048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5 </a:t>
                      </a:r>
                      <a:endParaRPr lang="ko-KR" altLang="en-US" sz="1200" b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Call</a:t>
                      </a:r>
                      <a:endParaRPr lang="ko-KR" altLang="en-US" sz="1200" b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mtClean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mtClean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2271825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6</a:t>
                      </a:r>
                      <a:r>
                        <a:rPr lang="en-US" altLang="ko-KR" sz="1200" b="0" baseline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</a:t>
                      </a:r>
                      <a:endParaRPr lang="ko-KR" altLang="en-US" sz="1200" b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CellTower</a:t>
                      </a:r>
                      <a:endParaRPr lang="ko-KR" altLang="en-US" sz="1200" b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808935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7</a:t>
                      </a:r>
                      <a:endParaRPr lang="ko-KR" altLang="en-US" sz="1200" b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Contacts</a:t>
                      </a:r>
                      <a:endParaRPr lang="ko-KR" altLang="en-US" sz="1200" b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231773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8</a:t>
                      </a:r>
                      <a:endParaRPr lang="ko-KR" altLang="en-US" sz="1200" b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Data</a:t>
                      </a:r>
                      <a:endParaRPr lang="ko-KR" altLang="en-US" sz="1200" b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4478583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9 </a:t>
                      </a:r>
                      <a:endParaRPr lang="ko-KR" altLang="en-US" sz="1200" b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GPS</a:t>
                      </a:r>
                      <a:endParaRPr lang="ko-KR" altLang="en-US" sz="1200" b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0808146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10</a:t>
                      </a:r>
                      <a:endParaRPr lang="ko-KR" altLang="en-US" sz="1200" b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Keyboard</a:t>
                      </a:r>
                      <a:endParaRPr lang="ko-KR" altLang="en-US" sz="1200" b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082271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11 </a:t>
                      </a:r>
                      <a:endParaRPr lang="ko-KR" altLang="en-US" sz="1200" b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Notification</a:t>
                      </a:r>
                      <a:endParaRPr lang="ko-KR" altLang="en-US" sz="1200" b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660288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12 </a:t>
                      </a:r>
                      <a:endParaRPr lang="ko-KR" altLang="en-US" sz="1200" b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Ringer</a:t>
                      </a:r>
                      <a:endParaRPr lang="ko-KR" altLang="en-US" sz="1200" b="0" smtClean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mtClean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Privacy</a:t>
                      </a:r>
                      <a:r>
                        <a:rPr lang="en-US" altLang="ko-KR" sz="1200" b="0" baseline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: Call, Contact, SMS, Notification</a:t>
                      </a:r>
                      <a:endParaRPr lang="ko-KR" altLang="en-US" sz="1200" b="0" smtClean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967785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13 </a:t>
                      </a:r>
                      <a:endParaRPr lang="ko-KR" altLang="en-US" sz="1200" b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Screen On/Off</a:t>
                      </a:r>
                      <a:endParaRPr lang="ko-KR" altLang="en-US" sz="1200" b="0" smtClean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mtClean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mtClean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298940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14</a:t>
                      </a:r>
                      <a:endParaRPr lang="ko-KR" altLang="en-US" sz="1200" b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SMS</a:t>
                      </a:r>
                      <a:endParaRPr lang="ko-KR" altLang="en-US" sz="1200" b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3757956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15</a:t>
                      </a:r>
                      <a:endParaRPr lang="ko-KR" altLang="en-US" sz="1200" b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Touch</a:t>
                      </a:r>
                      <a:endParaRPr lang="ko-KR" altLang="en-US" sz="1200" b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8159389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16</a:t>
                      </a:r>
                      <a:endParaRPr lang="ko-KR" altLang="en-US" sz="1200" b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WiFi</a:t>
                      </a:r>
                      <a:endParaRPr lang="ko-KR" altLang="en-US" sz="1200" b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1561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89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1452"/>
              </p:ext>
            </p:extLst>
          </p:nvPr>
        </p:nvGraphicFramePr>
        <p:xfrm>
          <a:off x="0" y="0"/>
          <a:ext cx="9144000" cy="302062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343025">
                  <a:extLst>
                    <a:ext uri="{9D8B030D-6E8A-4147-A177-3AD203B41FA5}">
                      <a16:colId xmlns:a16="http://schemas.microsoft.com/office/drawing/2014/main" val="3419133224"/>
                    </a:ext>
                  </a:extLst>
                </a:gridCol>
                <a:gridCol w="7800975">
                  <a:extLst>
                    <a:ext uri="{9D8B030D-6E8A-4147-A177-3AD203B41FA5}">
                      <a16:colId xmlns:a16="http://schemas.microsoft.com/office/drawing/2014/main" val="2134195735"/>
                    </a:ext>
                  </a:extLst>
                </a:gridCol>
              </a:tblGrid>
              <a:tr h="3020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15</a:t>
                      </a:r>
                      <a:endParaRPr lang="ko-KR" altLang="en-US" sz="1200" b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solidFill>
                      <a:srgbClr val="3459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Touch</a:t>
                      </a:r>
                      <a:endParaRPr lang="ko-KR" altLang="en-US" sz="1200" b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solidFill>
                      <a:srgbClr val="3459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847995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389200"/>
              </p:ext>
            </p:extLst>
          </p:nvPr>
        </p:nvGraphicFramePr>
        <p:xfrm>
          <a:off x="0" y="2240086"/>
          <a:ext cx="914400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7975">
                  <a:extLst>
                    <a:ext uri="{9D8B030D-6E8A-4147-A177-3AD203B41FA5}">
                      <a16:colId xmlns:a16="http://schemas.microsoft.com/office/drawing/2014/main" val="3466867783"/>
                    </a:ext>
                  </a:extLst>
                </a:gridCol>
                <a:gridCol w="4666025">
                  <a:extLst>
                    <a:ext uri="{9D8B030D-6E8A-4147-A177-3AD203B41FA5}">
                      <a16:colId xmlns:a16="http://schemas.microsoft.com/office/drawing/2014/main" val="26282415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코드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내용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880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AccessibilityEvent.</a:t>
                      </a:r>
                      <a:r>
                        <a:rPr lang="en-US" altLang="ko-KR" sz="1050" smtClean="0">
                          <a:effectLst/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TYPE_VIEW_CLICKED</a:t>
                      </a:r>
                      <a:endParaRPr lang="ko-KR" altLang="en-US" sz="1050" b="0" smtClean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짧게 화면을 터치할 때를 감지</a:t>
                      </a:r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.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548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AccessibilityEvent.</a:t>
                      </a:r>
                      <a:r>
                        <a:rPr lang="en-US" altLang="ko-KR" sz="1050" smtClean="0">
                          <a:effectLst/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TYPE_VIEW_LONG_CLICKED</a:t>
                      </a:r>
                      <a:endParaRPr lang="ko-KR" altLang="en-US" sz="1050" b="0" smtClean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길게 화면을 터치할 때를 감지</a:t>
                      </a:r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.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050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AccessibilityEvent.</a:t>
                      </a:r>
                      <a:r>
                        <a:rPr lang="en-US" altLang="ko-KR" sz="1050" smtClean="0">
                          <a:effectLst/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TYPE_VIEW_SCROLLED</a:t>
                      </a:r>
                      <a:endParaRPr lang="ko-KR" altLang="en-US" sz="1050" b="0" smtClean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화면을 스크롤할 때를 감지</a:t>
                      </a:r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.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71687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0" y="659368"/>
            <a:ext cx="9144000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&gt;&gt;&gt;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정적으로 메니페스트에 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android.permission.BIND_ACCESSIBILITY_SERVICE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표시를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해야하며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방식은 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Application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의 실행중앱과 동일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&gt;&gt;&gt;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숏 클릭 터치의 경우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버튼과 같은 모듈이 클릭되어 의미가 있는 이벤트가 발생했을 때만을 감지함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&gt;&gt;&gt;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롱 클릭 터치의 경우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붙여넣기와 같이 추가로 발생하는 이벤트가 있어야만 감지함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&gt;&gt;&gt;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스크롤 터치의 경우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스크롤이 있는 화면에서만 감지함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&gt;&gt;&gt;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손가락이 화면에서 떨어질 때를 특정</a:t>
            </a:r>
            <a:endParaRPr lang="en-US" altLang="ko-KR" sz="1050">
              <a:solidFill>
                <a:prstClr val="black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3440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428674"/>
              </p:ext>
            </p:extLst>
          </p:nvPr>
        </p:nvGraphicFramePr>
        <p:xfrm>
          <a:off x="0" y="0"/>
          <a:ext cx="9144000" cy="302062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343025">
                  <a:extLst>
                    <a:ext uri="{9D8B030D-6E8A-4147-A177-3AD203B41FA5}">
                      <a16:colId xmlns:a16="http://schemas.microsoft.com/office/drawing/2014/main" val="3419133224"/>
                    </a:ext>
                  </a:extLst>
                </a:gridCol>
                <a:gridCol w="7800975">
                  <a:extLst>
                    <a:ext uri="{9D8B030D-6E8A-4147-A177-3AD203B41FA5}">
                      <a16:colId xmlns:a16="http://schemas.microsoft.com/office/drawing/2014/main" val="2134195735"/>
                    </a:ext>
                  </a:extLst>
                </a:gridCol>
              </a:tblGrid>
              <a:tr h="3020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16</a:t>
                      </a:r>
                      <a:endParaRPr lang="ko-KR" altLang="en-US" sz="1200" b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solidFill>
                      <a:srgbClr val="3459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WIFI</a:t>
                      </a:r>
                      <a:endParaRPr lang="ko-KR" altLang="en-US" sz="1200" b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solidFill>
                      <a:srgbClr val="3459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847995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258679"/>
              </p:ext>
            </p:extLst>
          </p:nvPr>
        </p:nvGraphicFramePr>
        <p:xfrm>
          <a:off x="0" y="2482460"/>
          <a:ext cx="9144001" cy="27660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9975">
                  <a:extLst>
                    <a:ext uri="{9D8B030D-6E8A-4147-A177-3AD203B41FA5}">
                      <a16:colId xmlns:a16="http://schemas.microsoft.com/office/drawing/2014/main" val="3466867783"/>
                    </a:ext>
                  </a:extLst>
                </a:gridCol>
                <a:gridCol w="3623891">
                  <a:extLst>
                    <a:ext uri="{9D8B030D-6E8A-4147-A177-3AD203B41FA5}">
                      <a16:colId xmlns:a16="http://schemas.microsoft.com/office/drawing/2014/main" val="2628241567"/>
                    </a:ext>
                  </a:extLst>
                </a:gridCol>
                <a:gridCol w="1910135">
                  <a:extLst>
                    <a:ext uri="{9D8B030D-6E8A-4147-A177-3AD203B41FA5}">
                      <a16:colId xmlns:a16="http://schemas.microsoft.com/office/drawing/2014/main" val="3257363767"/>
                    </a:ext>
                  </a:extLst>
                </a:gridCol>
              </a:tblGrid>
              <a:tr h="1268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코드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내용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예시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880409"/>
                  </a:ext>
                </a:extLst>
              </a:tr>
              <a:tr h="1268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연결되어 있음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48286"/>
                  </a:ext>
                </a:extLst>
              </a:tr>
              <a:tr h="1268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wifiManager.getConnectionInfo().getSSID()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연결된 </a:t>
                      </a:r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AP</a:t>
                      </a:r>
                      <a:r>
                        <a:rPr lang="en-US" altLang="ko-KR" sz="1050" b="0" baseline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ko-KR" altLang="en-US" sz="1050" b="0" baseline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의 이름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sorrly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050574"/>
                  </a:ext>
                </a:extLst>
              </a:tr>
              <a:tr h="1268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>
                          <a:effectLst/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wifiManager</a:t>
                      </a:r>
                      <a:r>
                        <a:rPr lang="en-US" altLang="ko-KR" sz="105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.getDhcpInfo().gateway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연결된 </a:t>
                      </a:r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AP </a:t>
                      </a:r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의 </a:t>
                      </a:r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IP </a:t>
                      </a:r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주소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192.168.0.1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271687"/>
                  </a:ext>
                </a:extLst>
              </a:tr>
              <a:tr h="1268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wifiManager.getConnectionInfo().getSSID()</a:t>
                      </a:r>
                      <a:endParaRPr lang="ko-KR" altLang="en-US" sz="1050" b="0" smtClean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연결된 </a:t>
                      </a:r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AP</a:t>
                      </a:r>
                      <a:r>
                        <a:rPr lang="en-US" altLang="ko-KR" sz="1050" b="0" baseline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ko-KR" altLang="en-US" sz="1050" b="0" baseline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의 수신강도</a:t>
                      </a:r>
                      <a:r>
                        <a:rPr lang="en-US" altLang="ko-KR" sz="1050" b="0" baseline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(RSSI)</a:t>
                      </a:r>
                      <a:endParaRPr lang="ko-KR" altLang="en-US" sz="1050" b="0" smtClean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-25dBM</a:t>
                      </a:r>
                      <a:endParaRPr lang="ko-KR" altLang="en-US" sz="1050" b="0" smtClean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2284844"/>
                  </a:ext>
                </a:extLst>
              </a:tr>
              <a:tr h="1268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wifiManager.getConnectionInfo(). getRssi()</a:t>
                      </a:r>
                      <a:endParaRPr lang="ko-KR" altLang="en-US" sz="1050" b="0" smtClean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연결된 </a:t>
                      </a:r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AP</a:t>
                      </a:r>
                      <a:r>
                        <a:rPr lang="en-US" altLang="ko-KR" sz="1050" b="0" baseline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ko-KR" altLang="en-US" sz="1050" b="0" baseline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의 맥주소</a:t>
                      </a:r>
                      <a:endParaRPr lang="ko-KR" altLang="en-US" sz="1050" b="0" smtClean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90:9f:33:db:09:060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4061535"/>
                  </a:ext>
                </a:extLst>
              </a:tr>
              <a:tr h="126857">
                <a:tc>
                  <a:txBody>
                    <a:bodyPr/>
                    <a:lstStyle/>
                    <a:p>
                      <a:pPr latinLnBrk="1"/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8382982"/>
                  </a:ext>
                </a:extLst>
              </a:tr>
              <a:tr h="1268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연결되어 있지 않음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9943306"/>
                  </a:ext>
                </a:extLst>
              </a:tr>
              <a:tr h="1268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wifiManager.getScanResults().SSID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주위에 연결 되어있지 않은 </a:t>
                      </a:r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AP</a:t>
                      </a:r>
                      <a:r>
                        <a:rPr lang="en-US" altLang="ko-KR" sz="1050" b="0" baseline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ko-KR" altLang="en-US" sz="1050" b="0" baseline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의 이름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Welcome_KAIST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3538321"/>
                  </a:ext>
                </a:extLst>
              </a:tr>
              <a:tr h="1268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wifiManager.getScanResults().level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주위에 연결 되어있지 않은 </a:t>
                      </a:r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AP</a:t>
                      </a:r>
                      <a:r>
                        <a:rPr lang="en-US" altLang="ko-KR" sz="1050" b="0" baseline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ko-KR" altLang="en-US" sz="1050" b="0" baseline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의 수신강도</a:t>
                      </a:r>
                      <a:r>
                        <a:rPr lang="en-US" altLang="ko-KR" sz="1050" b="0" baseline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(RSSI)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-57dBM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0578713"/>
                  </a:ext>
                </a:extLst>
              </a:tr>
              <a:tr h="1268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wifiManager.getScanResults().BSSID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주위에 연결 되어있지 않은 </a:t>
                      </a:r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AP </a:t>
                      </a:r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의 맥주소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d8:c7:c8:df:15:300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13836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659368"/>
            <a:ext cx="9144000" cy="1465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&gt;&gt;&gt;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정적으로 메니페스트에 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android.permission. 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ACCESS_WIFI_STATE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와 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android.permission.CHANGE_WIFI_STATE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표시를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해야함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  <a:endParaRPr lang="ko-KR" altLang="en-US" sz="1050">
              <a:solidFill>
                <a:prstClr val="black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&gt;&gt;&gt;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첫번째 허가는 와이파이 목록을 가져오는 것이고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두번째 허가는 와이파이를 켤 수 있는 권한을 가져오는 것임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&gt;&gt;&gt;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단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안드로이드 버전 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5.0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이상에서 구동되는 스마트폰의 경우는 반드시 사용자로부터 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location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조건을 허가 받아야함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&gt;&gt;&gt;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동적 브로드캐스트 리시버를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구현하여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개발자가 임의로 인터벌을 주는 코드를 개발하여 스캔함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&gt;&gt;&gt;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연결된 와이파이와 연결되지 않은 와이파이를 나누어서 추출함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&gt;&gt;&gt; RSSI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값이 클수록 가까이 있는 와이파이임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881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862891"/>
              </p:ext>
            </p:extLst>
          </p:nvPr>
        </p:nvGraphicFramePr>
        <p:xfrm>
          <a:off x="0" y="0"/>
          <a:ext cx="9144000" cy="302062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343025">
                  <a:extLst>
                    <a:ext uri="{9D8B030D-6E8A-4147-A177-3AD203B41FA5}">
                      <a16:colId xmlns:a16="http://schemas.microsoft.com/office/drawing/2014/main" val="3419133224"/>
                    </a:ext>
                  </a:extLst>
                </a:gridCol>
                <a:gridCol w="7800975">
                  <a:extLst>
                    <a:ext uri="{9D8B030D-6E8A-4147-A177-3AD203B41FA5}">
                      <a16:colId xmlns:a16="http://schemas.microsoft.com/office/drawing/2014/main" val="2134195735"/>
                    </a:ext>
                  </a:extLst>
                </a:gridCol>
              </a:tblGrid>
              <a:tr h="3020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</a:t>
                      </a:r>
                      <a:endParaRPr lang="ko-KR" altLang="en-US" sz="1200" b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solidFill>
                      <a:srgbClr val="3459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Activity</a:t>
                      </a:r>
                      <a:endParaRPr lang="ko-KR" altLang="en-US" sz="1200" b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solidFill>
                      <a:srgbClr val="3459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84799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0" y="659368"/>
            <a:ext cx="9144000" cy="4131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&gt;&gt;&gt;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정적으로 메니페스트에 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com.google.android.gms.permission.ACTIVITY_RECOGNITION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표시를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해야하며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</a:t>
            </a:r>
            <a:endParaRPr lang="ko-KR" altLang="en-US" sz="1050"/>
          </a:p>
          <a:p>
            <a:pPr>
              <a:lnSpc>
                <a:spcPct val="150000"/>
              </a:lnSpc>
              <a:defRPr/>
            </a:pP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&gt;&gt;&gt; build.gradle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에 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compile 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'com.google.android.gms:play-services-location:11.0.1‘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조건을 주어야함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  <a:endParaRPr lang="en-US" altLang="ko-KR" sz="1050">
              <a:solidFill>
                <a:prstClr val="black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050" smtClean="0">
              <a:solidFill>
                <a:prstClr val="black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&gt;&gt;&gt; FusedLocationApi 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+ ActivityRecognitionApi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을 통한 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Adaptive Sampling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&gt;&gt;&gt;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목표는 배터리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소모가 큰 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GPS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의 위치트래킹을 사용자의 활동에 따라 다르게 샘플링을 하여 배터리 소모를 줄인다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&gt;&gt;&gt; FusedLocationApi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는 구글의 최신 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GPS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트래킹 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API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로써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GPS/WIFI/CELL/SENSORS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를 통하여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배터리를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&gt;&gt;&gt;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효과적으로 줄이면서 사용자의 위치를 트래킹할 수 있다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1050">
              <a:solidFill>
                <a:prstClr val="black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&gt;&gt;&gt; AcitivityRecognitionApi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는 구글의 사용자의 활동을 추론하는 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API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로써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걷기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/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뛰기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/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가만히있기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/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자전거타기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/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자동차타기를 추론할 수 있다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&gt;&gt;&gt;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먼저 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GoogleApiService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에서 액티비티 서비스를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시작하며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이 때 정기적으로 핸들러를 호출할 인터벌 값을 줄 수 있다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&gt;&gt;&gt;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이를 위해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GoogleApiClient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에서 퍼미션을 얻어온다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&gt;&gt;&gt;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퍼미션을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성공적으로 얻어오면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연결을 시작하면서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&gt;&gt;&gt; FusedLocationApi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와 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RecognitionApi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서비스를 각각 실행한다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1050" smtClean="0">
              <a:solidFill>
                <a:prstClr val="black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&gt;&gt;&gt; GoogleApiService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에서 인텐트로 실행된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서비스는백그라운드에서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동작중이다가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사용자의 활동이 인지되면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&gt;&gt;&gt; GoogleApiHandlerService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를 호출하여 내용을 처리하게 된다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&gt;&gt;&gt; GoogleApiHandlerService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는 인텐트 필터를 통하여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FusedLocationApi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인지 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RecognitionApi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인지를 구분하게 된다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  <a:endParaRPr lang="en-US" altLang="ko-KR" sz="1050">
              <a:solidFill>
                <a:prstClr val="black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224443" y="4889133"/>
            <a:ext cx="8695113" cy="1845425"/>
            <a:chOff x="216131" y="4830942"/>
            <a:chExt cx="8695113" cy="1845425"/>
          </a:xfrm>
        </p:grpSpPr>
        <p:sp>
          <p:nvSpPr>
            <p:cNvPr id="11" name="직사각형 10"/>
            <p:cNvSpPr/>
            <p:nvPr/>
          </p:nvSpPr>
          <p:spPr>
            <a:xfrm>
              <a:off x="216131" y="4830942"/>
              <a:ext cx="5120640" cy="184542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fontAlgn="base">
                <a:lnSpc>
                  <a:spcPct val="150000"/>
                </a:lnSpc>
              </a:pPr>
              <a:r>
                <a:rPr lang="en-US" altLang="ko-KR" sz="1100" smtClean="0">
                  <a:solidFill>
                    <a:srgbClr val="222222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ActivityRecognitionApi</a:t>
              </a:r>
              <a:endParaRPr lang="en-US" altLang="ko-KR" sz="1100">
                <a:solidFill>
                  <a:srgbClr val="22222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4" name="오른쪽 화살표 13"/>
            <p:cNvSpPr/>
            <p:nvPr/>
          </p:nvSpPr>
          <p:spPr>
            <a:xfrm>
              <a:off x="2003366" y="5511338"/>
              <a:ext cx="606829" cy="484632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smtClean="0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추론</a:t>
              </a:r>
              <a:endParaRPr lang="ko-KR" altLang="en-US" sz="1100" b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2675901" y="4945741"/>
              <a:ext cx="2428114" cy="1615827"/>
              <a:chOff x="2675901" y="4917375"/>
              <a:chExt cx="2428114" cy="1615827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2675901" y="4917375"/>
                <a:ext cx="1002483" cy="16158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fontAlgn="base">
                  <a:lnSpc>
                    <a:spcPct val="150000"/>
                  </a:lnSpc>
                </a:pPr>
                <a:r>
                  <a:rPr lang="ko-KR" altLang="en-US" sz="1100" smtClean="0">
                    <a:solidFill>
                      <a:srgbClr val="222222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걷기</a:t>
                </a:r>
                <a:endParaRPr lang="en-US" altLang="ko-KR" sz="1100" smtClean="0">
                  <a:solidFill>
                    <a:srgbClr val="222222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:pPr lvl="0" fontAlgn="base">
                  <a:lnSpc>
                    <a:spcPct val="150000"/>
                  </a:lnSpc>
                </a:pPr>
                <a:r>
                  <a:rPr lang="ko-KR" altLang="en-US" sz="1100" smtClean="0">
                    <a:solidFill>
                      <a:srgbClr val="222222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뛰기</a:t>
                </a:r>
                <a:endParaRPr lang="en-US" altLang="ko-KR" sz="1100" smtClean="0">
                  <a:solidFill>
                    <a:srgbClr val="222222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:pPr lvl="0" fontAlgn="base">
                  <a:lnSpc>
                    <a:spcPct val="150000"/>
                  </a:lnSpc>
                </a:pPr>
                <a:r>
                  <a:rPr lang="ko-KR" altLang="en-US" sz="1100" smtClean="0">
                    <a:solidFill>
                      <a:srgbClr val="222222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자전거타기</a:t>
                </a:r>
                <a:endParaRPr lang="en-US" altLang="ko-KR" sz="1100" smtClean="0">
                  <a:solidFill>
                    <a:srgbClr val="222222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:pPr lvl="0" fontAlgn="base">
                  <a:lnSpc>
                    <a:spcPct val="150000"/>
                  </a:lnSpc>
                </a:pPr>
                <a:r>
                  <a:rPr lang="ko-KR" altLang="en-US" sz="1100" smtClean="0">
                    <a:solidFill>
                      <a:srgbClr val="222222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자동차타기</a:t>
                </a:r>
                <a:endParaRPr lang="en-US" altLang="ko-KR" sz="1100" smtClean="0">
                  <a:solidFill>
                    <a:srgbClr val="222222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:pPr lvl="0" fontAlgn="base">
                  <a:lnSpc>
                    <a:spcPct val="150000"/>
                  </a:lnSpc>
                </a:pPr>
                <a:endParaRPr lang="en-US" altLang="ko-KR" sz="1100">
                  <a:solidFill>
                    <a:srgbClr val="222222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:pPr fontAlgn="base">
                  <a:lnSpc>
                    <a:spcPct val="150000"/>
                  </a:lnSpc>
                </a:pPr>
                <a:r>
                  <a:rPr lang="ko-KR" altLang="en-US" sz="1100" smtClean="0">
                    <a:solidFill>
                      <a:srgbClr val="222222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가만히 있기</a:t>
                </a:r>
                <a:endParaRPr lang="en-US" altLang="ko-KR" sz="1100" smtClean="0">
                  <a:solidFill>
                    <a:srgbClr val="222222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3537064" y="4962868"/>
                <a:ext cx="1566951" cy="100805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fontAlgn="base">
                  <a:lnSpc>
                    <a:spcPct val="150000"/>
                  </a:lnSpc>
                </a:pPr>
                <a:r>
                  <a:rPr lang="ko-KR" altLang="en-US" sz="1100" smtClean="0">
                    <a:solidFill>
                      <a:srgbClr val="222222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사용자가 동적인 상태</a:t>
                </a:r>
                <a:endParaRPr lang="en-US" altLang="ko-KR" sz="1100">
                  <a:solidFill>
                    <a:srgbClr val="222222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3537063" y="6226402"/>
                <a:ext cx="1566951" cy="23686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fontAlgn="base">
                  <a:lnSpc>
                    <a:spcPct val="150000"/>
                  </a:lnSpc>
                </a:pPr>
                <a:r>
                  <a:rPr lang="ko-KR" altLang="en-US" sz="1100" smtClean="0">
                    <a:solidFill>
                      <a:srgbClr val="222222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사용자가 정적인 상태</a:t>
                </a:r>
                <a:endParaRPr lang="en-US" altLang="ko-KR" sz="1100">
                  <a:solidFill>
                    <a:srgbClr val="222222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6583681" y="4830942"/>
              <a:ext cx="2327563" cy="1845425"/>
              <a:chOff x="6450678" y="4791268"/>
              <a:chExt cx="2327563" cy="1845425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6450678" y="4791268"/>
                <a:ext cx="2327563" cy="1845425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 fontAlgn="base">
                  <a:lnSpc>
                    <a:spcPct val="150000"/>
                  </a:lnSpc>
                </a:pPr>
                <a:r>
                  <a:rPr lang="en-US" altLang="ko-KR" sz="1100" smtClean="0">
                    <a:solidFill>
                      <a:srgbClr val="222222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FusedLocationApi</a:t>
                </a:r>
                <a:endParaRPr lang="en-US" altLang="ko-KR" sz="1100">
                  <a:solidFill>
                    <a:srgbClr val="222222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:pPr lvl="0" algn="ctr" fontAlgn="base">
                  <a:lnSpc>
                    <a:spcPct val="150000"/>
                  </a:lnSpc>
                </a:pPr>
                <a:endParaRPr lang="en-US" altLang="ko-KR" sz="1100" smtClean="0">
                  <a:solidFill>
                    <a:srgbClr val="222222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:pPr lvl="0" algn="ctr" fontAlgn="base">
                  <a:lnSpc>
                    <a:spcPct val="150000"/>
                  </a:lnSpc>
                </a:pPr>
                <a:endParaRPr lang="en-US" altLang="ko-KR" sz="1100">
                  <a:solidFill>
                    <a:srgbClr val="222222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:pPr lvl="0" algn="ctr" fontAlgn="base">
                  <a:lnSpc>
                    <a:spcPct val="150000"/>
                  </a:lnSpc>
                </a:pPr>
                <a:endParaRPr lang="en-US" altLang="ko-KR" sz="1100" smtClean="0">
                  <a:solidFill>
                    <a:srgbClr val="222222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:pPr lvl="0" algn="ctr" fontAlgn="base">
                  <a:lnSpc>
                    <a:spcPct val="150000"/>
                  </a:lnSpc>
                </a:pPr>
                <a:endParaRPr lang="en-US" altLang="ko-KR" sz="1100">
                  <a:solidFill>
                    <a:srgbClr val="222222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:pPr lvl="0" algn="ctr" fontAlgn="base">
                  <a:lnSpc>
                    <a:spcPct val="150000"/>
                  </a:lnSpc>
                </a:pPr>
                <a:endParaRPr lang="en-US" altLang="ko-KR" sz="1100" smtClean="0">
                  <a:solidFill>
                    <a:srgbClr val="222222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:pPr lvl="0" algn="ctr" fontAlgn="base">
                  <a:lnSpc>
                    <a:spcPct val="150000"/>
                  </a:lnSpc>
                </a:pPr>
                <a:endParaRPr lang="en-US" altLang="ko-KR" sz="1100">
                  <a:solidFill>
                    <a:srgbClr val="222222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6571211" y="5186177"/>
                <a:ext cx="2115589" cy="100805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fontAlgn="base">
                  <a:lnSpc>
                    <a:spcPct val="150000"/>
                  </a:lnSpc>
                </a:pPr>
                <a:r>
                  <a:rPr lang="en-US" altLang="ko-KR" sz="1100" smtClean="0">
                    <a:solidFill>
                      <a:srgbClr val="222222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GPS </a:t>
                </a:r>
                <a:r>
                  <a:rPr lang="ko-KR" altLang="en-US" sz="1100" smtClean="0">
                    <a:solidFill>
                      <a:srgbClr val="222222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트래킹을 </a:t>
                </a:r>
                <a:r>
                  <a:rPr lang="en-US" altLang="ko-KR" sz="1100" smtClean="0">
                    <a:solidFill>
                      <a:srgbClr val="222222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3</a:t>
                </a:r>
                <a:r>
                  <a:rPr lang="ko-KR" altLang="en-US" sz="1100" smtClean="0">
                    <a:solidFill>
                      <a:srgbClr val="222222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초에 </a:t>
                </a:r>
                <a:r>
                  <a:rPr lang="en-US" altLang="ko-KR" sz="1100" smtClean="0">
                    <a:solidFill>
                      <a:srgbClr val="222222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1</a:t>
                </a:r>
                <a:r>
                  <a:rPr lang="ko-KR" altLang="en-US" sz="1100" smtClean="0">
                    <a:solidFill>
                      <a:srgbClr val="222222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번씩</a:t>
                </a:r>
                <a:endParaRPr lang="en-US" altLang="ko-KR" sz="1100">
                  <a:solidFill>
                    <a:srgbClr val="222222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6571210" y="6291768"/>
                <a:ext cx="2115589" cy="23686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fontAlgn="base">
                  <a:lnSpc>
                    <a:spcPct val="150000"/>
                  </a:lnSpc>
                </a:pPr>
                <a:r>
                  <a:rPr lang="en-US" altLang="ko-KR" sz="1100" smtClean="0">
                    <a:solidFill>
                      <a:srgbClr val="222222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GPS </a:t>
                </a:r>
                <a:r>
                  <a:rPr lang="ko-KR" altLang="en-US" sz="1100" smtClean="0">
                    <a:solidFill>
                      <a:srgbClr val="222222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트래킹을 </a:t>
                </a:r>
                <a:r>
                  <a:rPr lang="en-US" altLang="ko-KR" sz="1100" smtClean="0">
                    <a:solidFill>
                      <a:srgbClr val="222222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10</a:t>
                </a:r>
                <a:r>
                  <a:rPr lang="ko-KR" altLang="en-US" sz="1100" smtClean="0">
                    <a:solidFill>
                      <a:srgbClr val="222222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분에 </a:t>
                </a:r>
                <a:r>
                  <a:rPr lang="en-US" altLang="ko-KR" sz="1100" smtClean="0">
                    <a:solidFill>
                      <a:srgbClr val="222222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1</a:t>
                </a:r>
                <a:r>
                  <a:rPr lang="ko-KR" altLang="en-US" sz="1100" smtClean="0">
                    <a:solidFill>
                      <a:srgbClr val="222222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번씩</a:t>
                </a:r>
                <a:endParaRPr lang="en-US" altLang="ko-KR" sz="1100">
                  <a:solidFill>
                    <a:srgbClr val="222222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sp>
          <p:nvSpPr>
            <p:cNvPr id="19" name="오른쪽 화살표 18"/>
            <p:cNvSpPr/>
            <p:nvPr/>
          </p:nvSpPr>
          <p:spPr>
            <a:xfrm>
              <a:off x="5602779" y="5511338"/>
              <a:ext cx="714894" cy="484632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smtClean="0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트리거</a:t>
              </a:r>
              <a:endParaRPr lang="ko-KR" altLang="en-US" sz="1100" b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566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59368"/>
            <a:ext cx="9144000" cy="2920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&gt;&gt;&gt; 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RecognitionApi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에서 발생한 값들을 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2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차원 배열에 형태로 저장하게 된다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&gt;&gt;&gt;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각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행은 시간과 함께 걷기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/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뛰기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/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자전거타기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/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가만히있기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/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자동차타기의 확률값으로 이루어져 있다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&gt;&gt;&gt; 30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초의 내용을 통해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사용자의 활동이 연속적인지를 파악한다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&gt;&gt;&gt;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사용자의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활동이 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30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초간 걷기의 확률이 연속적으로 이루어지면서 가장 높은 확률을 유지하므로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&gt;&gt;&gt;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걷기에 맞는 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GPS 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Sampling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을 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3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초에 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1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번씩으로 변동시키는 인텐트를 발생시킨다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50">
              <a:solidFill>
                <a:prstClr val="black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&gt;&gt;&gt;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왜 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30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초간의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활동을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보는가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&gt;&gt;&gt; Energy-efficient 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rate-adaptive GPS-based positioning for smartphones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 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논문에서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참조한 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Less is More: Energy-Efficient mobile Sensing with senseless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 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논문에서 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30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초 동안 연속적으로 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3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번 아무런 동작이 없을 시에는 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GPS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로깅을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안함을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통해 배터리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효율화를 시키는 방식을 저희도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차용하기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위함이다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  <a:endParaRPr lang="en-US" altLang="ko-KR" sz="1050">
              <a:solidFill>
                <a:prstClr val="black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&gt;&gt;&gt;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따라서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우리 액티비티 로거는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인터벌을 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15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초정도로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주어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2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번의 연속된 활동을 보고 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GPS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샘플링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횟수를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조절하기로 하였다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50">
              <a:solidFill>
                <a:prstClr val="black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&gt;&gt;&gt;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하지만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구글액티비티는 개발자가 준 인터벌의 값을 참고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!!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만 할 뿐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그 안에서 어댑티브하게 샘플링을 하도록 설계되어 있다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174884"/>
              </p:ext>
            </p:extLst>
          </p:nvPr>
        </p:nvGraphicFramePr>
        <p:xfrm>
          <a:off x="0" y="0"/>
          <a:ext cx="9144000" cy="302062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343025">
                  <a:extLst>
                    <a:ext uri="{9D8B030D-6E8A-4147-A177-3AD203B41FA5}">
                      <a16:colId xmlns:a16="http://schemas.microsoft.com/office/drawing/2014/main" val="3419133224"/>
                    </a:ext>
                  </a:extLst>
                </a:gridCol>
                <a:gridCol w="7800975">
                  <a:extLst>
                    <a:ext uri="{9D8B030D-6E8A-4147-A177-3AD203B41FA5}">
                      <a16:colId xmlns:a16="http://schemas.microsoft.com/office/drawing/2014/main" val="2134195735"/>
                    </a:ext>
                  </a:extLst>
                </a:gridCol>
              </a:tblGrid>
              <a:tr h="3020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</a:t>
                      </a:r>
                      <a:endParaRPr lang="ko-KR" altLang="en-US" sz="1200" b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solidFill>
                      <a:srgbClr val="3459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Activity</a:t>
                      </a:r>
                      <a:endParaRPr lang="ko-KR" altLang="en-US" sz="1200" b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solidFill>
                      <a:srgbClr val="3459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847995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246450"/>
              </p:ext>
            </p:extLst>
          </p:nvPr>
        </p:nvGraphicFramePr>
        <p:xfrm>
          <a:off x="-1" y="3751214"/>
          <a:ext cx="9144001" cy="11152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7362">
                  <a:extLst>
                    <a:ext uri="{9D8B030D-6E8A-4147-A177-3AD203B41FA5}">
                      <a16:colId xmlns:a16="http://schemas.microsoft.com/office/drawing/2014/main" val="1591130082"/>
                    </a:ext>
                  </a:extLst>
                </a:gridCol>
                <a:gridCol w="1197033">
                  <a:extLst>
                    <a:ext uri="{9D8B030D-6E8A-4147-A177-3AD203B41FA5}">
                      <a16:colId xmlns:a16="http://schemas.microsoft.com/office/drawing/2014/main" val="2124306750"/>
                    </a:ext>
                  </a:extLst>
                </a:gridCol>
                <a:gridCol w="1049274">
                  <a:extLst>
                    <a:ext uri="{9D8B030D-6E8A-4147-A177-3AD203B41FA5}">
                      <a16:colId xmlns:a16="http://schemas.microsoft.com/office/drawing/2014/main" val="3516355985"/>
                    </a:ext>
                  </a:extLst>
                </a:gridCol>
                <a:gridCol w="1290083">
                  <a:extLst>
                    <a:ext uri="{9D8B030D-6E8A-4147-A177-3AD203B41FA5}">
                      <a16:colId xmlns:a16="http://schemas.microsoft.com/office/drawing/2014/main" val="186137637"/>
                    </a:ext>
                  </a:extLst>
                </a:gridCol>
                <a:gridCol w="1290083">
                  <a:extLst>
                    <a:ext uri="{9D8B030D-6E8A-4147-A177-3AD203B41FA5}">
                      <a16:colId xmlns:a16="http://schemas.microsoft.com/office/drawing/2014/main" val="3482302226"/>
                    </a:ext>
                  </a:extLst>
                </a:gridCol>
                <a:gridCol w="1290083">
                  <a:extLst>
                    <a:ext uri="{9D8B030D-6E8A-4147-A177-3AD203B41FA5}">
                      <a16:colId xmlns:a16="http://schemas.microsoft.com/office/drawing/2014/main" val="1441165365"/>
                    </a:ext>
                  </a:extLst>
                </a:gridCol>
                <a:gridCol w="1290083">
                  <a:extLst>
                    <a:ext uri="{9D8B030D-6E8A-4147-A177-3AD203B41FA5}">
                      <a16:colId xmlns:a16="http://schemas.microsoft.com/office/drawing/2014/main" val="1099941591"/>
                    </a:ext>
                  </a:extLst>
                </a:gridCol>
              </a:tblGrid>
              <a:tr h="25764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50" b="0" smtClean="0"/>
                        <a:t>시간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smtClean="0"/>
                        <a:t>걷기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smtClean="0"/>
                        <a:t>뛰기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smtClean="0"/>
                        <a:t>자전거타기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smtClean="0"/>
                        <a:t>가만히 있기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smtClean="0"/>
                        <a:t>자동차타기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smtClean="0"/>
                        <a:t>가장 높은 확률 값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904973"/>
                  </a:ext>
                </a:extLst>
              </a:tr>
              <a:tr h="28588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smtClean="0"/>
                        <a:t>2017.06.30_12.12.30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smtClean="0"/>
                        <a:t>80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smtClean="0"/>
                        <a:t>0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smtClean="0"/>
                        <a:t>0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smtClean="0"/>
                        <a:t>0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smtClean="0"/>
                        <a:t>0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smtClean="0"/>
                        <a:t>걷기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34821"/>
                  </a:ext>
                </a:extLst>
              </a:tr>
              <a:tr h="2858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smtClean="0"/>
                        <a:t>2017.06.30_12.12.45</a:t>
                      </a:r>
                      <a:endParaRPr lang="ko-KR" altLang="en-US" sz="1050" b="0" smtClean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smtClean="0"/>
                        <a:t>80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smtClean="0"/>
                        <a:t>0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smtClean="0"/>
                        <a:t>0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smtClean="0"/>
                        <a:t>0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smtClean="0"/>
                        <a:t>0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smtClean="0"/>
                        <a:t>걷기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706662"/>
                  </a:ext>
                </a:extLst>
              </a:tr>
              <a:tr h="2858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smtClean="0"/>
                        <a:t>2017.06.30_12.12.50</a:t>
                      </a:r>
                      <a:endParaRPr lang="ko-KR" altLang="en-US" sz="1050" b="0" smtClean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smtClean="0"/>
                        <a:t>80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smtClean="0"/>
                        <a:t>0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smtClean="0"/>
                        <a:t>0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smtClean="0"/>
                        <a:t>0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smtClean="0"/>
                        <a:t>0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smtClean="0"/>
                        <a:t>걷기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724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3045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59368"/>
            <a:ext cx="9144000" cy="6313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&gt;&gt;&gt;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구현 코드에 대한 설명</a:t>
            </a:r>
            <a:endParaRPr lang="en-US" altLang="ko-KR" sz="1050" smtClean="0">
              <a:solidFill>
                <a:prstClr val="black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050" smtClean="0">
              <a:solidFill>
                <a:prstClr val="black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050">
              <a:solidFill>
                <a:prstClr val="black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050" smtClean="0">
              <a:solidFill>
                <a:prstClr val="black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&gt;&gt;&gt;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먼저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위 코드는 어댑티브 샘플링의 조건이 만족되지 않은 경우에 실행이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됩니다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  <a:endParaRPr lang="en-US" altLang="ko-KR" sz="1050">
              <a:solidFill>
                <a:prstClr val="black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&gt;&gt;&gt;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어댑티브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샘플링의 조건은 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'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어떤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(A)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활동이 유지되고 있을 때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(A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활동의 확률값이 가장 높아서 그렇게 유지되고 있는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상황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),</a:t>
            </a:r>
            <a:endParaRPr lang="en-US" altLang="ko-KR" sz="1050">
              <a:solidFill>
                <a:prstClr val="black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&gt;&gt;&gt;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현실상황의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변화로 다른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(B)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활동의 확률값이 가장 높게 되어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이 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B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활동이 순차적으로 두 번 연속해서 도출이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되면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'</a:t>
            </a:r>
            <a:endParaRPr lang="en-US" altLang="ko-KR" sz="1050">
              <a:solidFill>
                <a:prstClr val="black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&gt;&gt;&gt;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어댑티브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샘플링의 조건이 만족되었다고 보고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그 현실상황에 맞게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GPS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샘플링 인터벌을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조절합니다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50">
              <a:solidFill>
                <a:prstClr val="black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050" smtClean="0">
              <a:solidFill>
                <a:prstClr val="black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&gt;&gt;&gt;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위 부분의 코드는 어댑티브 샘플링의 조건이 만족되었을 때 실행됩니다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위 부분의 코드는 어댑티브 샘플링의 조건이 만족되어서 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maxIndex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가 갖고 있는 값에 따라서 조건문이 실행됩니다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50" smtClean="0">
              <a:solidFill>
                <a:prstClr val="black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050">
              <a:solidFill>
                <a:prstClr val="black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050">
              <a:solidFill>
                <a:prstClr val="black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&gt;&gt;&gt; maxIndx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값은 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0,1,2,3,4,5,6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을 가질 수 있으며 각각 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Vehicle, Bicycle, Foot, Running, Still, Walking, Unknown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입니다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  <a:endParaRPr lang="en-US" altLang="ko-KR" sz="1050">
              <a:solidFill>
                <a:prstClr val="black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&gt;&gt;&gt;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그리고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이 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maxIndex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는 위에서 말한 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B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활동을 의미합니다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즉 변화된 행동값을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의미합니다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  <a:endParaRPr lang="en-US" altLang="ko-KR" sz="1050">
              <a:solidFill>
                <a:prstClr val="black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&gt;&gt;&gt;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그래서 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0~3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번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그리고 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5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번은 활동적인 상황이므로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GPS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샘플링을 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5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초에 한번씩 찍으라고 명령을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내립니다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&gt;&gt;&gt; 4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번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(Still)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은 정적인 상태이므로 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30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초마다 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GPS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샘플링을 하라고 명령을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내립니다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  <a:endParaRPr lang="en-US" altLang="ko-KR" sz="1050">
              <a:solidFill>
                <a:prstClr val="black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&gt;&gt;&gt;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그리고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이 상황에서 와이파이 스캐닝을 합니다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.(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멈춤의 상태라고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인지하므로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&gt;&gt;&gt;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먼저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와이파이가 켜져있는지 여부를 확인 한 다음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와이파이가 꺼져있으면 키고 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10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초정도 대기 후에 와이파이 스캔을 시작 합니다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&gt;&gt;&gt;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왜 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10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초냐면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와이파이를 바로 키고 스캔하면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키는데 걸리는 시간이 존재하므로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아무것도 스캔이 되지 않을 수 있기 때문입니다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&gt;&gt;&gt; (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실제로 파일럿 테스팅때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확인하고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수정하였음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)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그리고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와이파이가 켜져있으면 그대로 상태에서 바로 스캔합니다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&gt;&gt;&gt; 6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번의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상황은 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Unknown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상황으로 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30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초마다 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GPS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를 찍으라고 보내게 됩니다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&gt;&gt;&gt;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이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부분은 제가 교수님께 여쭤봤을 때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Still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과 동일하게 찍으면 괜찮을 것 같다고 하셔서 그렇게 하였습니다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&gt;&gt;&gt; (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Unknown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을 빠르게 여러번 찍어봤자 의미가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없으므로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.)</a:t>
            </a:r>
            <a:endParaRPr lang="en-US" altLang="ko-KR" sz="1050">
              <a:solidFill>
                <a:prstClr val="black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174884"/>
              </p:ext>
            </p:extLst>
          </p:nvPr>
        </p:nvGraphicFramePr>
        <p:xfrm>
          <a:off x="0" y="0"/>
          <a:ext cx="9144000" cy="302062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343025">
                  <a:extLst>
                    <a:ext uri="{9D8B030D-6E8A-4147-A177-3AD203B41FA5}">
                      <a16:colId xmlns:a16="http://schemas.microsoft.com/office/drawing/2014/main" val="3419133224"/>
                    </a:ext>
                  </a:extLst>
                </a:gridCol>
                <a:gridCol w="7800975">
                  <a:extLst>
                    <a:ext uri="{9D8B030D-6E8A-4147-A177-3AD203B41FA5}">
                      <a16:colId xmlns:a16="http://schemas.microsoft.com/office/drawing/2014/main" val="2134195735"/>
                    </a:ext>
                  </a:extLst>
                </a:gridCol>
              </a:tblGrid>
              <a:tr h="3020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</a:t>
                      </a:r>
                      <a:endParaRPr lang="ko-KR" altLang="en-US" sz="1200" b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solidFill>
                      <a:srgbClr val="3459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Activity</a:t>
                      </a:r>
                      <a:endParaRPr lang="ko-KR" altLang="en-US" sz="1200" b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solidFill>
                      <a:srgbClr val="3459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847995"/>
                  </a:ext>
                </a:extLst>
              </a:tr>
            </a:tbl>
          </a:graphicData>
        </a:graphic>
      </p:graphicFrame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9" y="980728"/>
            <a:ext cx="6962775" cy="59055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10" r="-13794" b="20545"/>
          <a:stretch/>
        </p:blipFill>
        <p:spPr>
          <a:xfrm>
            <a:off x="76459" y="2751513"/>
            <a:ext cx="7972425" cy="207818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545"/>
          <a:stretch/>
        </p:blipFill>
        <p:spPr>
          <a:xfrm>
            <a:off x="0" y="3648214"/>
            <a:ext cx="5305425" cy="57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105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59368"/>
            <a:ext cx="9144000" cy="6313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&gt;&gt;&gt;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구현 코드에 대한 설명</a:t>
            </a:r>
            <a:endParaRPr lang="en-US" altLang="ko-KR" sz="1050" smtClean="0">
              <a:solidFill>
                <a:prstClr val="black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050" smtClean="0">
              <a:solidFill>
                <a:prstClr val="black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050">
              <a:solidFill>
                <a:prstClr val="black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050" smtClean="0">
              <a:solidFill>
                <a:prstClr val="black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&gt;&gt;&gt;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위 코드는 액티비티값이 계속 같은 값으로 유지 되고 있을 때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실행이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됩니다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 (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아무것도 변경 시키지 않는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상태입니다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.)</a:t>
            </a:r>
          </a:p>
          <a:p>
            <a:pPr>
              <a:lnSpc>
                <a:spcPct val="150000"/>
              </a:lnSpc>
            </a:pPr>
            <a:endParaRPr lang="en-US" altLang="ko-KR" sz="1050">
              <a:solidFill>
                <a:prstClr val="black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050" smtClean="0">
              <a:solidFill>
                <a:prstClr val="black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 </a:t>
            </a:r>
            <a:endParaRPr lang="en-US" altLang="ko-KR" sz="1050" smtClean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05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050" smtClean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05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050" smtClean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05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050" smtClean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050" smtClean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05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050" smtClean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>
              <a:lnSpc>
                <a:spcPct val="150000"/>
              </a:lnSpc>
            </a:pPr>
            <a:endParaRPr lang="ko-KR" altLang="en-US" sz="105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smtClean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&gt;&gt;&gt; &amp; </a:t>
            </a:r>
            <a:r>
              <a:rPr lang="ko-KR" altLang="en-US" sz="1050" smtClean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추가적 내용인 와이파이 스캐닝 방식에 대하여</a:t>
            </a:r>
            <a:endParaRPr lang="en-US" altLang="ko-KR" sz="105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smtClean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&gt;&gt;&gt; </a:t>
            </a:r>
            <a:r>
              <a:rPr lang="ko-KR" altLang="en-US" sz="1050" smtClean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더불어 </a:t>
            </a:r>
            <a:r>
              <a:rPr lang="ko-KR" altLang="en-US" sz="105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와이파이 스캐닝 방식은 위에 코드에도 나와있지만</a:t>
            </a:r>
            <a:r>
              <a:rPr lang="en-US" altLang="ko-KR" sz="105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 </a:t>
            </a:r>
            <a:endParaRPr lang="ko-KR" altLang="en-US" sz="105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smtClean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&gt;&gt;&gt; </a:t>
            </a:r>
            <a:r>
              <a:rPr lang="ko-KR" altLang="en-US" sz="1050" smtClean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구글 </a:t>
            </a:r>
            <a:r>
              <a:rPr lang="ko-KR" altLang="en-US" sz="105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액티비티 </a:t>
            </a:r>
            <a:r>
              <a:rPr lang="en-US" altLang="ko-KR" sz="105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Api </a:t>
            </a:r>
            <a:r>
              <a:rPr lang="ko-KR" altLang="en-US" sz="105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가 내보내는 결과값이 </a:t>
            </a:r>
            <a:r>
              <a:rPr lang="en-US" altLang="ko-KR" sz="105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Walk, Run </a:t>
            </a:r>
            <a:r>
              <a:rPr lang="ko-KR" altLang="en-US" sz="105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등의 상태에서 변화가 일어나</a:t>
            </a:r>
          </a:p>
          <a:p>
            <a:pPr>
              <a:lnSpc>
                <a:spcPct val="150000"/>
              </a:lnSpc>
            </a:pPr>
            <a:r>
              <a:rPr lang="en-US" altLang="ko-KR" sz="1050" smtClean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&gt;&gt;&gt; Still </a:t>
            </a:r>
            <a:r>
              <a:rPr lang="ko-KR" altLang="en-US" sz="105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상태를 연속적으로 두 번 도출하게 되면</a:t>
            </a:r>
            <a:r>
              <a:rPr lang="en-US" altLang="ko-KR" sz="105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ko-KR" altLang="en-US" sz="105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와이파이 스캐닝을 하도록 되어 있습니다</a:t>
            </a:r>
            <a:r>
              <a:rPr lang="en-US" altLang="ko-KR" sz="105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  <a:endParaRPr lang="ko-KR" altLang="en-US" sz="105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smtClean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&gt;&gt;&gt; </a:t>
            </a:r>
            <a:r>
              <a:rPr lang="ko-KR" altLang="en-US" sz="1050" smtClean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이 </a:t>
            </a:r>
            <a:r>
              <a:rPr lang="ko-KR" altLang="en-US" sz="105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후 구글 액티비티가 계속 </a:t>
            </a:r>
            <a:r>
              <a:rPr lang="en-US" altLang="ko-KR" sz="105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Still </a:t>
            </a:r>
            <a:r>
              <a:rPr lang="ko-KR" altLang="en-US" sz="105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상태를 내보내도 와이파이 스캐닝을 하지 않습니다</a:t>
            </a:r>
            <a:r>
              <a:rPr lang="en-US" altLang="ko-KR" sz="105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  <a:endParaRPr lang="ko-KR" altLang="en-US" sz="105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smtClean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&gt;&gt;&gt; </a:t>
            </a:r>
            <a:r>
              <a:rPr lang="ko-KR" altLang="en-US" sz="1050" smtClean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이 </a:t>
            </a:r>
            <a:r>
              <a:rPr lang="ko-KR" altLang="en-US" sz="105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부분은 와이파이 스캐닝이 계속 이루어지면</a:t>
            </a:r>
            <a:r>
              <a:rPr lang="en-US" altLang="ko-KR" sz="105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ko-KR" altLang="en-US" sz="105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배터리 이슈가 발생하므로</a:t>
            </a:r>
            <a:r>
              <a:rPr lang="en-US" altLang="ko-KR" sz="105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ko-KR" altLang="en-US" sz="105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어댑티브하게 </a:t>
            </a:r>
            <a:r>
              <a:rPr lang="ko-KR" altLang="en-US" sz="105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샘플링하기 </a:t>
            </a:r>
            <a:r>
              <a:rPr lang="ko-KR" altLang="en-US" sz="1050" smtClean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위함이였습니다</a:t>
            </a:r>
            <a:r>
              <a:rPr lang="ko-KR" altLang="en-US" sz="105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 </a:t>
            </a:r>
          </a:p>
          <a:p>
            <a:pPr>
              <a:lnSpc>
                <a:spcPct val="150000"/>
              </a:lnSpc>
            </a:pPr>
            <a:r>
              <a:rPr lang="en-US" altLang="ko-KR" sz="1050" smtClean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&gt;&gt;&gt; </a:t>
            </a:r>
            <a:r>
              <a:rPr lang="ko-KR" altLang="en-US" sz="1050" smtClean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그리고 </a:t>
            </a:r>
            <a:r>
              <a:rPr lang="en-US" altLang="ko-KR" sz="105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Still </a:t>
            </a:r>
            <a:r>
              <a:rPr lang="ko-KR" altLang="en-US" sz="105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상태의 두 번 연속을 와이파이 스캐닝의 기준으로 본 이유는</a:t>
            </a:r>
          </a:p>
          <a:p>
            <a:pPr>
              <a:lnSpc>
                <a:spcPct val="150000"/>
              </a:lnSpc>
            </a:pPr>
            <a:r>
              <a:rPr lang="en-US" altLang="ko-KR" sz="1050" smtClean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&gt;&gt;&gt; </a:t>
            </a:r>
            <a:r>
              <a:rPr lang="ko-KR" altLang="en-US" sz="1050" smtClean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멈췄을 </a:t>
            </a:r>
            <a:r>
              <a:rPr lang="ko-KR" altLang="en-US" sz="105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때 주변의 어느장소가 있는 지 정도를 보기 위함으로 미팅 때 결론이 </a:t>
            </a:r>
            <a:r>
              <a:rPr lang="ko-KR" altLang="en-US" sz="105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났습니다</a:t>
            </a:r>
            <a:r>
              <a:rPr lang="en-US" altLang="ko-KR" sz="1050" smtClean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  <a:endParaRPr lang="en-US" altLang="ko-KR" sz="1050">
              <a:solidFill>
                <a:prstClr val="black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174884"/>
              </p:ext>
            </p:extLst>
          </p:nvPr>
        </p:nvGraphicFramePr>
        <p:xfrm>
          <a:off x="0" y="0"/>
          <a:ext cx="9144000" cy="302062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343025">
                  <a:extLst>
                    <a:ext uri="{9D8B030D-6E8A-4147-A177-3AD203B41FA5}">
                      <a16:colId xmlns:a16="http://schemas.microsoft.com/office/drawing/2014/main" val="3419133224"/>
                    </a:ext>
                  </a:extLst>
                </a:gridCol>
                <a:gridCol w="7800975">
                  <a:extLst>
                    <a:ext uri="{9D8B030D-6E8A-4147-A177-3AD203B41FA5}">
                      <a16:colId xmlns:a16="http://schemas.microsoft.com/office/drawing/2014/main" val="2134195735"/>
                    </a:ext>
                  </a:extLst>
                </a:gridCol>
              </a:tblGrid>
              <a:tr h="3020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</a:t>
                      </a:r>
                      <a:endParaRPr lang="ko-KR" altLang="en-US" sz="1200" b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solidFill>
                      <a:srgbClr val="3459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Activity</a:t>
                      </a:r>
                      <a:endParaRPr lang="ko-KR" altLang="en-US" sz="1200" b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solidFill>
                      <a:srgbClr val="3459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847995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88"/>
          <a:stretch/>
        </p:blipFill>
        <p:spPr>
          <a:xfrm>
            <a:off x="76459" y="897126"/>
            <a:ext cx="6553200" cy="63658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9" y="1990725"/>
            <a:ext cx="6276975" cy="289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510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873148"/>
              </p:ext>
            </p:extLst>
          </p:nvPr>
        </p:nvGraphicFramePr>
        <p:xfrm>
          <a:off x="0" y="0"/>
          <a:ext cx="9144000" cy="302062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343025">
                  <a:extLst>
                    <a:ext uri="{9D8B030D-6E8A-4147-A177-3AD203B41FA5}">
                      <a16:colId xmlns:a16="http://schemas.microsoft.com/office/drawing/2014/main" val="3419133224"/>
                    </a:ext>
                  </a:extLst>
                </a:gridCol>
                <a:gridCol w="7800975">
                  <a:extLst>
                    <a:ext uri="{9D8B030D-6E8A-4147-A177-3AD203B41FA5}">
                      <a16:colId xmlns:a16="http://schemas.microsoft.com/office/drawing/2014/main" val="2134195735"/>
                    </a:ext>
                  </a:extLst>
                </a:gridCol>
              </a:tblGrid>
              <a:tr h="3020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</a:t>
                      </a:r>
                      <a:endParaRPr lang="ko-KR" altLang="en-US" sz="1200" b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solidFill>
                      <a:srgbClr val="3459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Android</a:t>
                      </a:r>
                      <a:endParaRPr lang="ko-KR" altLang="en-US" sz="1200" b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solidFill>
                      <a:srgbClr val="3459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847995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007186"/>
              </p:ext>
            </p:extLst>
          </p:nvPr>
        </p:nvGraphicFramePr>
        <p:xfrm>
          <a:off x="-3" y="1512964"/>
          <a:ext cx="9144003" cy="1508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2626">
                  <a:extLst>
                    <a:ext uri="{9D8B030D-6E8A-4147-A177-3AD203B41FA5}">
                      <a16:colId xmlns:a16="http://schemas.microsoft.com/office/drawing/2014/main" val="3466867783"/>
                    </a:ext>
                  </a:extLst>
                </a:gridCol>
                <a:gridCol w="2851266">
                  <a:extLst>
                    <a:ext uri="{9D8B030D-6E8A-4147-A177-3AD203B41FA5}">
                      <a16:colId xmlns:a16="http://schemas.microsoft.com/office/drawing/2014/main" val="2628241567"/>
                    </a:ext>
                  </a:extLst>
                </a:gridCol>
                <a:gridCol w="1408833">
                  <a:extLst>
                    <a:ext uri="{9D8B030D-6E8A-4147-A177-3AD203B41FA5}">
                      <a16:colId xmlns:a16="http://schemas.microsoft.com/office/drawing/2014/main" val="3257363767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150077796"/>
                    </a:ext>
                  </a:extLst>
                </a:gridCol>
                <a:gridCol w="1400178">
                  <a:extLst>
                    <a:ext uri="{9D8B030D-6E8A-4147-A177-3AD203B41FA5}">
                      <a16:colId xmlns:a16="http://schemas.microsoft.com/office/drawing/2014/main" val="14488263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코드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내용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예시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예시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예시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880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Build.</a:t>
                      </a:r>
                      <a:r>
                        <a:rPr lang="en-US" altLang="ko-KR" sz="1050" smtClean="0">
                          <a:effectLst/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MODEL</a:t>
                      </a:r>
                      <a:endParaRPr lang="ko-KR" altLang="en-US" sz="1050" b="0" smtClean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단말기 공식 모델</a:t>
                      </a:r>
                      <a:r>
                        <a:rPr lang="ko-KR" altLang="en-US" sz="1050" baseline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정보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Nexus 5X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LG-F320S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SHW-M250K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48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Build.BRAND</a:t>
                      </a:r>
                      <a:endParaRPr lang="ko-KR" altLang="en-US" sz="1050" b="0" smtClean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단말기 브랜드 정보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GOOGLE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LGE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SAMSUNG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2716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Build.DEVICE</a:t>
                      </a:r>
                      <a:endParaRPr lang="ko-KR" altLang="en-US" sz="1050" b="0" smtClean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제조사에서 정한 단말기 이름 정보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Bullhead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G2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SHW-M250K</a:t>
                      </a:r>
                      <a:endParaRPr lang="ko-KR" altLang="en-US" sz="1050" b="0" smtClean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8382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Build.</a:t>
                      </a:r>
                      <a:r>
                        <a:rPr lang="en-US" altLang="ko-KR" sz="1050" smtClean="0">
                          <a:effectLst/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MANUFACTURER</a:t>
                      </a:r>
                      <a:endParaRPr lang="ko-KR" altLang="en-US" sz="1050" b="0" smtClean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단말기 제조사 정보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LGE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LGE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SAMSUNG</a:t>
                      </a:r>
                      <a:endParaRPr lang="ko-KR" altLang="en-US" sz="1050" b="0" smtClean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99433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Build.VERSION.</a:t>
                      </a:r>
                      <a:r>
                        <a:rPr lang="en-US" altLang="ko-KR" sz="1050" smtClean="0">
                          <a:effectLst/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RELEASE</a:t>
                      </a:r>
                      <a:endParaRPr lang="ko-KR" altLang="en-US" sz="1050" b="0" smtClean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안드로이드</a:t>
                      </a:r>
                      <a:r>
                        <a:rPr lang="ko-KR" altLang="en-US" sz="1050" baseline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버전 정보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7.0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4.4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5.0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3538321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0" y="659368"/>
            <a:ext cx="9144000" cy="496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&gt;&gt;&gt;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아무런 조건 없이 가져올 수 있음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&gt;&gt;&gt; Build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객체에서 정보를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가져오며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en-US" altLang="ko-KR" sz="1050" smtClean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Build.MODEL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과 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Build.DEVICE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는 서로 같을 수도 다를 수도 있으며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제조사의 상황에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따름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  <a:endParaRPr lang="ko-KR" altLang="en-US" sz="1050">
              <a:solidFill>
                <a:prstClr val="black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648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874171"/>
              </p:ext>
            </p:extLst>
          </p:nvPr>
        </p:nvGraphicFramePr>
        <p:xfrm>
          <a:off x="0" y="0"/>
          <a:ext cx="9144000" cy="302062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343025">
                  <a:extLst>
                    <a:ext uri="{9D8B030D-6E8A-4147-A177-3AD203B41FA5}">
                      <a16:colId xmlns:a16="http://schemas.microsoft.com/office/drawing/2014/main" val="3419133224"/>
                    </a:ext>
                  </a:extLst>
                </a:gridCol>
                <a:gridCol w="7800975">
                  <a:extLst>
                    <a:ext uri="{9D8B030D-6E8A-4147-A177-3AD203B41FA5}">
                      <a16:colId xmlns:a16="http://schemas.microsoft.com/office/drawing/2014/main" val="2134195735"/>
                    </a:ext>
                  </a:extLst>
                </a:gridCol>
              </a:tblGrid>
              <a:tr h="3020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3</a:t>
                      </a:r>
                      <a:endParaRPr lang="ko-KR" altLang="en-US" sz="1200" b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solidFill>
                      <a:srgbClr val="3459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Application</a:t>
                      </a:r>
                      <a:endParaRPr lang="ko-KR" altLang="en-US" sz="1200" b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solidFill>
                      <a:srgbClr val="3459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847995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0" y="659368"/>
            <a:ext cx="9144000" cy="316240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설치된 앱</a:t>
            </a:r>
            <a:endParaRPr lang="en-US" altLang="ko-KR" sz="1050" smtClean="0">
              <a:solidFill>
                <a:prstClr val="black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&gt;&gt;&gt;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아무런 조건 없이 가져올 수 있음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&gt;&gt;&gt; 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PackageManager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객체를 통하여 설치된 앱의 패키지명을 가져오며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시스템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(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제조사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)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앱인지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써드파티 앱인지를 구분하여 가져옴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&gt;&gt;&gt;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구분하는 방법은 각각의 앱에 있는 메타정보 중 플래그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(ApplicationInfo.FLAG_SYSTEM)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을 검사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&gt;&gt;&gt;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시스템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(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제조사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)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앱 중에는 알람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설정과 같은 것 뿐만이 아니라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지메일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구글스토어 등도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포함되며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&gt;&gt;&gt;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지메일이나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구글스토어와 같은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제조사앱은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업데이트가 되므로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업데이트의 여부를 통해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시스템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(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제조사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)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앱을 업데이트 앱 혹은 비업데이트 앱으로 구분할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수 있음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&gt;&gt;&gt;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구분하는 방법은 각각의 앱에 있는 메타정보 중 플래그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(ApplicationInfo.FLAG_UPDATED_SYSTEM_APP)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을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검사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  <a:p>
            <a:pPr lvl="0">
              <a:lnSpc>
                <a:spcPct val="150000"/>
              </a:lnSpc>
              <a:defRPr/>
            </a:pPr>
            <a:endParaRPr lang="en-US" altLang="ko-KR" sz="1050">
              <a:solidFill>
                <a:prstClr val="black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실행중 앱</a:t>
            </a:r>
            <a:endParaRPr lang="en-US" altLang="ko-KR" sz="1050" smtClean="0">
              <a:solidFill>
                <a:prstClr val="black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&gt;&gt;&gt;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정적으로 메니페스트에 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android.permission.BIND_ACCESSIBILITY_SERVICE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표시를 해야함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&gt;&gt;&gt;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사용자에게 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ACCESSIBILITY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를 허가 받고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AccessibilityService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객체를 상속하면 받게되는 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onAccessibilityEvent(AccessibilityEvent 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event)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함수를 통하여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endParaRPr lang="en-US" altLang="ko-KR" sz="1050" smtClean="0">
              <a:solidFill>
                <a:prstClr val="black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&gt;&gt;&gt;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수시로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발생하는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엑세스 서비스 이벤트 중 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AccessibilityEvent.TYPE_WINDOW_STATE_CHANGED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의 이벤트인지를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검사하여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맞으면</a:t>
            </a:r>
            <a:endParaRPr lang="en-US" altLang="ko-KR" sz="1050" smtClean="0">
              <a:solidFill>
                <a:prstClr val="black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&gt;&gt;&gt;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현재 사용자 폰 화면상에서 나타나 있는 앱의 패키지명 추출함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하지만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노티피케이션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바를 내렸을 때와 같이 화면을 전체 덮지 않는 것들은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무시해야함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665118"/>
              </p:ext>
            </p:extLst>
          </p:nvPr>
        </p:nvGraphicFramePr>
        <p:xfrm>
          <a:off x="-3" y="4179078"/>
          <a:ext cx="9144003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1101">
                  <a:extLst>
                    <a:ext uri="{9D8B030D-6E8A-4147-A177-3AD203B41FA5}">
                      <a16:colId xmlns:a16="http://schemas.microsoft.com/office/drawing/2014/main" val="3466867783"/>
                    </a:ext>
                  </a:extLst>
                </a:gridCol>
                <a:gridCol w="2709949">
                  <a:extLst>
                    <a:ext uri="{9D8B030D-6E8A-4147-A177-3AD203B41FA5}">
                      <a16:colId xmlns:a16="http://schemas.microsoft.com/office/drawing/2014/main" val="2628241567"/>
                    </a:ext>
                  </a:extLst>
                </a:gridCol>
                <a:gridCol w="2842953">
                  <a:extLst>
                    <a:ext uri="{9D8B030D-6E8A-4147-A177-3AD203B41FA5}">
                      <a16:colId xmlns:a16="http://schemas.microsoft.com/office/drawing/2014/main" val="32573637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코드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내용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예시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880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설치된 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74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applicationInfo.packageName</a:t>
                      </a:r>
                      <a:endParaRPr lang="ko-KR" altLang="en-US" sz="1050" b="0" smtClean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시스템 앱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com.android.externalstorage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548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applicationInfo.packageName</a:t>
                      </a:r>
                      <a:endParaRPr lang="ko-KR" altLang="en-US" sz="1050" b="0" smtClean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업데이트된 시스템 앱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com.google.android.apps.messaging</a:t>
                      </a:r>
                      <a:endParaRPr lang="ko-KR" altLang="en-US" sz="1050" b="0" smtClean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050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applicationInfo.packageName</a:t>
                      </a:r>
                      <a:endParaRPr lang="ko-KR" altLang="en-US" sz="1050" b="0" smtClean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써드파티 앱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kr.co.mina.ime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716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smtClean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8382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실행중 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8607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_event.getPackageName().toString()</a:t>
                      </a:r>
                      <a:endParaRPr lang="ko-KR" altLang="en-US" sz="1050" b="0" smtClean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현재 실행중인 앱의 패키지명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com.android.vending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943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46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375700"/>
              </p:ext>
            </p:extLst>
          </p:nvPr>
        </p:nvGraphicFramePr>
        <p:xfrm>
          <a:off x="0" y="0"/>
          <a:ext cx="9144000" cy="302062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343025">
                  <a:extLst>
                    <a:ext uri="{9D8B030D-6E8A-4147-A177-3AD203B41FA5}">
                      <a16:colId xmlns:a16="http://schemas.microsoft.com/office/drawing/2014/main" val="3419133224"/>
                    </a:ext>
                  </a:extLst>
                </a:gridCol>
                <a:gridCol w="7800975">
                  <a:extLst>
                    <a:ext uri="{9D8B030D-6E8A-4147-A177-3AD203B41FA5}">
                      <a16:colId xmlns:a16="http://schemas.microsoft.com/office/drawing/2014/main" val="2134195735"/>
                    </a:ext>
                  </a:extLst>
                </a:gridCol>
              </a:tblGrid>
              <a:tr h="3020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4</a:t>
                      </a:r>
                      <a:endParaRPr lang="ko-KR" altLang="en-US" sz="1200" b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solidFill>
                      <a:srgbClr val="3459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Battery</a:t>
                      </a:r>
                      <a:endParaRPr lang="ko-KR" altLang="en-US" sz="1200" b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solidFill>
                      <a:srgbClr val="3459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847995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347827"/>
              </p:ext>
            </p:extLst>
          </p:nvPr>
        </p:nvGraphicFramePr>
        <p:xfrm>
          <a:off x="0" y="2240086"/>
          <a:ext cx="9144003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7475">
                  <a:extLst>
                    <a:ext uri="{9D8B030D-6E8A-4147-A177-3AD203B41FA5}">
                      <a16:colId xmlns:a16="http://schemas.microsoft.com/office/drawing/2014/main" val="3466867783"/>
                    </a:ext>
                  </a:extLst>
                </a:gridCol>
                <a:gridCol w="5457825">
                  <a:extLst>
                    <a:ext uri="{9D8B030D-6E8A-4147-A177-3AD203B41FA5}">
                      <a16:colId xmlns:a16="http://schemas.microsoft.com/office/drawing/2014/main" val="2628241567"/>
                    </a:ext>
                  </a:extLst>
                </a:gridCol>
                <a:gridCol w="1028703">
                  <a:extLst>
                    <a:ext uri="{9D8B030D-6E8A-4147-A177-3AD203B41FA5}">
                      <a16:colId xmlns:a16="http://schemas.microsoft.com/office/drawing/2014/main" val="32573637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코드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내용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예시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880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BROADCAST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48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ACTION_BATTERY_CHANGED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배터리 충전상태가 변경되면</a:t>
                      </a:r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, </a:t>
                      </a:r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내용수신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050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ACTION_BATTERY_CONNECTED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외부 전원과 연결되면</a:t>
                      </a:r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. </a:t>
                      </a:r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내용수신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2716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ACTION_BATTERY_DISCONNECTED</a:t>
                      </a:r>
                      <a:endParaRPr lang="ko-KR" altLang="en-US" sz="1050" b="0" smtClean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외부 전원과 분리되면</a:t>
                      </a:r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. </a:t>
                      </a:r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내용수신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8382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99433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INTENT_EXTRA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3538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VOLTAGE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배터리의 현재 전압 양을 </a:t>
                      </a:r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mV </a:t>
                      </a:r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값으로 표기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4330mV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05787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LEVEL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배터리의 현재 양을 정수값으로 표기하며</a:t>
                      </a:r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,</a:t>
                      </a:r>
                      <a:r>
                        <a:rPr lang="en-US" altLang="ko-KR" sz="1050" b="0" baseline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ko-KR" altLang="en-US" sz="1050" b="0" baseline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일반적으로 사용자에게 보여지는 값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76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138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SCALE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배터리가 완충되었을 때의 </a:t>
                      </a:r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Level </a:t>
                      </a:r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값이며</a:t>
                      </a:r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, </a:t>
                      </a:r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기종마다 다를 수도 있음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100 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6083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PLUGGED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배터리와 현재 연결된 방식이 </a:t>
                      </a:r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AC(1), USB(2),</a:t>
                      </a:r>
                      <a:r>
                        <a:rPr lang="en-US" altLang="ko-KR" sz="1050" b="0" baseline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WIRELESS(4) </a:t>
                      </a:r>
                      <a:r>
                        <a:rPr lang="ko-KR" altLang="en-US" sz="1050" b="0" baseline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인지를 표기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6395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STATUS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Charging(2), Discharging(3),</a:t>
                      </a:r>
                      <a:r>
                        <a:rPr lang="en-US" altLang="ko-KR" sz="1050" b="0" baseline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Not</a:t>
                      </a:r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R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Charging(4), Full(5)</a:t>
                      </a:r>
                      <a:r>
                        <a:rPr lang="en-US" altLang="ko-KR" sz="1050" b="0" baseline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ko-KR" altLang="en-US" sz="1050" b="0" smtClean="0"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상태 감지</a:t>
                      </a:r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1511647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659368"/>
            <a:ext cx="9144000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&gt;&gt;&gt;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아무런 조건 없이 가져올 수 있음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&gt;&gt;&gt;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동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적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브로드캐스트 리시버를 구현하여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배터리 양의 변화에 상황에 따라 내용을 수신함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&gt;&gt;&gt; LEVEL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값이 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100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이 아닌 폰의 경우는 </a:t>
            </a:r>
            <a:r>
              <a:rPr lang="en-US" altLang="ko-KR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LEVEL/SCALE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값으로 현재 배터리 상태 값 표기함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&gt;&gt;&gt; Discharging </a:t>
            </a:r>
            <a:r>
              <a:rPr lang="ko-KR" altLang="en-US" sz="105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은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배터리를 충전중이지 않은 상태를 의미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&gt;&gt;&gt; Not Charging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은 충전을 시작할 때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ko-KR" altLang="en-US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아주 잠시 표시된 후 사라짐 </a:t>
            </a:r>
            <a:r>
              <a:rPr lang="en-US" altLang="ko-KR" sz="1050" smtClean="0">
                <a:solidFill>
                  <a:prstClr val="black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(Discharging -&gt; Not Charging  -&gt; Charging).</a:t>
            </a:r>
            <a:endParaRPr lang="en-US" altLang="ko-KR" sz="1050">
              <a:solidFill>
                <a:prstClr val="black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737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9506</TotalTime>
  <Words>2109</Words>
  <Application>Microsoft Office PowerPoint</Application>
  <PresentationFormat>화면 슬라이드 쇼(4:3)</PresentationFormat>
  <Paragraphs>473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Noto Sans CJK KR Light</vt:lpstr>
      <vt:lpstr>맑은 고딕</vt:lpstr>
      <vt:lpstr>배달의민족 도현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rihun</dc:creator>
  <cp:lastModifiedBy>김리헌</cp:lastModifiedBy>
  <cp:revision>86</cp:revision>
  <cp:lastPrinted>2017-08-07T02:34:01Z</cp:lastPrinted>
  <dcterms:created xsi:type="dcterms:W3CDTF">2017-07-03T13:08:42Z</dcterms:created>
  <dcterms:modified xsi:type="dcterms:W3CDTF">2018-01-18T08:54:38Z</dcterms:modified>
</cp:coreProperties>
</file>