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embeddedFontLst>
    <p:embeddedFont>
      <p:font typeface="Malgun Gothic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마켓 산스 TTF Medium" panose="02000000000000000000" pitchFamily="2" charset="-12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n3vzb/SkIc1BRqfCBgwe/0QT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마켓 산스 TTF Medium" panose="02000000000000000000" pitchFamily="2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마켓 산스 TTF Medium" panose="02000000000000000000" pitchFamily="2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마켓 산스 TTF Medium" panose="02000000000000000000" pitchFamily="2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r"/>
            <a:fld id="{00000000-1234-1234-1234-123412341234}" type="slidenum">
              <a:rPr lang="en-US" altLang="ko-KR" sz="1200" smtClean="0">
                <a:solidFill>
                  <a:schemeClr val="dk1"/>
                </a:solidFill>
                <a:cs typeface="Malgun Gothic"/>
                <a:sym typeface="Malgun Gothic"/>
              </a:rPr>
              <a:pPr algn="r"/>
              <a:t>‹#›</a:t>
            </a:fld>
            <a:endParaRPr lang="ko-KR" altLang="en-US" sz="1200" dirty="0">
              <a:solidFill>
                <a:schemeClr val="dk1"/>
              </a:solidFill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76213" y="3435362"/>
            <a:ext cx="1793557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코딩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코드를 쓰는 행위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0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72" name="Google Shape;172;p10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논리적인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73" name="Google Shape;173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0"/>
          <p:cNvSpPr txBox="1"/>
          <p:nvPr/>
        </p:nvSpPr>
        <p:spPr>
          <a:xfrm>
            <a:off x="176212" y="2619989"/>
            <a:ext cx="17935575" cy="604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ex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 빵에 잼을 바른다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8001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8001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8001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11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82" name="Google Shape;182;p11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논리적인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83" name="Google Shape;183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1"/>
          <p:cNvSpPr txBox="1"/>
          <p:nvPr/>
        </p:nvSpPr>
        <p:spPr>
          <a:xfrm>
            <a:off x="176212" y="2619989"/>
            <a:ext cx="17935575" cy="604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ex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 빵에 잼을 바른다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ㄴ</a:t>
            </a: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필요한 요소 : 빵, 잼, 숟가락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8001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8001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2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92" name="Google Shape;192;p1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논리적인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93" name="Google Shape;193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12"/>
          <p:cNvSpPr txBox="1"/>
          <p:nvPr/>
        </p:nvSpPr>
        <p:spPr>
          <a:xfrm>
            <a:off x="176212" y="2619989"/>
            <a:ext cx="17935575" cy="604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ex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 빵에 잼을 바른다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5400"/>
              <a:buFont typeface="Arial"/>
              <a:buAutoNum type="arabicPeriod"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숟가락을 빵에 문지른다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5400"/>
              <a:buFont typeface="Arial"/>
              <a:buAutoNum type="arabicPeriod"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잼의 뚜껑을 연다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5400"/>
              <a:buFont typeface="Arial"/>
              <a:buAutoNum type="arabicPeriod"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숟가락으로 잼을 푼다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13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02" name="Google Shape;202;p13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논리적인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203" name="Google Shape;203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13"/>
          <p:cNvSpPr txBox="1"/>
          <p:nvPr/>
        </p:nvSpPr>
        <p:spPr>
          <a:xfrm>
            <a:off x="176212" y="2619989"/>
            <a:ext cx="17935575" cy="604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ex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 빵에 잼을 바른다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5400"/>
              <a:buFont typeface="Arial"/>
              <a:buAutoNum type="arabicPeriod"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잼의 뚜껑을 연다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5400"/>
              <a:buFont typeface="Arial"/>
              <a:buAutoNum type="arabicPeriod"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숟가락으로 잼을 푼다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5400"/>
              <a:buFont typeface="Arial"/>
              <a:buAutoNum type="arabicPeriod"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숟가락을 빵에 문지른다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1521846" y="812997"/>
            <a:ext cx="15244306" cy="8661007"/>
            <a:chOff x="1521846" y="812997"/>
            <a:chExt cx="15244306" cy="8661007"/>
          </a:xfrm>
        </p:grpSpPr>
        <p:grpSp>
          <p:nvGrpSpPr>
            <p:cNvPr id="212" name="Google Shape;212;p14"/>
            <p:cNvGrpSpPr/>
            <p:nvPr/>
          </p:nvGrpSpPr>
          <p:grpSpPr>
            <a:xfrm>
              <a:off x="1521846" y="812997"/>
              <a:ext cx="15244306" cy="8661007"/>
              <a:chOff x="1521846" y="812997"/>
              <a:chExt cx="15244306" cy="8661007"/>
            </a:xfrm>
          </p:grpSpPr>
          <p:pic>
            <p:nvPicPr>
              <p:cNvPr id="213" name="Google Shape;213;p1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5400000">
                <a:off x="4813496" y="-2478652"/>
                <a:ext cx="8661007" cy="1524430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4" name="Google Shape;214;p14"/>
              <p:cNvCxnSpPr/>
              <p:nvPr/>
            </p:nvCxnSpPr>
            <p:spPr>
              <a:xfrm>
                <a:off x="4099492" y="8496300"/>
                <a:ext cx="10117719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B914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15" name="Google Shape;215;p14"/>
              <p:cNvGrpSpPr/>
              <p:nvPr/>
            </p:nvGrpSpPr>
            <p:grpSpPr>
              <a:xfrm>
                <a:off x="4068590" y="1774853"/>
                <a:ext cx="10150821" cy="6737294"/>
                <a:chOff x="4343400" y="1943100"/>
                <a:chExt cx="10150821" cy="6737294"/>
              </a:xfrm>
            </p:grpSpPr>
            <p:sp>
              <p:nvSpPr>
                <p:cNvPr id="216" name="Google Shape;216;p14"/>
                <p:cNvSpPr/>
                <p:nvPr/>
              </p:nvSpPr>
              <p:spPr>
                <a:xfrm>
                  <a:off x="4343400" y="1943100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4"/>
                <p:cNvSpPr/>
                <p:nvPr/>
              </p:nvSpPr>
              <p:spPr>
                <a:xfrm>
                  <a:off x="4343400" y="4411747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14"/>
                <p:cNvSpPr/>
                <p:nvPr/>
              </p:nvSpPr>
              <p:spPr>
                <a:xfrm>
                  <a:off x="4343400" y="6880394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14"/>
                <p:cNvSpPr/>
                <p:nvPr/>
              </p:nvSpPr>
              <p:spPr>
                <a:xfrm>
                  <a:off x="7127007" y="1943100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14"/>
                <p:cNvSpPr/>
                <p:nvPr/>
              </p:nvSpPr>
              <p:spPr>
                <a:xfrm>
                  <a:off x="7127007" y="4411747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14"/>
                <p:cNvSpPr/>
                <p:nvPr/>
              </p:nvSpPr>
              <p:spPr>
                <a:xfrm>
                  <a:off x="7127007" y="6880394"/>
                  <a:ext cx="175819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14"/>
                <p:cNvSpPr/>
                <p:nvPr/>
              </p:nvSpPr>
              <p:spPr>
                <a:xfrm>
                  <a:off x="9910614" y="1943100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14"/>
                <p:cNvSpPr/>
                <p:nvPr/>
              </p:nvSpPr>
              <p:spPr>
                <a:xfrm>
                  <a:off x="9910614" y="4411747"/>
                  <a:ext cx="1826357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>
                  <a:off x="9910614" y="6880394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>
                  <a:off x="12694221" y="1943100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14"/>
                <p:cNvSpPr/>
                <p:nvPr/>
              </p:nvSpPr>
              <p:spPr>
                <a:xfrm>
                  <a:off x="12694221" y="4411747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14"/>
                <p:cNvSpPr/>
                <p:nvPr/>
              </p:nvSpPr>
              <p:spPr>
                <a:xfrm>
                  <a:off x="12694221" y="6880394"/>
                  <a:ext cx="1800000" cy="1800000"/>
                </a:xfrm>
                <a:prstGeom prst="rect">
                  <a:avLst/>
                </a:prstGeom>
                <a:solidFill>
                  <a:srgbClr val="2B914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28" name="Google Shape;228;p14"/>
              <p:cNvCxnSpPr/>
              <p:nvPr/>
            </p:nvCxnSpPr>
            <p:spPr>
              <a:xfrm flipH="1">
                <a:off x="4084040" y="1813671"/>
                <a:ext cx="13252" cy="6454028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B914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" name="Google Shape;229;p14"/>
              <p:cNvCxnSpPr/>
              <p:nvPr/>
            </p:nvCxnSpPr>
            <p:spPr>
              <a:xfrm>
                <a:off x="4068590" y="1781369"/>
                <a:ext cx="10119918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B914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0" name="Google Shape;230;p14"/>
              <p:cNvCxnSpPr/>
              <p:nvPr/>
            </p:nvCxnSpPr>
            <p:spPr>
              <a:xfrm flipH="1">
                <a:off x="14203958" y="1774852"/>
                <a:ext cx="2" cy="6737294"/>
              </a:xfrm>
              <a:prstGeom prst="straightConnector1">
                <a:avLst/>
              </a:prstGeom>
              <a:noFill/>
              <a:ln w="57150" cap="flat" cmpd="sng">
                <a:solidFill>
                  <a:srgbClr val="2B914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pic>
            <p:nvPicPr>
              <p:cNvPr id="231" name="Google Shape;231;p1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3270162" y="2987251"/>
                <a:ext cx="1836691" cy="16324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14"/>
              <p:cNvSpPr txBox="1"/>
              <p:nvPr/>
            </p:nvSpPr>
            <p:spPr>
              <a:xfrm>
                <a:off x="13446873" y="3589474"/>
                <a:ext cx="1483267" cy="560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4400" b="0" i="0" u="none" strike="noStrike" cap="none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sym typeface="Arial"/>
                  </a:rPr>
                  <a:t>도착</a:t>
                </a:r>
                <a:endParaRPr sz="1200" b="0" i="0" u="none" strike="noStrike" cap="none" dirty="0">
                  <a:solidFill>
                    <a:schemeClr val="dk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endParaRPr>
              </a:p>
            </p:txBody>
          </p:sp>
          <p:cxnSp>
            <p:nvCxnSpPr>
              <p:cNvPr id="233" name="Google Shape;233;p14"/>
              <p:cNvCxnSpPr/>
              <p:nvPr/>
            </p:nvCxnSpPr>
            <p:spPr>
              <a:xfrm rot="10800000" flipH="1">
                <a:off x="6434171" y="3893030"/>
                <a:ext cx="6423167" cy="2465054"/>
              </a:xfrm>
              <a:prstGeom prst="bentConnector3">
                <a:avLst>
                  <a:gd name="adj1" fmla="val 42091"/>
                </a:avLst>
              </a:prstGeom>
              <a:noFill/>
              <a:ln w="76200" cap="flat" cmpd="sng">
                <a:solidFill>
                  <a:srgbClr val="73B5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234" name="Google Shape;234;p1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5403082" y="5455898"/>
                <a:ext cx="1836691" cy="16324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" name="Google Shape;235;p14"/>
              <p:cNvSpPr txBox="1"/>
              <p:nvPr/>
            </p:nvSpPr>
            <p:spPr>
              <a:xfrm>
                <a:off x="5573934" y="6031693"/>
                <a:ext cx="1483267" cy="560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4400" b="0" i="0" u="none" strike="noStrike" cap="none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sym typeface="Arial"/>
                  </a:rPr>
                  <a:t>출발</a:t>
                </a:r>
                <a:endParaRPr sz="1200" b="0" i="0" u="none" strike="noStrike" cap="none" dirty="0">
                  <a:solidFill>
                    <a:schemeClr val="dk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endParaRPr>
              </a:p>
            </p:txBody>
          </p:sp>
        </p:grpSp>
        <p:cxnSp>
          <p:nvCxnSpPr>
            <p:cNvPr id="236" name="Google Shape;236;p14"/>
            <p:cNvCxnSpPr/>
            <p:nvPr/>
          </p:nvCxnSpPr>
          <p:spPr>
            <a:xfrm>
              <a:off x="6964372" y="6355869"/>
              <a:ext cx="275401" cy="0"/>
            </a:xfrm>
            <a:prstGeom prst="straightConnector1">
              <a:avLst/>
            </a:prstGeom>
            <a:noFill/>
            <a:ln w="825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1829" y="324560"/>
            <a:ext cx="10784343" cy="61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52;p16"/>
          <p:cNvSpPr txBox="1"/>
          <p:nvPr/>
        </p:nvSpPr>
        <p:spPr>
          <a:xfrm>
            <a:off x="2560195" y="6686318"/>
            <a:ext cx="4661452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앞으로 걷는다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왼쪽으로 회전한다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오른쪽으로 회전한다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교차로가 나오면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cxnSp>
        <p:nvCxnSpPr>
          <p:cNvPr id="8" name="Google Shape;254;p16"/>
          <p:cNvCxnSpPr/>
          <p:nvPr/>
        </p:nvCxnSpPr>
        <p:spPr>
          <a:xfrm>
            <a:off x="7221647" y="8099104"/>
            <a:ext cx="533400" cy="0"/>
          </a:xfrm>
          <a:prstGeom prst="straightConnector1">
            <a:avLst/>
          </a:prstGeom>
          <a:noFill/>
          <a:ln w="114300" cap="flat" cmpd="sng">
            <a:solidFill>
              <a:srgbClr val="206D3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6"/>
          <p:cNvSpPr txBox="1"/>
          <p:nvPr/>
        </p:nvSpPr>
        <p:spPr>
          <a:xfrm>
            <a:off x="2560195" y="6686318"/>
            <a:ext cx="4661452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앞으로 걷는다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왼쪽으로 회전한다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오른쪽으로 회전한다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교차로가 나오면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8225854" y="6451760"/>
            <a:ext cx="844368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앞으로 걷는다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교차로가 나오면 왼쪽으로 회전한다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앞으로 걷는다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교차로가 나오면 오른쪽으로 회전한다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3200"/>
              <a:buFont typeface="Arial"/>
              <a:buAutoNum type="arabicPeriod"/>
            </a:pP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앞으로 걷는다</a:t>
            </a:r>
            <a:endParaRPr sz="3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cxnSp>
        <p:nvCxnSpPr>
          <p:cNvPr id="254" name="Google Shape;254;p16"/>
          <p:cNvCxnSpPr/>
          <p:nvPr/>
        </p:nvCxnSpPr>
        <p:spPr>
          <a:xfrm>
            <a:off x="7221647" y="8099104"/>
            <a:ext cx="533400" cy="0"/>
          </a:xfrm>
          <a:prstGeom prst="straightConnector1">
            <a:avLst/>
          </a:prstGeom>
          <a:noFill/>
          <a:ln w="114300" cap="flat" cmpd="sng">
            <a:solidFill>
              <a:srgbClr val="206D38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55" name="Google Shape;25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1829" y="324560"/>
            <a:ext cx="10784343" cy="61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76213" y="1795118"/>
            <a:ext cx="17935500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코딩을 통해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우리가 원하는 기능을 만들고,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문제를 해결하는 과정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76213" y="1773369"/>
            <a:ext cx="17935575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코딩을 통해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우리가 원하는 기능을 만들고,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문제를 해결하는 과정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알고리즘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4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12" name="Google Shape;112;p4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코딩의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13" name="Google Shape;11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4"/>
          <p:cNvSpPr txBox="1"/>
          <p:nvPr/>
        </p:nvSpPr>
        <p:spPr>
          <a:xfrm>
            <a:off x="176212" y="3474071"/>
            <a:ext cx="17935575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  <a:buFont typeface="Arial"/>
              <a:buAutoNum type="arabicPeriod"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언어적인 특징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889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</a:pPr>
            <a:r>
              <a:rPr lang="en-US" altLang="ko-KR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2. </a:t>
            </a:r>
            <a:r>
              <a:rPr lang="ko-KR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논리적인 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특징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5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22" name="Google Shape;122;p5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언어적인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23" name="Google Shape;123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5"/>
          <p:cNvSpPr txBox="1"/>
          <p:nvPr/>
        </p:nvSpPr>
        <p:spPr>
          <a:xfrm>
            <a:off x="176212" y="2836606"/>
            <a:ext cx="17935575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  <a:buFont typeface="Arial"/>
              <a:buAutoNum type="arabicPeriod"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문법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028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028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6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언어적인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33" name="Google Shape;133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6"/>
          <p:cNvSpPr txBox="1"/>
          <p:nvPr/>
        </p:nvSpPr>
        <p:spPr>
          <a:xfrm>
            <a:off x="176212" y="2836606"/>
            <a:ext cx="17935575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  <a:buFont typeface="Arial"/>
              <a:buAutoNum type="arabicPeriod"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문법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028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</a:pPr>
            <a:r>
              <a:rPr lang="en-US" altLang="ko-KR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2. </a:t>
            </a:r>
            <a:r>
              <a:rPr lang="ko-KR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순서와 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절차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028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6858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7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42" name="Google Shape;142;p7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언어적인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43" name="Google Shape;143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7"/>
          <p:cNvSpPr txBox="1"/>
          <p:nvPr/>
        </p:nvSpPr>
        <p:spPr>
          <a:xfrm>
            <a:off x="176212" y="2836606"/>
            <a:ext cx="17935575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  <a:buFont typeface="Arial"/>
              <a:buAutoNum type="arabicPeriod"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문법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028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</a:pPr>
            <a:r>
              <a:rPr lang="en-US" altLang="ko-KR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2. </a:t>
            </a:r>
            <a:r>
              <a:rPr lang="ko-KR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순서와 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절차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028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</a:pPr>
            <a:r>
              <a:rPr lang="en-US" altLang="ko-KR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3. </a:t>
            </a:r>
            <a:r>
              <a:rPr lang="ko-KR" sz="72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명확한 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의사 전달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8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52" name="Google Shape;152;p8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논리적인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53" name="Google Shape;153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8"/>
          <p:cNvSpPr txBox="1"/>
          <p:nvPr/>
        </p:nvSpPr>
        <p:spPr>
          <a:xfrm>
            <a:off x="176212" y="3474071"/>
            <a:ext cx="17935575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* 논리적인 세분화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9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62" name="Google Shape;162;p9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논리적인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63" name="Google Shape;16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9"/>
          <p:cNvSpPr txBox="1"/>
          <p:nvPr/>
        </p:nvSpPr>
        <p:spPr>
          <a:xfrm>
            <a:off x="176212" y="3474071"/>
            <a:ext cx="17935575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* 논리적인 세분화</a:t>
            </a: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ㄴ</a:t>
            </a:r>
            <a:r>
              <a:rPr lang="ko-KR" sz="7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목표를 확실하게 할 것!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사용자 지정</PresentationFormat>
  <Paragraphs>71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Calibri</vt:lpstr>
      <vt:lpstr>G마켓 산스 TTF Medium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4</cp:revision>
  <dcterms:created xsi:type="dcterms:W3CDTF">2021-08-17T18:42:21Z</dcterms:created>
  <dcterms:modified xsi:type="dcterms:W3CDTF">2022-05-31T06:31:24Z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