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마켓 산스 TTF Medium" panose="02000000000000000000" pitchFamily="2" charset="-12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uEvLHwOLUvWv82gsTpQOCj3JZ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5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r"/>
            <a:fld id="{00000000-1234-1234-1234-123412341234}" type="slidenum">
              <a:rPr lang="en-US" altLang="ko-KR" sz="1200" smtClean="0">
                <a:solidFill>
                  <a:schemeClr val="dk1"/>
                </a:solidFill>
              </a:rPr>
              <a:pPr algn="r"/>
              <a:t>‹#›</a:t>
            </a:fld>
            <a:endParaRPr lang="ko-KR" altLang="en-US" sz="1200" dirty="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0" name="Google Shape;200;p15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6" name="Google Shape;236;p17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 dirty="0"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 dirty="0"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 dirty="0"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cap="none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 dirty="0"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 dirty="0"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 dirty="0"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 dirty="0"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 dirty="0"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76213" y="1565598"/>
            <a:ext cx="17935575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객체란</a:t>
            </a:r>
            <a:r>
              <a:rPr lang="ko-KR" sz="96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?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0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54" name="Google Shape;154;p10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객체 지향의 특징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55" name="Google Shape;155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10"/>
          <p:cNvSpPr txBox="1"/>
          <p:nvPr/>
        </p:nvSpPr>
        <p:spPr>
          <a:xfrm>
            <a:off x="176213" y="2705100"/>
            <a:ext cx="17935575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  <a:buFont typeface="Arial"/>
              <a:buAutoNum type="arabicPeriod"/>
            </a:pPr>
            <a:r>
              <a:rPr lang="ko-KR" sz="66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캡슐화</a:t>
            </a:r>
            <a:endParaRPr sz="105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  <a:buFont typeface="Arial"/>
              <a:buAutoNum type="arabicPeriod"/>
            </a:pPr>
            <a:r>
              <a:rPr lang="ko-KR" sz="66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상속성</a:t>
            </a:r>
            <a:endParaRPr sz="66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  <a:buFont typeface="Arial"/>
              <a:buAutoNum type="arabicPeriod"/>
            </a:pPr>
            <a:r>
              <a:rPr lang="ko-KR" sz="66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다형성</a:t>
            </a:r>
            <a:endParaRPr sz="66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1143000" marR="0" lvl="0" indent="-1143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6D38"/>
              </a:buClr>
              <a:buSzPts val="7200"/>
              <a:buFont typeface="Arial"/>
              <a:buAutoNum type="arabicPeriod"/>
            </a:pPr>
            <a:r>
              <a:rPr lang="ko-KR" sz="66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추상화</a:t>
            </a:r>
            <a:endParaRPr sz="66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11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64" name="Google Shape;164;p11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1. 캡슐화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65" name="Google Shape;165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11"/>
          <p:cNvSpPr txBox="1"/>
          <p:nvPr/>
        </p:nvSpPr>
        <p:spPr>
          <a:xfrm>
            <a:off x="176212" y="3450984"/>
            <a:ext cx="17935575" cy="43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속성과 </a:t>
            </a:r>
            <a:r>
              <a:rPr lang="ko-KR" sz="6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기능를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하나의 </a:t>
            </a:r>
            <a:r>
              <a:rPr lang="ko-KR" sz="6000" b="0" i="0" u="sng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클래스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로 묶고,</a:t>
            </a: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외부에서 쉽게 접근하지 못하도록 </a:t>
            </a:r>
            <a:r>
              <a:rPr lang="ko-KR" sz="6000" b="0" i="0" u="sng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보호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한다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(외부로 제공하고자 하는 기능만 접근 가능)</a:t>
            </a:r>
            <a:endParaRPr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12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74" name="Google Shape;174;p12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2. </a:t>
              </a:r>
              <a:r>
                <a:rPr lang="ko-KR" sz="6000" b="0" i="0" u="none" strike="noStrike" cap="none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상속성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75" name="Google Shape;175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2"/>
          <p:cNvSpPr txBox="1"/>
          <p:nvPr/>
        </p:nvSpPr>
        <p:spPr>
          <a:xfrm>
            <a:off x="176212" y="2827739"/>
            <a:ext cx="17935575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상위 클래스의 기능을 </a:t>
            </a:r>
            <a:r>
              <a:rPr lang="ko-KR" sz="6000" b="0" i="0" u="sng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상속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을 통해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하위 </a:t>
            </a:r>
            <a:r>
              <a:rPr lang="ko-KR" sz="6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클래스에게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물려주어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하위 클래스에서도 사용할 수 있다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(부모 → 자식)</a:t>
            </a: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3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84" name="Google Shape;184;p13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sz="60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. </a:t>
              </a:r>
              <a:r>
                <a:rPr lang="ko-KR" sz="6000" b="0" i="0" u="none" strike="noStrike" cap="none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다형성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85" name="Google Shape;185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13"/>
          <p:cNvSpPr txBox="1"/>
          <p:nvPr/>
        </p:nvSpPr>
        <p:spPr>
          <a:xfrm>
            <a:off x="176212" y="3474069"/>
            <a:ext cx="17935575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sng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하나의 객체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가 </a:t>
            </a:r>
            <a:r>
              <a:rPr lang="ko-KR" sz="6000" b="0" i="0" u="sng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다양한 형태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로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재구성 되는 것 </a:t>
            </a: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(오버로드, </a:t>
            </a:r>
            <a:r>
              <a:rPr lang="ko-KR" sz="32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오버라이드</a:t>
            </a:r>
            <a:r>
              <a:rPr lang="ko-KR" sz="32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</a:t>
            </a: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(같은 기능이라도 다양하게 처리 가능)</a:t>
            </a: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4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194" name="Google Shape;194;p14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overloading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195" name="Google Shape;195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14"/>
          <p:cNvSpPr txBox="1"/>
          <p:nvPr/>
        </p:nvSpPr>
        <p:spPr>
          <a:xfrm>
            <a:off x="176212" y="3520236"/>
            <a:ext cx="17935575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한 </a:t>
            </a:r>
            <a:r>
              <a:rPr lang="ko-KR" sz="6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클래스안에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lang="ko-KR" sz="6000" b="0" i="0" u="sng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같은 이름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의 함수를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여러 개 만들고, </a:t>
            </a:r>
            <a:r>
              <a:rPr lang="ko-KR" sz="6000" b="0" i="0" u="sng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매개형식를</a:t>
            </a:r>
            <a:r>
              <a:rPr lang="ko-KR" sz="6000" b="0" i="0" u="sng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다르게 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하여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경우에 따라 호출하여 사용하는 것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5"/>
          <p:cNvGrpSpPr/>
          <p:nvPr/>
        </p:nvGrpSpPr>
        <p:grpSpPr>
          <a:xfrm>
            <a:off x="7454816" y="2809104"/>
            <a:ext cx="3378367" cy="2500395"/>
            <a:chOff x="1219200" y="3810000"/>
            <a:chExt cx="3733800" cy="2763457"/>
          </a:xfrm>
        </p:grpSpPr>
        <p:pic>
          <p:nvPicPr>
            <p:cNvPr id="203" name="Google Shape;20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9200" y="3810000"/>
              <a:ext cx="3733800" cy="266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5"/>
            <p:cNvSpPr/>
            <p:nvPr/>
          </p:nvSpPr>
          <p:spPr>
            <a:xfrm>
              <a:off x="1638299" y="4838700"/>
              <a:ext cx="2895600" cy="1734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공격하기()</a:t>
              </a:r>
              <a:endParaRPr sz="4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</p:grpSp>
      <p:grpSp>
        <p:nvGrpSpPr>
          <p:cNvPr id="205" name="Google Shape;205;p15"/>
          <p:cNvGrpSpPr/>
          <p:nvPr/>
        </p:nvGrpSpPr>
        <p:grpSpPr>
          <a:xfrm>
            <a:off x="2209800" y="7303839"/>
            <a:ext cx="3378367" cy="2413120"/>
            <a:chOff x="1219203" y="3810002"/>
            <a:chExt cx="3733800" cy="2667000"/>
          </a:xfrm>
        </p:grpSpPr>
        <p:pic>
          <p:nvPicPr>
            <p:cNvPr id="206" name="Google Shape;206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9203" y="3810002"/>
              <a:ext cx="3733800" cy="266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5"/>
            <p:cNvSpPr/>
            <p:nvPr/>
          </p:nvSpPr>
          <p:spPr>
            <a:xfrm>
              <a:off x="1530709" y="4344133"/>
              <a:ext cx="3110785" cy="1598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맨손 공격하기()</a:t>
              </a:r>
              <a:endParaRPr sz="44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</p:grpSp>
      <p:grpSp>
        <p:nvGrpSpPr>
          <p:cNvPr id="208" name="Google Shape;208;p15"/>
          <p:cNvGrpSpPr/>
          <p:nvPr/>
        </p:nvGrpSpPr>
        <p:grpSpPr>
          <a:xfrm>
            <a:off x="7529220" y="7303839"/>
            <a:ext cx="3378367" cy="2413120"/>
            <a:chOff x="1219200" y="3810000"/>
            <a:chExt cx="3733800" cy="2667000"/>
          </a:xfrm>
        </p:grpSpPr>
        <p:pic>
          <p:nvPicPr>
            <p:cNvPr id="209" name="Google Shape;20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9200" y="3810000"/>
              <a:ext cx="3733800" cy="266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5"/>
            <p:cNvSpPr/>
            <p:nvPr/>
          </p:nvSpPr>
          <p:spPr>
            <a:xfrm>
              <a:off x="1374953" y="4520145"/>
              <a:ext cx="3422293" cy="1598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단거리 무기 공격하기()</a:t>
              </a:r>
              <a:endParaRPr sz="44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</p:grpSp>
      <p:grpSp>
        <p:nvGrpSpPr>
          <p:cNvPr id="211" name="Google Shape;211;p15"/>
          <p:cNvGrpSpPr/>
          <p:nvPr/>
        </p:nvGrpSpPr>
        <p:grpSpPr>
          <a:xfrm>
            <a:off x="12333468" y="7350178"/>
            <a:ext cx="3378367" cy="2413120"/>
            <a:chOff x="1219200" y="3810000"/>
            <a:chExt cx="3733800" cy="2667000"/>
          </a:xfrm>
        </p:grpSpPr>
        <p:pic>
          <p:nvPicPr>
            <p:cNvPr id="212" name="Google Shape;212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9200" y="3810000"/>
              <a:ext cx="3733800" cy="266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15"/>
            <p:cNvSpPr/>
            <p:nvPr/>
          </p:nvSpPr>
          <p:spPr>
            <a:xfrm>
              <a:off x="1409351" y="4458894"/>
              <a:ext cx="3422293" cy="1598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b="0" i="0" u="none" strike="noStrike" cap="none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원거리 무기 공격하기()</a:t>
              </a:r>
              <a:endParaRPr sz="44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</p:grpSp>
      <p:cxnSp>
        <p:nvCxnSpPr>
          <p:cNvPr id="214" name="Google Shape;214;p15"/>
          <p:cNvCxnSpPr/>
          <p:nvPr/>
        </p:nvCxnSpPr>
        <p:spPr>
          <a:xfrm flipH="1">
            <a:off x="5435765" y="5254958"/>
            <a:ext cx="2530977" cy="1945942"/>
          </a:xfrm>
          <a:prstGeom prst="straightConnector1">
            <a:avLst/>
          </a:prstGeom>
          <a:noFill/>
          <a:ln w="76200" cap="flat" cmpd="sng">
            <a:solidFill>
              <a:srgbClr val="206D3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5" name="Google Shape;215;p15"/>
          <p:cNvCxnSpPr/>
          <p:nvPr/>
        </p:nvCxnSpPr>
        <p:spPr>
          <a:xfrm>
            <a:off x="9239866" y="5421250"/>
            <a:ext cx="0" cy="1608815"/>
          </a:xfrm>
          <a:prstGeom prst="straightConnector1">
            <a:avLst/>
          </a:prstGeom>
          <a:noFill/>
          <a:ln w="76200" cap="flat" cmpd="sng">
            <a:solidFill>
              <a:srgbClr val="206D3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15"/>
          <p:cNvCxnSpPr/>
          <p:nvPr/>
        </p:nvCxnSpPr>
        <p:spPr>
          <a:xfrm>
            <a:off x="10907587" y="5254958"/>
            <a:ext cx="2198813" cy="1775107"/>
          </a:xfrm>
          <a:prstGeom prst="straightConnector1">
            <a:avLst/>
          </a:prstGeom>
          <a:noFill/>
          <a:ln w="76200" cap="flat" cmpd="sng">
            <a:solidFill>
              <a:srgbClr val="206D38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5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220" name="Google Shape;220;p15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b="0" i="0" u="none" strike="noStrike" cap="none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overloading</a:t>
              </a:r>
              <a:endParaRPr sz="1800" b="0" i="0" u="none" strike="noStrike" cap="none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221" name="Google Shape;22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15"/>
          <p:cNvSpPr/>
          <p:nvPr/>
        </p:nvSpPr>
        <p:spPr>
          <a:xfrm>
            <a:off x="12499079" y="2186373"/>
            <a:ext cx="502692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* 한 클래스 안에서</a:t>
            </a:r>
            <a:endParaRPr sz="4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  </a:t>
            </a:r>
            <a:r>
              <a:rPr lang="ko-KR" sz="4000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매개형식을</a:t>
            </a:r>
            <a:r>
              <a:rPr lang="ko-KR" sz="4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다르게 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16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230" name="Google Shape;230;p16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overriding</a:t>
              </a:r>
              <a:endParaRPr sz="180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231" name="Google Shape;231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16"/>
          <p:cNvSpPr txBox="1"/>
          <p:nvPr/>
        </p:nvSpPr>
        <p:spPr>
          <a:xfrm>
            <a:off x="176212" y="3104738"/>
            <a:ext cx="17935575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u="sng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부모 클래스의 함수</a:t>
            </a:r>
            <a:r>
              <a:rPr 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와</a:t>
            </a:r>
            <a:endParaRPr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이름과 매개변수를 동일하게 사용하되</a:t>
            </a:r>
            <a:endParaRPr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u="sng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내부 기능을 다르게 </a:t>
            </a:r>
            <a:r>
              <a:rPr 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하는 것</a:t>
            </a:r>
            <a:endParaRPr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7"/>
          <p:cNvGrpSpPr/>
          <p:nvPr/>
        </p:nvGrpSpPr>
        <p:grpSpPr>
          <a:xfrm>
            <a:off x="7454816" y="2809104"/>
            <a:ext cx="3378367" cy="2500395"/>
            <a:chOff x="1219200" y="3810000"/>
            <a:chExt cx="3733800" cy="2763457"/>
          </a:xfrm>
        </p:grpSpPr>
        <p:pic>
          <p:nvPicPr>
            <p:cNvPr id="239" name="Google Shape;239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9200" y="3810000"/>
              <a:ext cx="3733800" cy="266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7"/>
            <p:cNvSpPr/>
            <p:nvPr/>
          </p:nvSpPr>
          <p:spPr>
            <a:xfrm>
              <a:off x="1638299" y="4838700"/>
              <a:ext cx="2895600" cy="1734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공격하기()</a:t>
              </a:r>
              <a:endParaRPr sz="480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</p:grpSp>
      <p:grpSp>
        <p:nvGrpSpPr>
          <p:cNvPr id="241" name="Google Shape;241;p17"/>
          <p:cNvGrpSpPr/>
          <p:nvPr/>
        </p:nvGrpSpPr>
        <p:grpSpPr>
          <a:xfrm>
            <a:off x="7529220" y="7303839"/>
            <a:ext cx="3378367" cy="2413120"/>
            <a:chOff x="1219200" y="3810000"/>
            <a:chExt cx="3733800" cy="2667000"/>
          </a:xfrm>
        </p:grpSpPr>
        <p:pic>
          <p:nvPicPr>
            <p:cNvPr id="242" name="Google Shape;242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9200" y="3810000"/>
              <a:ext cx="3733800" cy="266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17"/>
            <p:cNvSpPr/>
            <p:nvPr/>
          </p:nvSpPr>
          <p:spPr>
            <a:xfrm>
              <a:off x="1374953" y="4520145"/>
              <a:ext cx="3422293" cy="1598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원거리 무기 공격하기()</a:t>
              </a:r>
              <a:endParaRPr sz="440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</p:grpSp>
      <p:cxnSp>
        <p:nvCxnSpPr>
          <p:cNvPr id="244" name="Google Shape;244;p17"/>
          <p:cNvCxnSpPr/>
          <p:nvPr/>
        </p:nvCxnSpPr>
        <p:spPr>
          <a:xfrm>
            <a:off x="9239866" y="5421250"/>
            <a:ext cx="0" cy="1608815"/>
          </a:xfrm>
          <a:prstGeom prst="straightConnector1">
            <a:avLst/>
          </a:prstGeom>
          <a:noFill/>
          <a:ln w="76200" cap="flat" cmpd="sng">
            <a:solidFill>
              <a:srgbClr val="206D38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45" name="Google Shape;24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7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248" name="Google Shape;248;p17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overriding</a:t>
              </a:r>
              <a:endParaRPr sz="180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249" name="Google Shape;249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17"/>
          <p:cNvSpPr/>
          <p:nvPr/>
        </p:nvSpPr>
        <p:spPr>
          <a:xfrm>
            <a:off x="11212387" y="3761882"/>
            <a:ext cx="5026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* 부모 클래스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11353800" y="8315715"/>
            <a:ext cx="5026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* 자식 클래스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9582067" y="5861012"/>
            <a:ext cx="11845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상속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18"/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260" name="Google Shape;260;p18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4</a:t>
              </a:r>
              <a:r>
                <a:rPr lang="ko-KR" sz="6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. 추상화</a:t>
              </a:r>
              <a:endParaRPr sz="180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endParaRPr>
            </a:p>
          </p:txBody>
        </p:sp>
        <p:pic>
          <p:nvPicPr>
            <p:cNvPr id="261" name="Google Shape;261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>
              <a:off x="893968" y="1862681"/>
              <a:ext cx="9812133" cy="188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18"/>
          <p:cNvSpPr txBox="1"/>
          <p:nvPr/>
        </p:nvSpPr>
        <p:spPr>
          <a:xfrm>
            <a:off x="176212" y="3474069"/>
            <a:ext cx="17935575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객체의 공통적인 </a:t>
            </a:r>
            <a:r>
              <a:rPr lang="ko-KR" sz="6000" u="sng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속성과 기능</a:t>
            </a:r>
            <a:r>
              <a:rPr 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을</a:t>
            </a:r>
            <a:endParaRPr sz="6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추출하여 정의하는 것</a:t>
            </a:r>
            <a:endParaRPr sz="6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(중복되는 공통적인 특성을 제거하는 과정)</a:t>
            </a:r>
            <a:endParaRPr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176213" y="1565598"/>
            <a:ext cx="1793557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객체(</a:t>
            </a:r>
            <a:r>
              <a:rPr lang="ko-KR" sz="8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Object</a:t>
            </a: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)란?</a:t>
            </a:r>
            <a:endParaRPr sz="8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176213" y="1565598"/>
            <a:ext cx="17935575" cy="6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객체(</a:t>
            </a:r>
            <a:r>
              <a:rPr lang="ko-KR" sz="8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Object</a:t>
            </a: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)란</a:t>
            </a:r>
            <a:r>
              <a:rPr lang="ko-KR" sz="80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?</a:t>
            </a:r>
            <a:endParaRPr lang="en-US" altLang="ko-KR" sz="8000" b="0" i="0" u="none" strike="noStrike" cap="none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이 세상 속에서는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세상에 존재하는 모든 것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(</a:t>
            </a:r>
            <a:r>
              <a:rPr lang="ko-KR" sz="6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ex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. 컴퓨터, 책 …)</a:t>
            </a: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176213" y="1565598"/>
            <a:ext cx="17935575" cy="6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객체(</a:t>
            </a:r>
            <a:r>
              <a:rPr lang="ko-KR" sz="8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Object</a:t>
            </a: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)란</a:t>
            </a:r>
            <a:r>
              <a:rPr lang="ko-KR" sz="80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?</a:t>
            </a:r>
            <a:endParaRPr lang="en-US" altLang="ko-KR" sz="8000" b="0" i="0" u="none" strike="noStrike" cap="none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게임 속에서는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게임에 존재하는 모든 것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(</a:t>
            </a:r>
            <a:r>
              <a:rPr lang="ko-KR" sz="6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ex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. 카메라, 캐릭터 …)</a:t>
            </a: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76213" y="1565598"/>
            <a:ext cx="17935575" cy="6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객체(</a:t>
            </a:r>
            <a:r>
              <a:rPr lang="ko-KR" sz="8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Object</a:t>
            </a: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)란</a:t>
            </a:r>
            <a:r>
              <a:rPr lang="ko-KR" sz="80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?</a:t>
            </a:r>
            <a:endParaRPr lang="en-US" altLang="ko-KR" sz="8000" b="0" i="0" u="none" strike="noStrike" cap="none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프로그래밍에서는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데이터의 분산을 막기 위해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속성과 기능을 하나로 묶은 그룹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76213" y="1565598"/>
            <a:ext cx="17935575" cy="54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ex</a:t>
            </a: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) 컴퓨터</a:t>
            </a:r>
            <a:endParaRPr sz="8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속성 : 본체, 모니터, 키보드, 마우스 …</a:t>
            </a: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기능 :  화면 출력, 소리 입출력 …</a:t>
            </a: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176213" y="723059"/>
            <a:ext cx="17935575" cy="496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객체지향언어란</a:t>
            </a:r>
            <a:r>
              <a:rPr lang="ko-KR" sz="80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?</a:t>
            </a:r>
            <a:endParaRPr lang="en-US" altLang="ko-KR" sz="8000" b="0" i="0" u="none" strike="noStrike" cap="none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객체를 만들고, 그 객체를 사용하여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객체끼리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상호작용을 통해 만들어지는 방법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176213" y="723059"/>
            <a:ext cx="17935575" cy="791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객체지향언어란</a:t>
            </a:r>
            <a:r>
              <a:rPr lang="ko-KR" sz="80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?</a:t>
            </a:r>
            <a:endParaRPr lang="en-US" altLang="ko-KR" sz="8000" b="0" i="0" u="none" strike="noStrike" cap="none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객체를 만들고, 그 객체를 사용하여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객체끼리</a:t>
            </a:r>
            <a:r>
              <a:rPr lang="ko-KR" sz="6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상호작용을 통해 만들어지는 </a:t>
            </a:r>
            <a:r>
              <a:rPr lang="ko-KR" sz="6000" b="0" i="0" u="none" strike="noStrike" cap="none" dirty="0" smtClean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방법</a:t>
            </a:r>
            <a:endParaRPr sz="60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 smtClean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0" i="0" u="none" strike="noStrike" cap="none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ex</a:t>
            </a:r>
            <a:r>
              <a:rPr lang="ko-KR" sz="4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. 컴퓨터를 한 덩어리로 만들지 않고</a:t>
            </a:r>
            <a:endParaRPr sz="48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모니터, 키보드 등의 각 </a:t>
            </a:r>
            <a:r>
              <a:rPr lang="ko-KR" sz="4800" b="0" i="0" u="sng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객체로 나누는 것</a:t>
            </a:r>
            <a:endParaRPr sz="48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0" y="7030065"/>
            <a:ext cx="6712368" cy="55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03089" y="-2187486"/>
            <a:ext cx="5863284" cy="502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176213" y="1565598"/>
            <a:ext cx="17935575" cy="614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객체지향언어의 장점?</a:t>
            </a: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= 각 역할에 따라 객체가 나눠져 있기 때문에</a:t>
            </a: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고장(오류)가 발생했을 때,</a:t>
            </a:r>
            <a:endParaRPr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해당 </a:t>
            </a:r>
            <a:r>
              <a:rPr lang="ko-KR" sz="5400" b="0" i="0" u="sng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객체 부분만 해결</a:t>
            </a:r>
            <a:r>
              <a:rPr lang="ko-KR" sz="5400" b="0" i="0" u="none" strike="noStrike" cap="none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하면 된다는 간편함</a:t>
            </a:r>
            <a:endParaRPr sz="5400" b="0" i="0" u="none" strike="noStrike" cap="none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사용자 지정</PresentationFormat>
  <Paragraphs>86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Calibri</vt:lpstr>
      <vt:lpstr>G마켓 산스 TTF Medium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강형석</cp:lastModifiedBy>
  <cp:revision>1</cp:revision>
  <dcterms:created xsi:type="dcterms:W3CDTF">2021-08-17T18:42:21Z</dcterms:created>
  <dcterms:modified xsi:type="dcterms:W3CDTF">2022-05-31T06:35:09Z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