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83" r:id="rId18"/>
    <p:sldId id="288" r:id="rId19"/>
    <p:sldId id="289" r:id="rId20"/>
    <p:sldId id="291" r:id="rId21"/>
    <p:sldId id="290" r:id="rId22"/>
    <p:sldId id="292" r:id="rId23"/>
    <p:sldId id="285" r:id="rId24"/>
    <p:sldId id="295" r:id="rId25"/>
    <p:sldId id="297" r:id="rId26"/>
    <p:sldId id="298" r:id="rId27"/>
  </p:sldIdLst>
  <p:sldSz cx="18288000" cy="10287000"/>
  <p:notesSz cx="10287000" cy="18288000"/>
  <p:embeddedFontLst>
    <p:embeddedFont>
      <p:font typeface="Malgun Gothic" panose="020B0503020000020004" pitchFamily="34" charset="-127"/>
      <p:regular r:id="rId29"/>
      <p:bold r:id="rId30"/>
    </p:embeddedFont>
    <p:embeddedFont>
      <p:font typeface="Gmarket Sans Medium" panose="02000000000000000000" pitchFamily="2" charset="-128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5JPrJY3RH3wSwp7umbQYwEJFv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80" d="100"/>
          <a:sy n="80" d="100"/>
        </p:scale>
        <p:origin x="528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cs typeface="Gmarket Sans Medium" panose="02000000000000000000" pitchFamily="2" charset="-128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cs typeface="Gmarket Sans Medium" panose="02000000000000000000" pitchFamily="2" charset="-128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cs typeface="Gmarket Sans Medium" panose="02000000000000000000" pitchFamily="2" charset="-128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 b="0" i="0">
                <a:latin typeface="Gmarket Sans Medium" panose="02000000000000000000" pitchFamily="2" charset="-128"/>
                <a:ea typeface="Gmarket Sans Medium" panose="02000000000000000000" pitchFamily="2" charset="-128"/>
              </a:defRPr>
            </a:lvl1pPr>
          </a:lstStyle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  <a:cs typeface="Malgun Gothic"/>
                <a:sym typeface="Malgun Gothic"/>
              </a:rPr>
              <a:pPr algn="r"/>
              <a:t>‹#›</a:t>
            </a:fld>
            <a:endParaRPr lang="en-US" sz="1200" dirty="0">
              <a:solidFill>
                <a:schemeClr val="dk1"/>
              </a:solidFill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Gmarket Sans Medium" panose="02000000000000000000" pitchFamily="2" charset="-128"/>
        <a:ea typeface="Gmarket Sans Medium" panose="02000000000000000000" pitchFamily="2" charset="-128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25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202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612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097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546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602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0635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596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5595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0011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921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02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76213" y="3435362"/>
            <a:ext cx="1793557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Update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함수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매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프레임마다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호출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5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B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8153400" y="3435361"/>
            <a:ext cx="88392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Upate함수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1초에 80번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호출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cxnSp>
        <p:nvCxnSpPr>
          <p:cNvPr id="167" name="Google Shape;167;p10"/>
          <p:cNvCxnSpPr/>
          <p:nvPr/>
        </p:nvCxnSpPr>
        <p:spPr>
          <a:xfrm>
            <a:off x="7467600" y="5372100"/>
            <a:ext cx="685800" cy="0"/>
          </a:xfrm>
          <a:prstGeom prst="straightConnector1">
            <a:avLst/>
          </a:prstGeom>
          <a:noFill/>
          <a:ln w="104775" cap="flat" cmpd="sng">
            <a:solidFill>
              <a:srgbClr val="206D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10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80FPS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1초에 80프레임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 txBox="1"/>
          <p:nvPr/>
        </p:nvSpPr>
        <p:spPr>
          <a:xfrm>
            <a:off x="3171825" y="2604364"/>
            <a:ext cx="1194435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Time.deltaTime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??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"/>
          <p:cNvSpPr txBox="1"/>
          <p:nvPr/>
        </p:nvSpPr>
        <p:spPr>
          <a:xfrm>
            <a:off x="3171825" y="2604364"/>
            <a:ext cx="1194435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Time.deltaTime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이전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프레임에서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현재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프레임까지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걸린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시간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3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5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A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1초에 10프레임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grpSp>
        <p:nvGrpSpPr>
          <p:cNvPr id="192" name="Google Shape;192;p13"/>
          <p:cNvGrpSpPr/>
          <p:nvPr/>
        </p:nvGrpSpPr>
        <p:grpSpPr>
          <a:xfrm>
            <a:off x="7254778" y="3115863"/>
            <a:ext cx="10080253" cy="4079756"/>
            <a:chOff x="7674348" y="764945"/>
            <a:chExt cx="8994046" cy="3576112"/>
          </a:xfrm>
        </p:grpSpPr>
        <p:sp>
          <p:nvSpPr>
            <p:cNvPr id="193" name="Google Shape;193;p13"/>
            <p:cNvSpPr txBox="1"/>
            <p:nvPr/>
          </p:nvSpPr>
          <p:spPr>
            <a:xfrm>
              <a:off x="7674348" y="3369878"/>
              <a:ext cx="8839200" cy="971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10프레임</a:t>
              </a:r>
              <a:endParaRPr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endParaRPr>
            </a:p>
          </p:txBody>
        </p:sp>
        <p:sp>
          <p:nvSpPr>
            <p:cNvPr id="194" name="Google Shape;194;p13"/>
            <p:cNvSpPr txBox="1"/>
            <p:nvPr/>
          </p:nvSpPr>
          <p:spPr>
            <a:xfrm>
              <a:off x="7858756" y="764945"/>
              <a:ext cx="1219200" cy="971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0초</a:t>
              </a:r>
              <a:endParaRPr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endParaRPr>
            </a:p>
          </p:txBody>
        </p:sp>
        <p:sp>
          <p:nvSpPr>
            <p:cNvPr id="195" name="Google Shape;195;p13"/>
            <p:cNvSpPr txBox="1"/>
            <p:nvPr/>
          </p:nvSpPr>
          <p:spPr>
            <a:xfrm>
              <a:off x="15525394" y="764945"/>
              <a:ext cx="1143000" cy="971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1초</a:t>
              </a:r>
              <a:endParaRPr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560550" y="2609064"/>
              <a:ext cx="7407097" cy="619770"/>
            </a:xfrm>
            <a:custGeom>
              <a:avLst/>
              <a:gdLst/>
              <a:ahLst/>
              <a:cxnLst/>
              <a:rect l="l" t="t" r="r" b="b"/>
              <a:pathLst>
                <a:path w="7277100" h="858057" extrusionOk="0">
                  <a:moveTo>
                    <a:pt x="0" y="19050"/>
                  </a:moveTo>
                  <a:cubicBezTo>
                    <a:pt x="961058" y="764415"/>
                    <a:pt x="2392010" y="861159"/>
                    <a:pt x="3604860" y="857984"/>
                  </a:cubicBezTo>
                  <a:cubicBezTo>
                    <a:pt x="4817710" y="854809"/>
                    <a:pt x="6344311" y="514546"/>
                    <a:pt x="7277100" y="0"/>
                  </a:cubicBezTo>
                </a:path>
              </a:pathLst>
            </a:custGeom>
            <a:noFill/>
            <a:ln w="38100" cap="flat" cmpd="sng">
              <a:solidFill>
                <a:srgbClr val="206D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none" strike="noStrike" cap="none" dirty="0">
                <a:solidFill>
                  <a:schemeClr val="lt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cs typeface="Calibri"/>
                <a:sym typeface="Calibri"/>
              </a:endParaRPr>
            </a:p>
          </p:txBody>
        </p:sp>
      </p:grpSp>
      <p:cxnSp>
        <p:nvCxnSpPr>
          <p:cNvPr id="197" name="Google Shape;197;p13"/>
          <p:cNvCxnSpPr/>
          <p:nvPr/>
        </p:nvCxnSpPr>
        <p:spPr>
          <a:xfrm>
            <a:off x="8133295" y="4551302"/>
            <a:ext cx="8472453" cy="0"/>
          </a:xfrm>
          <a:prstGeom prst="straightConnector1">
            <a:avLst/>
          </a:prstGeom>
          <a:noFill/>
          <a:ln w="98425" cap="flat" cmpd="sng">
            <a:solidFill>
              <a:srgbClr val="206D3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8" name="Google Shape;198;p13"/>
          <p:cNvSpPr/>
          <p:nvPr/>
        </p:nvSpPr>
        <p:spPr>
          <a:xfrm>
            <a:off x="1220813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956349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73628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10489259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13967636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13086737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04" name="Google Shape;204;p13"/>
          <p:cNvSpPr/>
          <p:nvPr/>
        </p:nvSpPr>
        <p:spPr>
          <a:xfrm>
            <a:off x="1572714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05" name="Google Shape;205;p13"/>
          <p:cNvSpPr/>
          <p:nvPr/>
        </p:nvSpPr>
        <p:spPr>
          <a:xfrm>
            <a:off x="11329525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14848534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5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A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1초에 10프레임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461457" y="3115864"/>
            <a:ext cx="136644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0초</a:t>
            </a:r>
            <a:endParaRPr sz="4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6053991" y="3115864"/>
            <a:ext cx="128103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1초</a:t>
            </a:r>
            <a:endParaRPr sz="4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8133296" y="5247324"/>
            <a:ext cx="768624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cxnSp>
        <p:nvCxnSpPr>
          <p:cNvPr id="220" name="Google Shape;220;p14"/>
          <p:cNvCxnSpPr/>
          <p:nvPr/>
        </p:nvCxnSpPr>
        <p:spPr>
          <a:xfrm>
            <a:off x="8133295" y="4551302"/>
            <a:ext cx="8472453" cy="0"/>
          </a:xfrm>
          <a:prstGeom prst="straightConnector1">
            <a:avLst/>
          </a:prstGeom>
          <a:noFill/>
          <a:ln w="98425" cap="flat" cmpd="sng">
            <a:solidFill>
              <a:srgbClr val="206D3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1" name="Google Shape;221;p14"/>
          <p:cNvSpPr/>
          <p:nvPr/>
        </p:nvSpPr>
        <p:spPr>
          <a:xfrm>
            <a:off x="1220813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956349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873628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10489259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13967636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13086737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1572714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11329525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14848534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3" name="Google Shape;193;p13">
            <a:extLst>
              <a:ext uri="{FF2B5EF4-FFF2-40B4-BE49-F238E27FC236}">
                <a16:creationId xmlns:a16="http://schemas.microsoft.com/office/drawing/2014/main" id="{FC0C583D-102D-4485-9970-448A78F43F10}"/>
              </a:ext>
            </a:extLst>
          </p:cNvPr>
          <p:cNvSpPr txBox="1"/>
          <p:nvPr/>
        </p:nvSpPr>
        <p:spPr>
          <a:xfrm>
            <a:off x="8133295" y="5664469"/>
            <a:ext cx="554294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1프레임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5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A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1초에 10프레임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461457" y="3115864"/>
            <a:ext cx="136644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0초</a:t>
            </a:r>
            <a:endParaRPr sz="4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6053991" y="3115864"/>
            <a:ext cx="128103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1초</a:t>
            </a:r>
            <a:endParaRPr sz="4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8133296" y="5247324"/>
            <a:ext cx="768624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cxnSp>
        <p:nvCxnSpPr>
          <p:cNvPr id="220" name="Google Shape;220;p14"/>
          <p:cNvCxnSpPr/>
          <p:nvPr/>
        </p:nvCxnSpPr>
        <p:spPr>
          <a:xfrm>
            <a:off x="8133295" y="4551302"/>
            <a:ext cx="8472453" cy="0"/>
          </a:xfrm>
          <a:prstGeom prst="straightConnector1">
            <a:avLst/>
          </a:prstGeom>
          <a:noFill/>
          <a:ln w="98425" cap="flat" cmpd="sng">
            <a:solidFill>
              <a:srgbClr val="206D3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1" name="Google Shape;221;p14"/>
          <p:cNvSpPr/>
          <p:nvPr/>
        </p:nvSpPr>
        <p:spPr>
          <a:xfrm>
            <a:off x="1220813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956349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873628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10489259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13967636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13086737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1572714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11329525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14848534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Google Shape;193;p13">
                <a:extLst>
                  <a:ext uri="{FF2B5EF4-FFF2-40B4-BE49-F238E27FC236}">
                    <a16:creationId xmlns:a16="http://schemas.microsoft.com/office/drawing/2014/main" id="{CBC177B3-7883-4CE5-929E-8960392A0628}"/>
                  </a:ext>
                </a:extLst>
              </p:cNvPr>
              <p:cNvSpPr txBox="1"/>
              <p:nvPr/>
            </p:nvSpPr>
            <p:spPr>
              <a:xfrm>
                <a:off x="8133295" y="5664469"/>
                <a:ext cx="6457348" cy="3564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400" u="none" strike="noStrike" cap="none" dirty="0">
                    <a:solidFill>
                      <a:srgbClr val="206D38"/>
                    </a:solidFill>
                    <a:latin typeface="Gmarket Sans Medium" panose="02000000000000000000" pitchFamily="2" charset="-128"/>
                    <a:ea typeface="Gmarket Sans Medium" panose="02000000000000000000" pitchFamily="2" charset="-128"/>
                    <a:sym typeface="Arial"/>
                  </a:rPr>
                  <a:t>1프레임</a:t>
                </a:r>
              </a:p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400" dirty="0">
                    <a:solidFill>
                      <a:srgbClr val="206D38"/>
                    </a:solidFill>
                    <a:latin typeface="Gmarket Sans Medium" panose="02000000000000000000" pitchFamily="2" charset="-128"/>
                    <a:ea typeface="Gmarket Sans Medium" panose="02000000000000000000" pitchFamily="2" charset="-12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smtClean="0">
                            <a:solidFill>
                              <a:srgbClr val="206D38"/>
                            </a:solidFill>
                            <a:latin typeface="Cambria Math" panose="02040503050406030204" pitchFamily="18" charset="0"/>
                            <a:ea typeface="G마켓 산스 TTF Medium" panose="02000000000000000000" pitchFamily="2" charset="-127"/>
                          </a:rPr>
                        </m:ctrlPr>
                      </m:fPr>
                      <m:num>
                        <m:r>
                          <a:rPr lang="en-US" altLang="ko-KR" sz="4400" smtClean="0">
                            <a:solidFill>
                              <a:srgbClr val="206D38"/>
                            </a:solidFill>
                            <a:latin typeface="Cambria Math" panose="02040503050406030204" pitchFamily="18" charset="0"/>
                            <a:ea typeface="G마켓 산스 TTF Medium" panose="02000000000000000000" pitchFamily="2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4400" smtClean="0">
                            <a:solidFill>
                              <a:srgbClr val="206D38"/>
                            </a:solidFill>
                            <a:latin typeface="Cambria Math" panose="02040503050406030204" pitchFamily="18" charset="0"/>
                            <a:ea typeface="G마켓 산스 TTF Medium" panose="02000000000000000000" pitchFamily="2" charset="-127"/>
                          </a:rPr>
                          <m:t>10</m:t>
                        </m:r>
                      </m:den>
                    </m:f>
                  </m:oMath>
                </a14:m>
                <a:r>
                  <a:rPr lang="ko-KR" altLang="en-US" sz="4400" u="none" strike="noStrike" cap="none" dirty="0">
                    <a:solidFill>
                      <a:srgbClr val="206D38"/>
                    </a:solidFill>
                    <a:latin typeface="Gmarket Sans Medium" panose="02000000000000000000" pitchFamily="2" charset="-128"/>
                    <a:ea typeface="Gmarket Sans Medium" panose="02000000000000000000" pitchFamily="2" charset="-128"/>
                    <a:sym typeface="Arial"/>
                  </a:rPr>
                  <a:t> 초</a:t>
                </a:r>
                <a:endParaRPr lang="en-US" altLang="ko-KR" sz="44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endParaRPr>
              </a:p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4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endParaRPr>
              </a:p>
            </p:txBody>
          </p:sp>
        </mc:Choice>
        <mc:Fallback>
          <p:sp>
            <p:nvSpPr>
              <p:cNvPr id="21" name="Google Shape;193;p13">
                <a:extLst>
                  <a:ext uri="{FF2B5EF4-FFF2-40B4-BE49-F238E27FC236}">
                    <a16:creationId xmlns:a16="http://schemas.microsoft.com/office/drawing/2014/main" id="{CBC177B3-7883-4CE5-929E-8960392A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295" y="5664469"/>
                <a:ext cx="6457348" cy="3564140"/>
              </a:xfrm>
              <a:prstGeom prst="rect">
                <a:avLst/>
              </a:prstGeom>
              <a:blipFill>
                <a:blip r:embed="rId6"/>
                <a:stretch>
                  <a:fillRect l="-39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08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5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A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1초에 10프레임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461457" y="3115864"/>
            <a:ext cx="136644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0초</a:t>
            </a:r>
            <a:endParaRPr sz="4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6053991" y="3115864"/>
            <a:ext cx="128103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1초</a:t>
            </a:r>
            <a:endParaRPr sz="4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8133296" y="5247324"/>
            <a:ext cx="768624" cy="198483"/>
          </a:xfrm>
          <a:custGeom>
            <a:avLst/>
            <a:gdLst/>
            <a:ahLst/>
            <a:cxnLst/>
            <a:rect l="l" t="t" r="r" b="b"/>
            <a:pathLst>
              <a:path w="7277100" h="858058" extrusionOk="0">
                <a:moveTo>
                  <a:pt x="0" y="19050"/>
                </a:moveTo>
                <a:cubicBezTo>
                  <a:pt x="961058" y="764415"/>
                  <a:pt x="2392010" y="861159"/>
                  <a:pt x="3604860" y="857984"/>
                </a:cubicBezTo>
                <a:cubicBezTo>
                  <a:pt x="4817710" y="854809"/>
                  <a:pt x="6294214" y="352717"/>
                  <a:pt x="7277100" y="0"/>
                </a:cubicBezTo>
              </a:path>
            </a:pathLst>
          </a:custGeom>
          <a:noFill/>
          <a:ln w="38100" cap="flat" cmpd="sng">
            <a:solidFill>
              <a:srgbClr val="206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cxnSp>
        <p:nvCxnSpPr>
          <p:cNvPr id="220" name="Google Shape;220;p14"/>
          <p:cNvCxnSpPr/>
          <p:nvPr/>
        </p:nvCxnSpPr>
        <p:spPr>
          <a:xfrm>
            <a:off x="8133295" y="4551302"/>
            <a:ext cx="8472453" cy="0"/>
          </a:xfrm>
          <a:prstGeom prst="straightConnector1">
            <a:avLst/>
          </a:prstGeom>
          <a:noFill/>
          <a:ln w="98425" cap="flat" cmpd="sng">
            <a:solidFill>
              <a:srgbClr val="206D3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1" name="Google Shape;221;p14"/>
          <p:cNvSpPr/>
          <p:nvPr/>
        </p:nvSpPr>
        <p:spPr>
          <a:xfrm>
            <a:off x="1220813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9563491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873628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10489259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13967636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13086737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15727142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11329525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14848534" y="4398300"/>
            <a:ext cx="288000" cy="288000"/>
          </a:xfrm>
          <a:prstGeom prst="ellipse">
            <a:avLst/>
          </a:prstGeom>
          <a:solidFill>
            <a:srgbClr val="206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Google Shape;193;p13">
                <a:extLst>
                  <a:ext uri="{FF2B5EF4-FFF2-40B4-BE49-F238E27FC236}">
                    <a16:creationId xmlns:a16="http://schemas.microsoft.com/office/drawing/2014/main" id="{CBC177B3-7883-4CE5-929E-8960392A0628}"/>
                  </a:ext>
                </a:extLst>
              </p:cNvPr>
              <p:cNvSpPr txBox="1"/>
              <p:nvPr/>
            </p:nvSpPr>
            <p:spPr>
              <a:xfrm>
                <a:off x="8133295" y="5664469"/>
                <a:ext cx="6457348" cy="5256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400" u="none" strike="noStrike" cap="none" dirty="0">
                    <a:solidFill>
                      <a:srgbClr val="206D38"/>
                    </a:solidFill>
                    <a:latin typeface="Gmarket Sans Medium" panose="02000000000000000000" pitchFamily="2" charset="-128"/>
                    <a:ea typeface="Gmarket Sans Medium" panose="02000000000000000000" pitchFamily="2" charset="-128"/>
                    <a:sym typeface="Arial"/>
                  </a:rPr>
                  <a:t>1프레임</a:t>
                </a:r>
              </a:p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400" dirty="0">
                    <a:solidFill>
                      <a:srgbClr val="206D38"/>
                    </a:solidFill>
                    <a:latin typeface="Gmarket Sans Medium" panose="02000000000000000000" pitchFamily="2" charset="-128"/>
                    <a:ea typeface="Gmarket Sans Medium" panose="02000000000000000000" pitchFamily="2" charset="-12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smtClean="0">
                            <a:solidFill>
                              <a:srgbClr val="206D38"/>
                            </a:solidFill>
                            <a:latin typeface="Cambria Math" panose="02040503050406030204" pitchFamily="18" charset="0"/>
                            <a:ea typeface="G마켓 산스 TTF Medium" panose="02000000000000000000" pitchFamily="2" charset="-127"/>
                          </a:rPr>
                        </m:ctrlPr>
                      </m:fPr>
                      <m:num>
                        <m:r>
                          <a:rPr lang="en-US" altLang="ko-KR" sz="4400" smtClean="0">
                            <a:solidFill>
                              <a:srgbClr val="206D38"/>
                            </a:solidFill>
                            <a:latin typeface="Cambria Math" panose="02040503050406030204" pitchFamily="18" charset="0"/>
                            <a:ea typeface="G마켓 산스 TTF Medium" panose="02000000000000000000" pitchFamily="2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4400" smtClean="0">
                            <a:solidFill>
                              <a:srgbClr val="206D38"/>
                            </a:solidFill>
                            <a:latin typeface="Cambria Math" panose="02040503050406030204" pitchFamily="18" charset="0"/>
                            <a:ea typeface="G마켓 산스 TTF Medium" panose="02000000000000000000" pitchFamily="2" charset="-127"/>
                          </a:rPr>
                          <m:t>10</m:t>
                        </m:r>
                      </m:den>
                    </m:f>
                  </m:oMath>
                </a14:m>
                <a:r>
                  <a:rPr lang="ko-KR" altLang="en-US" sz="4400" u="none" strike="noStrike" cap="none" dirty="0">
                    <a:solidFill>
                      <a:srgbClr val="206D38"/>
                    </a:solidFill>
                    <a:latin typeface="Gmarket Sans Medium" panose="02000000000000000000" pitchFamily="2" charset="-128"/>
                    <a:ea typeface="Gmarket Sans Medium" panose="02000000000000000000" pitchFamily="2" charset="-128"/>
                    <a:sym typeface="Arial"/>
                  </a:rPr>
                  <a:t> 초</a:t>
                </a:r>
                <a:endParaRPr lang="en-US" altLang="ko-KR" sz="44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endParaRPr>
              </a:p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400" dirty="0">
                    <a:solidFill>
                      <a:srgbClr val="206D38"/>
                    </a:solidFill>
                    <a:latin typeface="Gmarket Sans Medium" panose="02000000000000000000" pitchFamily="2" charset="-128"/>
                    <a:ea typeface="Gmarket Sans Medium" panose="02000000000000000000" pitchFamily="2" charset="-128"/>
                  </a:rPr>
                  <a:t>= </a:t>
                </a:r>
                <a:r>
                  <a:rPr lang="en-US" sz="4400" dirty="0" err="1">
                    <a:solidFill>
                      <a:srgbClr val="206D38"/>
                    </a:solidFill>
                    <a:latin typeface="Gmarket Sans Medium" panose="02000000000000000000" pitchFamily="2" charset="-128"/>
                    <a:ea typeface="Gmarket Sans Medium" panose="02000000000000000000" pitchFamily="2" charset="-128"/>
                  </a:rPr>
                  <a:t>Time.deltaTime</a:t>
                </a:r>
                <a:endParaRPr lang="en-US" sz="4400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endParaRPr>
              </a:p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4400" dirty="0">
                    <a:solidFill>
                      <a:srgbClr val="206D38"/>
                    </a:solidFill>
                    <a:latin typeface="Gmarket Sans Medium" panose="02000000000000000000" pitchFamily="2" charset="-128"/>
                    <a:ea typeface="Gmarket Sans Medium" panose="02000000000000000000" pitchFamily="2" charset="-128"/>
                  </a:rPr>
                  <a:t>= </a:t>
                </a:r>
                <a:r>
                  <a:rPr lang="ko-KR" altLang="en-US" sz="2400" dirty="0">
                    <a:solidFill>
                      <a:srgbClr val="206D38"/>
                    </a:solidFill>
                    <a:latin typeface="Gmarket Sans Medium" panose="02000000000000000000" pitchFamily="2" charset="-128"/>
                    <a:ea typeface="Gmarket Sans Medium" panose="02000000000000000000" pitchFamily="2" charset="-128"/>
                    <a:sym typeface="Arial"/>
                  </a:rPr>
                  <a:t>이전 프레임에서 현재 프레임까지 걸린 시간</a:t>
                </a:r>
              </a:p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4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endParaRPr>
              </a:p>
            </p:txBody>
          </p:sp>
        </mc:Choice>
        <mc:Fallback>
          <p:sp>
            <p:nvSpPr>
              <p:cNvPr id="21" name="Google Shape;193;p13">
                <a:extLst>
                  <a:ext uri="{FF2B5EF4-FFF2-40B4-BE49-F238E27FC236}">
                    <a16:creationId xmlns:a16="http://schemas.microsoft.com/office/drawing/2014/main" id="{CBC177B3-7883-4CE5-929E-8960392A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295" y="5664469"/>
                <a:ext cx="6457348" cy="5256912"/>
              </a:xfrm>
              <a:prstGeom prst="rect">
                <a:avLst/>
              </a:prstGeom>
              <a:blipFill>
                <a:blip r:embed="rId6"/>
                <a:stretch>
                  <a:fillRect l="-3929" r="-5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843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6"/>
          <p:cNvSpPr txBox="1"/>
          <p:nvPr/>
        </p:nvSpPr>
        <p:spPr>
          <a:xfrm>
            <a:off x="176213" y="4474107"/>
            <a:ext cx="17935575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Transform.position</a:t>
            </a:r>
            <a:r>
              <a:rPr lang="en-US" sz="5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+= new Vector3(5, 0, 0);</a:t>
            </a:r>
            <a:endParaRPr sz="5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38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5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A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1초에 10프레임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2" name="Google Shape;215;p14"/>
          <p:cNvSpPr txBox="1"/>
          <p:nvPr/>
        </p:nvSpPr>
        <p:spPr>
          <a:xfrm>
            <a:off x="8264106" y="2686587"/>
            <a:ext cx="8255187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초에 얼만큼 이동할까</a:t>
            </a:r>
            <a:r>
              <a:rPr lang="en-US" altLang="ko-KR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?</a:t>
            </a:r>
          </a:p>
        </p:txBody>
      </p:sp>
      <p:sp>
        <p:nvSpPr>
          <p:cNvPr id="23" name="Google Shape;214;p14"/>
          <p:cNvSpPr txBox="1"/>
          <p:nvPr/>
        </p:nvSpPr>
        <p:spPr>
          <a:xfrm>
            <a:off x="10019650" y="1209300"/>
            <a:ext cx="47441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속도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870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5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A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1초에 10프레임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2" name="Google Shape;215;p14"/>
          <p:cNvSpPr txBox="1"/>
          <p:nvPr/>
        </p:nvSpPr>
        <p:spPr>
          <a:xfrm>
            <a:off x="8264106" y="2686587"/>
            <a:ext cx="8255187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초에 얼만큼 이동할까</a:t>
            </a:r>
            <a:r>
              <a:rPr lang="en-US" altLang="ko-KR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?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-&gt; 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업데이트 함수가 </a:t>
            </a:r>
            <a:r>
              <a:rPr lang="en-US" altLang="ko-KR" sz="4400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10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번 호출</a:t>
            </a:r>
            <a:endParaRPr lang="en-US" altLang="ko-KR" sz="4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3" name="Google Shape;214;p14"/>
          <p:cNvSpPr txBox="1"/>
          <p:nvPr/>
        </p:nvSpPr>
        <p:spPr>
          <a:xfrm>
            <a:off x="10019650" y="1209300"/>
            <a:ext cx="47441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속도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01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176213" y="1958011"/>
            <a:ext cx="17935575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프레임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(Frame)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이란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?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정지된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화면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ex) </a:t>
            </a:r>
            <a:r>
              <a:rPr lang="en-US" sz="48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동영상에서</a:t>
            </a:r>
            <a:r>
              <a:rPr lang="en-US" sz="48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1초에 몇 </a:t>
            </a:r>
            <a:r>
              <a:rPr lang="en-US" sz="48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장의</a:t>
            </a:r>
            <a:r>
              <a:rPr lang="en-US" sz="48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48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사진을</a:t>
            </a:r>
            <a:endParaRPr sz="48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연속으로</a:t>
            </a:r>
            <a:r>
              <a:rPr lang="en-US" sz="48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48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보여주는지</a:t>
            </a:r>
            <a:endParaRPr sz="48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5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A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1초에 10프레임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2" name="Google Shape;215;p14"/>
          <p:cNvSpPr txBox="1"/>
          <p:nvPr/>
        </p:nvSpPr>
        <p:spPr>
          <a:xfrm>
            <a:off x="8264106" y="2686587"/>
            <a:ext cx="8255187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초에 얼만큼 이동할까</a:t>
            </a:r>
            <a:r>
              <a:rPr lang="en-US" altLang="ko-KR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?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-&gt; 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업데이트 함수가 </a:t>
            </a:r>
            <a:r>
              <a:rPr lang="en-US" altLang="ko-KR" sz="4400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10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번 호출</a:t>
            </a:r>
            <a:endParaRPr lang="en-US" altLang="ko-KR" sz="4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-&gt; 5</a:t>
            </a:r>
            <a:r>
              <a:rPr lang="ko-KR" alt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씩 더하는 작업이 </a:t>
            </a:r>
            <a:r>
              <a:rPr lang="en-US" altLang="ko-KR" sz="4400" u="none" strike="noStrike" cap="none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</a:t>
            </a:r>
            <a:r>
              <a:rPr lang="ko-KR" alt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번</a:t>
            </a:r>
            <a:endParaRPr lang="en-US" altLang="ko-KR"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3" name="Google Shape;214;p14"/>
          <p:cNvSpPr txBox="1"/>
          <p:nvPr/>
        </p:nvSpPr>
        <p:spPr>
          <a:xfrm>
            <a:off x="10019650" y="1209300"/>
            <a:ext cx="47441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속도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984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5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A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1초에 10프레임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2" name="Google Shape;215;p14"/>
          <p:cNvSpPr txBox="1"/>
          <p:nvPr/>
        </p:nvSpPr>
        <p:spPr>
          <a:xfrm>
            <a:off x="8264106" y="2686587"/>
            <a:ext cx="8255187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초에 얼만큼 이동할까</a:t>
            </a:r>
            <a:r>
              <a:rPr lang="en-US" altLang="ko-KR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?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-&gt; 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업데이트 함수가 </a:t>
            </a:r>
            <a:r>
              <a:rPr lang="en-US" altLang="ko-KR" sz="4400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10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번 호출</a:t>
            </a:r>
            <a:endParaRPr lang="en-US" altLang="ko-KR" sz="4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-&gt; 5</a:t>
            </a:r>
            <a:r>
              <a:rPr lang="ko-KR" alt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씩 더하는 작업이 </a:t>
            </a:r>
            <a:r>
              <a:rPr lang="en-US" altLang="ko-KR" sz="4400" u="none" strike="noStrike" cap="none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</a:t>
            </a:r>
            <a:r>
              <a:rPr lang="ko-KR" alt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번</a:t>
            </a:r>
            <a:endParaRPr lang="en-US" altLang="ko-KR"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-&gt; </a:t>
            </a:r>
            <a:r>
              <a:rPr lang="en-US" sz="4400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50</a:t>
            </a: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만큼 이동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3" name="Google Shape;214;p14"/>
          <p:cNvSpPr txBox="1"/>
          <p:nvPr/>
        </p:nvSpPr>
        <p:spPr>
          <a:xfrm>
            <a:off x="10019650" y="1209300"/>
            <a:ext cx="47441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속도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540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5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B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8</a:t>
            </a: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0FPS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1초에 80프레임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2" name="Google Shape;215;p14"/>
          <p:cNvSpPr txBox="1"/>
          <p:nvPr/>
        </p:nvSpPr>
        <p:spPr>
          <a:xfrm>
            <a:off x="8264106" y="2686587"/>
            <a:ext cx="8255187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초에 얼만큼 이동할까</a:t>
            </a:r>
            <a:r>
              <a:rPr lang="en-US" altLang="ko-KR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?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-&gt; 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업데이트 함수가 </a:t>
            </a:r>
            <a:r>
              <a:rPr lang="en-US" altLang="ko-KR" sz="4400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80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번 호출</a:t>
            </a:r>
            <a:endParaRPr lang="en-US" altLang="ko-KR" sz="4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-&gt; 5</a:t>
            </a:r>
            <a:r>
              <a:rPr lang="ko-KR" alt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씩 더하는 작업이 </a:t>
            </a:r>
            <a:r>
              <a:rPr lang="en-US" altLang="ko-KR" sz="4400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8</a:t>
            </a:r>
            <a:r>
              <a:rPr lang="en-US" altLang="ko-KR" sz="4400" u="none" strike="noStrike" cap="none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0</a:t>
            </a:r>
            <a:r>
              <a:rPr lang="ko-KR" alt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번</a:t>
            </a:r>
            <a:endParaRPr lang="en-US" altLang="ko-KR"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-&gt; </a:t>
            </a:r>
            <a:r>
              <a:rPr lang="en-US" sz="4400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400</a:t>
            </a: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만큼 이동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23" name="Google Shape;214;p14"/>
          <p:cNvSpPr txBox="1"/>
          <p:nvPr/>
        </p:nvSpPr>
        <p:spPr>
          <a:xfrm>
            <a:off x="10019650" y="1209300"/>
            <a:ext cx="47441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속도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991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4;p14"/>
          <p:cNvSpPr txBox="1"/>
          <p:nvPr/>
        </p:nvSpPr>
        <p:spPr>
          <a:xfrm>
            <a:off x="361950" y="4266357"/>
            <a:ext cx="175641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2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모든 기기에서 속도를 일정하게 하는 방법</a:t>
            </a:r>
            <a:endParaRPr sz="18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41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>
            <a:off x="2354352" y="1209301"/>
            <a:ext cx="13579297" cy="7387118"/>
            <a:chOff x="2041703" y="1209301"/>
            <a:chExt cx="13579297" cy="7387118"/>
          </a:xfrm>
        </p:grpSpPr>
        <p:pic>
          <p:nvPicPr>
            <p:cNvPr id="213" name="Google Shape;213;p14" descr="텍스트, 전자기기, 컴퓨터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 l="35416" t="23332" r="35000" b="24815"/>
            <a:stretch/>
          </p:blipFill>
          <p:spPr>
            <a:xfrm>
              <a:off x="2560195" y="2628900"/>
              <a:ext cx="3941717" cy="38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4"/>
            <p:cNvSpPr txBox="1"/>
            <p:nvPr/>
          </p:nvSpPr>
          <p:spPr>
            <a:xfrm>
              <a:off x="3779395" y="1209301"/>
              <a:ext cx="1219200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A</a:t>
              </a:r>
              <a:endParaRPr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  <p:sp>
          <p:nvSpPr>
            <p:cNvPr id="215" name="Google Shape;215;p14"/>
            <p:cNvSpPr txBox="1"/>
            <p:nvPr/>
          </p:nvSpPr>
          <p:spPr>
            <a:xfrm>
              <a:off x="2041703" y="6472801"/>
              <a:ext cx="4694583" cy="2123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10FPS</a:t>
              </a:r>
              <a:endParaRPr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= 1초에 10프레임</a:t>
              </a:r>
              <a:endParaRPr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endParaRPr>
            </a:p>
          </p:txBody>
        </p:sp>
        <p:pic>
          <p:nvPicPr>
            <p:cNvPr id="9" name="Google Shape;213;p14" descr="텍스트, 전자기기, 컴퓨터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 l="35416" t="23332" r="35000" b="24815"/>
            <a:stretch/>
          </p:blipFill>
          <p:spPr>
            <a:xfrm>
              <a:off x="11444909" y="2628900"/>
              <a:ext cx="3941717" cy="38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214;p14"/>
            <p:cNvSpPr txBox="1"/>
            <p:nvPr/>
          </p:nvSpPr>
          <p:spPr>
            <a:xfrm>
              <a:off x="12664109" y="1209301"/>
              <a:ext cx="1219200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B</a:t>
              </a:r>
              <a:endParaRPr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  <p:sp>
          <p:nvSpPr>
            <p:cNvPr id="11" name="Google Shape;215;p14"/>
            <p:cNvSpPr txBox="1"/>
            <p:nvPr/>
          </p:nvSpPr>
          <p:spPr>
            <a:xfrm>
              <a:off x="10926417" y="6472801"/>
              <a:ext cx="4694583" cy="2123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8</a:t>
              </a:r>
              <a:r>
                <a:rPr lang="en-US" sz="44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0FPS</a:t>
              </a:r>
              <a:endParaRPr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= 1초에 80프레임</a:t>
              </a:r>
              <a:endParaRPr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15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15;p14"/>
          <p:cNvSpPr txBox="1"/>
          <p:nvPr/>
        </p:nvSpPr>
        <p:spPr>
          <a:xfrm>
            <a:off x="792912" y="2628900"/>
            <a:ext cx="8255187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초에 얼만큼 이동할까</a:t>
            </a:r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?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-&gt; 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업데이트 함수가 </a:t>
            </a:r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10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번 호출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-&gt; 5</a:t>
            </a:r>
            <a:r>
              <a:rPr lang="ko-KR" altLang="en-US" sz="4400" u="none" strike="noStrike" cap="none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씩 더하는 작업이 </a:t>
            </a:r>
            <a:r>
              <a:rPr lang="en-US" altLang="ko-KR" sz="4400" u="none" strike="noStrike" cap="none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</a:t>
            </a:r>
            <a:r>
              <a:rPr lang="ko-KR" altLang="en-US" sz="4400" u="none" strike="noStrike" cap="none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번</a:t>
            </a:r>
            <a:endParaRPr lang="en-US" altLang="ko-KR" sz="4400" u="none" strike="noStrike" cap="none" dirty="0">
              <a:solidFill>
                <a:schemeClr val="bg1">
                  <a:lumMod val="9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-&gt; </a:t>
            </a:r>
            <a:r>
              <a:rPr lang="en-US" sz="4400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50</a:t>
            </a: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만큼 이동</a:t>
            </a:r>
            <a:endParaRPr lang="en-US" altLang="ko-KR" sz="4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50 * </a:t>
            </a:r>
            <a:r>
              <a:rPr lang="en-US" sz="44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Time.deltaTime</a:t>
            </a:r>
            <a:endParaRPr lang="en-US"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= 50 * 1/</a:t>
            </a:r>
            <a:r>
              <a:rPr lang="en-US" altLang="ko-KR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</a:t>
            </a: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0 = </a:t>
            </a:r>
            <a:r>
              <a:rPr lang="en-US" altLang="ko-KR" sz="4400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5</a:t>
            </a:r>
            <a:endParaRPr sz="4400" u="none" strike="noStrike" cap="none" dirty="0">
              <a:solidFill>
                <a:schemeClr val="accent6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>
            <a:off x="4092044" y="1209301"/>
            <a:ext cx="11841605" cy="7387118"/>
            <a:chOff x="3779395" y="1209301"/>
            <a:chExt cx="11841605" cy="7387118"/>
          </a:xfrm>
        </p:grpSpPr>
        <p:sp>
          <p:nvSpPr>
            <p:cNvPr id="214" name="Google Shape;214;p14"/>
            <p:cNvSpPr txBox="1"/>
            <p:nvPr/>
          </p:nvSpPr>
          <p:spPr>
            <a:xfrm>
              <a:off x="3779395" y="1209301"/>
              <a:ext cx="1219200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A</a:t>
              </a:r>
              <a:endParaRPr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  <p:pic>
          <p:nvPicPr>
            <p:cNvPr id="9" name="Google Shape;213;p14" descr="텍스트, 전자기기, 컴퓨터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 l="35416" t="23332" r="35000" b="24815"/>
            <a:stretch/>
          </p:blipFill>
          <p:spPr>
            <a:xfrm>
              <a:off x="11444909" y="2628900"/>
              <a:ext cx="3941717" cy="38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214;p14"/>
            <p:cNvSpPr txBox="1"/>
            <p:nvPr/>
          </p:nvSpPr>
          <p:spPr>
            <a:xfrm>
              <a:off x="12664109" y="1209301"/>
              <a:ext cx="1219200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B</a:t>
              </a:r>
              <a:endParaRPr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  <p:sp>
          <p:nvSpPr>
            <p:cNvPr id="11" name="Google Shape;215;p14"/>
            <p:cNvSpPr txBox="1"/>
            <p:nvPr/>
          </p:nvSpPr>
          <p:spPr>
            <a:xfrm>
              <a:off x="10926417" y="6472801"/>
              <a:ext cx="4694583" cy="2123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8</a:t>
              </a:r>
              <a:r>
                <a:rPr lang="en-US" sz="44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0FPS</a:t>
              </a:r>
              <a:endParaRPr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= 1초에 80프레임</a:t>
              </a:r>
              <a:endParaRPr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028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5;p14"/>
          <p:cNvSpPr txBox="1"/>
          <p:nvPr/>
        </p:nvSpPr>
        <p:spPr>
          <a:xfrm>
            <a:off x="9458763" y="2628899"/>
            <a:ext cx="8255187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초에 얼만큼 이동할까</a:t>
            </a:r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?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-&gt; 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업데이트 함수가 </a:t>
            </a:r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10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번 호출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-&gt; 5</a:t>
            </a:r>
            <a:r>
              <a:rPr lang="ko-KR" altLang="en-US" sz="4400" u="none" strike="noStrike" cap="none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씩 더하는 작업이 </a:t>
            </a:r>
            <a:r>
              <a:rPr lang="en-US" altLang="ko-KR" sz="4400" u="none" strike="noStrike" cap="none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</a:t>
            </a:r>
            <a:r>
              <a:rPr lang="ko-KR" altLang="en-US" sz="4400" u="none" strike="noStrike" cap="none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번</a:t>
            </a:r>
            <a:endParaRPr lang="en-US" altLang="ko-KR" sz="4400" u="none" strike="noStrike" cap="none" dirty="0">
              <a:solidFill>
                <a:schemeClr val="bg1">
                  <a:lumMod val="9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-&gt; </a:t>
            </a:r>
            <a:r>
              <a:rPr lang="en-US" sz="4400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400</a:t>
            </a: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만큼 이동</a:t>
            </a:r>
            <a:endParaRPr lang="en-US" altLang="ko-KR" sz="4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400 * </a:t>
            </a:r>
            <a:r>
              <a:rPr lang="en-US" sz="44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Time.deltaTime</a:t>
            </a:r>
            <a:endParaRPr lang="en-US"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= 400 * 1/80 = </a:t>
            </a:r>
            <a:r>
              <a:rPr lang="en-US" sz="4400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5</a:t>
            </a:r>
            <a:endParaRPr sz="4400" u="none" strike="noStrike" cap="none" dirty="0">
              <a:solidFill>
                <a:schemeClr val="accent6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sp>
        <p:nvSpPr>
          <p:cNvPr id="13" name="Google Shape;215;p14"/>
          <p:cNvSpPr txBox="1"/>
          <p:nvPr/>
        </p:nvSpPr>
        <p:spPr>
          <a:xfrm>
            <a:off x="792912" y="2628900"/>
            <a:ext cx="8255187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초에 얼만큼 이동할까</a:t>
            </a:r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?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-&gt; 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업데이트 함수가 </a:t>
            </a:r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10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번 호출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-&gt; 5</a:t>
            </a:r>
            <a:r>
              <a:rPr lang="ko-KR" altLang="en-US" sz="4400" u="none" strike="noStrike" cap="none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씩 더하는 작업이 </a:t>
            </a:r>
            <a:r>
              <a:rPr lang="en-US" altLang="ko-KR" sz="4400" u="none" strike="noStrike" cap="none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</a:t>
            </a:r>
            <a:r>
              <a:rPr lang="ko-KR" altLang="en-US" sz="4400" u="none" strike="noStrike" cap="none" dirty="0">
                <a:solidFill>
                  <a:schemeClr val="bg1">
                    <a:lumMod val="9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번</a:t>
            </a:r>
            <a:endParaRPr lang="en-US" altLang="ko-KR" sz="4400" u="none" strike="noStrike" cap="none" dirty="0">
              <a:solidFill>
                <a:schemeClr val="bg1">
                  <a:lumMod val="9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-&gt; </a:t>
            </a:r>
            <a:r>
              <a:rPr lang="en-US" sz="4400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50</a:t>
            </a: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lang="ko-KR" alt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만큼 이동</a:t>
            </a:r>
            <a:endParaRPr lang="en-US" altLang="ko-KR" sz="4400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50 * </a:t>
            </a:r>
            <a:r>
              <a:rPr lang="en-US" sz="44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Time.deltaTime</a:t>
            </a:r>
            <a:endParaRPr lang="en-US"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= 50 * 1/10 = </a:t>
            </a:r>
            <a:r>
              <a:rPr lang="en-US" sz="4400" dirty="0">
                <a:solidFill>
                  <a:schemeClr val="accent6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5</a:t>
            </a:r>
            <a:endParaRPr sz="4400" u="none" strike="noStrike" cap="none" dirty="0">
              <a:solidFill>
                <a:schemeClr val="accent6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>
            <a:off x="4092044" y="1209301"/>
            <a:ext cx="10103914" cy="1477287"/>
            <a:chOff x="3779395" y="1209301"/>
            <a:chExt cx="10103914" cy="1477287"/>
          </a:xfrm>
        </p:grpSpPr>
        <p:sp>
          <p:nvSpPr>
            <p:cNvPr id="214" name="Google Shape;214;p14"/>
            <p:cNvSpPr txBox="1"/>
            <p:nvPr/>
          </p:nvSpPr>
          <p:spPr>
            <a:xfrm>
              <a:off x="3779395" y="1209301"/>
              <a:ext cx="1219200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A</a:t>
              </a:r>
              <a:endParaRPr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  <p:sp>
          <p:nvSpPr>
            <p:cNvPr id="10" name="Google Shape;214;p14"/>
            <p:cNvSpPr txBox="1"/>
            <p:nvPr/>
          </p:nvSpPr>
          <p:spPr>
            <a:xfrm>
              <a:off x="12664109" y="1209301"/>
              <a:ext cx="1219200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u="none" strike="noStrike" cap="none" dirty="0">
                  <a:solidFill>
                    <a:srgbClr val="206D38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  <a:sym typeface="Arial"/>
                </a:rPr>
                <a:t>B</a:t>
              </a:r>
              <a:endParaRPr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2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3171825" y="2604364"/>
            <a:ext cx="1194435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Frames Per Second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(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초당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프레임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횟수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)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61221" y="2269331"/>
            <a:ext cx="7365558" cy="574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5715000" y="9307590"/>
            <a:ext cx="68580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출처</a:t>
            </a:r>
            <a:r>
              <a:rPr lang="en-US" sz="28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: https://</a:t>
            </a:r>
            <a:r>
              <a:rPr lang="en-US" sz="28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namu.wiki</a:t>
            </a:r>
            <a:r>
              <a:rPr lang="en-US" sz="28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/w/FPS</a:t>
            </a:r>
            <a:endParaRPr sz="16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176213" y="2512032"/>
            <a:ext cx="1793557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Update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함수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매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프레임마다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호출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176213" y="2512032"/>
            <a:ext cx="1793557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Update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함수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매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프레임마다</a:t>
            </a: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호출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(</a:t>
            </a:r>
            <a:r>
              <a:rPr lang="en-US" sz="48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PC마다</a:t>
            </a:r>
            <a:r>
              <a:rPr lang="en-US" sz="48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48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호출되는</a:t>
            </a:r>
            <a:r>
              <a:rPr lang="en-US" sz="48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48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횟수가</a:t>
            </a:r>
            <a:r>
              <a:rPr lang="en-US" sz="48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 </a:t>
            </a:r>
            <a:r>
              <a:rPr lang="en-US" sz="48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다름</a:t>
            </a:r>
            <a:r>
              <a:rPr lang="en-US" sz="48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)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5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A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1초에 10프레임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cxnSp>
        <p:nvCxnSpPr>
          <p:cNvPr id="136" name="Google Shape;136;p7"/>
          <p:cNvCxnSpPr/>
          <p:nvPr/>
        </p:nvCxnSpPr>
        <p:spPr>
          <a:xfrm>
            <a:off x="7467600" y="5372100"/>
            <a:ext cx="685800" cy="0"/>
          </a:xfrm>
          <a:prstGeom prst="straightConnector1">
            <a:avLst/>
          </a:prstGeom>
          <a:noFill/>
          <a:ln w="104775" cap="flat" cmpd="sng">
            <a:solidFill>
              <a:srgbClr val="206D3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5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A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8153400" y="3435361"/>
            <a:ext cx="88392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Upate함수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1초에 10번 </a:t>
            </a:r>
            <a:r>
              <a:rPr lang="en-US" sz="7200" u="none" strike="noStrike" cap="none" dirty="0" err="1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호출</a:t>
            </a:r>
            <a:endParaRPr sz="72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>
            <a:off x="7467600" y="5372100"/>
            <a:ext cx="685800" cy="0"/>
          </a:xfrm>
          <a:prstGeom prst="straightConnector1">
            <a:avLst/>
          </a:prstGeom>
          <a:noFill/>
          <a:ln w="104775" cap="flat" cmpd="sng">
            <a:solidFill>
              <a:srgbClr val="206D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8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10FPS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1초에 10프레임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 descr="텍스트, 전자기기, 컴퓨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35416" t="23332" r="35000" b="24815"/>
          <a:stretch/>
        </p:blipFill>
        <p:spPr>
          <a:xfrm>
            <a:off x="2560195" y="2628900"/>
            <a:ext cx="3941717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/>
          <p:nvPr/>
        </p:nvSpPr>
        <p:spPr>
          <a:xfrm>
            <a:off x="3779395" y="1209301"/>
            <a:ext cx="1219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B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cxnSp>
        <p:nvCxnSpPr>
          <p:cNvPr id="156" name="Google Shape;156;p9"/>
          <p:cNvCxnSpPr/>
          <p:nvPr/>
        </p:nvCxnSpPr>
        <p:spPr>
          <a:xfrm>
            <a:off x="7467600" y="5372100"/>
            <a:ext cx="685800" cy="0"/>
          </a:xfrm>
          <a:prstGeom prst="straightConnector1">
            <a:avLst/>
          </a:prstGeom>
          <a:noFill/>
          <a:ln w="104775" cap="flat" cmpd="sng">
            <a:solidFill>
              <a:srgbClr val="206D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9"/>
          <p:cNvSpPr txBox="1"/>
          <p:nvPr/>
        </p:nvSpPr>
        <p:spPr>
          <a:xfrm>
            <a:off x="2041703" y="6472801"/>
            <a:ext cx="4694583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80FPS</a:t>
            </a:r>
            <a:endParaRPr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none" strike="noStrike" cap="none" dirty="0">
                <a:solidFill>
                  <a:srgbClr val="206D38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rial"/>
              </a:rPr>
              <a:t>= 1초에 80프레임</a:t>
            </a:r>
            <a:endParaRPr sz="4400" u="none" strike="noStrike" cap="none" dirty="0">
              <a:solidFill>
                <a:srgbClr val="206D38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450</Words>
  <Application>Microsoft Macintosh PowerPoint</Application>
  <PresentationFormat>사용자 지정</PresentationFormat>
  <Paragraphs>134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Cambria Math</vt:lpstr>
      <vt:lpstr>Calibri</vt:lpstr>
      <vt:lpstr>Gmarket Sans Medium</vt:lpstr>
      <vt:lpstr>Arial</vt:lpstr>
      <vt:lpstr>Malgun Gothic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강형석</cp:lastModifiedBy>
  <cp:revision>6</cp:revision>
  <dcterms:created xsi:type="dcterms:W3CDTF">2021-08-17T18:42:21Z</dcterms:created>
  <dcterms:modified xsi:type="dcterms:W3CDTF">2022-04-09T11:59:37Z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0x0101009E93228E215D204B831546387466D83A</vt:lpwstr>
  </property>
</Properties>
</file>