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9" r:id="rId6"/>
    <p:sldId id="262" r:id="rId7"/>
    <p:sldId id="266" r:id="rId8"/>
    <p:sldId id="268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A8E44-5241-084F-8BF9-44D69AC41CB1}" type="doc">
      <dgm:prSet loTypeId="urn:microsoft.com/office/officeart/2005/8/layout/process1" loCatId="process" qsTypeId="urn:microsoft.com/office/officeart/2005/8/quickstyle/simple3" qsCatId="simple" csTypeId="urn:microsoft.com/office/officeart/2005/8/colors/accent3_4" csCatId="accent3" phldr="1"/>
      <dgm:spPr/>
    </dgm:pt>
    <dgm:pt modelId="{F536488A-DCB0-DC42-B569-752BB825FC51}">
      <dgm:prSet phldrT="[Text]"/>
      <dgm:spPr/>
      <dgm:t>
        <a:bodyPr/>
        <a:lstStyle/>
        <a:p>
          <a:r>
            <a:rPr lang="en-US" dirty="0"/>
            <a:t>get data through census </a:t>
          </a:r>
          <a:r>
            <a:rPr lang="en-US" dirty="0" err="1"/>
            <a:t>api</a:t>
          </a:r>
          <a:endParaRPr lang="en-US" dirty="0"/>
        </a:p>
      </dgm:t>
    </dgm:pt>
    <dgm:pt modelId="{29BC8CC1-664B-9E4B-8DAD-13B3CD4116C8}" type="parTrans" cxnId="{F16835FE-A4D6-5242-B64B-0112DC033499}">
      <dgm:prSet/>
      <dgm:spPr/>
      <dgm:t>
        <a:bodyPr/>
        <a:lstStyle/>
        <a:p>
          <a:endParaRPr lang="en-US"/>
        </a:p>
      </dgm:t>
    </dgm:pt>
    <dgm:pt modelId="{5170755A-3613-9840-A71E-35FF4E8C8577}" type="sibTrans" cxnId="{F16835FE-A4D6-5242-B64B-0112DC033499}">
      <dgm:prSet/>
      <dgm:spPr/>
      <dgm:t>
        <a:bodyPr/>
        <a:lstStyle/>
        <a:p>
          <a:endParaRPr lang="en-US"/>
        </a:p>
      </dgm:t>
    </dgm:pt>
    <dgm:pt modelId="{AE14FE84-DEE2-824C-9358-8995F6C032E0}">
      <dgm:prSet phldrT="[Text]"/>
      <dgm:spPr/>
      <dgm:t>
        <a:bodyPr/>
        <a:lstStyle/>
        <a:p>
          <a:r>
            <a:rPr lang="en-US" dirty="0"/>
            <a:t>join and rename tables </a:t>
          </a:r>
        </a:p>
      </dgm:t>
    </dgm:pt>
    <dgm:pt modelId="{198B122C-0012-E346-A554-85A27B0C5187}" type="parTrans" cxnId="{1E7FB565-DC73-9A45-BC88-C2060BF75912}">
      <dgm:prSet/>
      <dgm:spPr/>
      <dgm:t>
        <a:bodyPr/>
        <a:lstStyle/>
        <a:p>
          <a:endParaRPr lang="en-US"/>
        </a:p>
      </dgm:t>
    </dgm:pt>
    <dgm:pt modelId="{9502E4CC-46EE-8C4A-8A1A-8186611D1F0E}" type="sibTrans" cxnId="{1E7FB565-DC73-9A45-BC88-C2060BF75912}">
      <dgm:prSet/>
      <dgm:spPr/>
      <dgm:t>
        <a:bodyPr/>
        <a:lstStyle/>
        <a:p>
          <a:endParaRPr lang="en-US"/>
        </a:p>
      </dgm:t>
    </dgm:pt>
    <dgm:pt modelId="{B6BB0D7C-3BF8-B742-9DAC-3BAA62157168}">
      <dgm:prSet phldrT="[Text]"/>
      <dgm:spPr/>
      <dgm:t>
        <a:bodyPr/>
        <a:lstStyle/>
        <a:p>
          <a:r>
            <a:rPr lang="en-US" dirty="0"/>
            <a:t>calculate Euclidean distance </a:t>
          </a:r>
        </a:p>
      </dgm:t>
    </dgm:pt>
    <dgm:pt modelId="{11E68C14-4F23-2445-8F1E-7AFA1BA7291D}" type="parTrans" cxnId="{E91E8E5C-9979-A047-93F4-34E7AEBCF9EB}">
      <dgm:prSet/>
      <dgm:spPr/>
      <dgm:t>
        <a:bodyPr/>
        <a:lstStyle/>
        <a:p>
          <a:endParaRPr lang="en-US"/>
        </a:p>
      </dgm:t>
    </dgm:pt>
    <dgm:pt modelId="{CA08B0E4-0F90-6B43-B79F-CDE0E31E29E2}" type="sibTrans" cxnId="{E91E8E5C-9979-A047-93F4-34E7AEBCF9EB}">
      <dgm:prSet/>
      <dgm:spPr/>
      <dgm:t>
        <a:bodyPr/>
        <a:lstStyle/>
        <a:p>
          <a:endParaRPr lang="en-US"/>
        </a:p>
      </dgm:t>
    </dgm:pt>
    <dgm:pt modelId="{6AA8B21A-1008-3041-A00C-C773122561F6}">
      <dgm:prSet/>
      <dgm:spPr/>
      <dgm:t>
        <a:bodyPr/>
        <a:lstStyle/>
        <a:p>
          <a:r>
            <a:rPr lang="en-US" dirty="0" err="1"/>
            <a:t>presave</a:t>
          </a:r>
          <a:r>
            <a:rPr lang="en-US" dirty="0"/>
            <a:t> for faster loading</a:t>
          </a:r>
        </a:p>
      </dgm:t>
    </dgm:pt>
    <dgm:pt modelId="{C6A17C4C-D2D4-2A41-A86D-43FB0D0E969F}" type="parTrans" cxnId="{54DA7107-8E0C-564A-9332-50FC681C0DBA}">
      <dgm:prSet/>
      <dgm:spPr/>
      <dgm:t>
        <a:bodyPr/>
        <a:lstStyle/>
        <a:p>
          <a:endParaRPr lang="en-US"/>
        </a:p>
      </dgm:t>
    </dgm:pt>
    <dgm:pt modelId="{83EA335F-E025-4B4A-ABC0-1B882AA1DB9F}" type="sibTrans" cxnId="{54DA7107-8E0C-564A-9332-50FC681C0DBA}">
      <dgm:prSet/>
      <dgm:spPr/>
      <dgm:t>
        <a:bodyPr/>
        <a:lstStyle/>
        <a:p>
          <a:endParaRPr lang="en-US"/>
        </a:p>
      </dgm:t>
    </dgm:pt>
    <dgm:pt modelId="{690F0C4A-9FC9-9F4C-9425-4AFFEC233FDE}">
      <dgm:prSet/>
      <dgm:spPr/>
      <dgm:t>
        <a:bodyPr/>
        <a:lstStyle/>
        <a:p>
          <a:r>
            <a:rPr lang="en-US" dirty="0"/>
            <a:t>build and interactive web application based on user selection </a:t>
          </a:r>
        </a:p>
      </dgm:t>
    </dgm:pt>
    <dgm:pt modelId="{9A0ED725-E470-404A-8C36-3E78251AD90D}" type="parTrans" cxnId="{86D50782-D63F-824C-8A99-D5AE3AA136B1}">
      <dgm:prSet/>
      <dgm:spPr/>
      <dgm:t>
        <a:bodyPr/>
        <a:lstStyle/>
        <a:p>
          <a:endParaRPr lang="en-US"/>
        </a:p>
      </dgm:t>
    </dgm:pt>
    <dgm:pt modelId="{71B85A69-EE04-EE4B-9C57-C2C2432A09D3}" type="sibTrans" cxnId="{86D50782-D63F-824C-8A99-D5AE3AA136B1}">
      <dgm:prSet/>
      <dgm:spPr/>
      <dgm:t>
        <a:bodyPr/>
        <a:lstStyle/>
        <a:p>
          <a:endParaRPr lang="en-US"/>
        </a:p>
      </dgm:t>
    </dgm:pt>
    <dgm:pt modelId="{2FA44FE6-1809-C84E-9FBB-2F9C8002A570}" type="pres">
      <dgm:prSet presAssocID="{EF5A8E44-5241-084F-8BF9-44D69AC41CB1}" presName="Name0" presStyleCnt="0">
        <dgm:presLayoutVars>
          <dgm:dir/>
          <dgm:resizeHandles val="exact"/>
        </dgm:presLayoutVars>
      </dgm:prSet>
      <dgm:spPr/>
    </dgm:pt>
    <dgm:pt modelId="{64669F25-01B5-2949-9AAD-1C14C7C943A4}" type="pres">
      <dgm:prSet presAssocID="{F536488A-DCB0-DC42-B569-752BB825FC51}" presName="node" presStyleLbl="node1" presStyleIdx="0" presStyleCnt="5">
        <dgm:presLayoutVars>
          <dgm:bulletEnabled val="1"/>
        </dgm:presLayoutVars>
      </dgm:prSet>
      <dgm:spPr/>
    </dgm:pt>
    <dgm:pt modelId="{E6E631E3-F04B-944C-A268-3F132C7F760F}" type="pres">
      <dgm:prSet presAssocID="{5170755A-3613-9840-A71E-35FF4E8C8577}" presName="sibTrans" presStyleLbl="sibTrans2D1" presStyleIdx="0" presStyleCnt="4"/>
      <dgm:spPr/>
    </dgm:pt>
    <dgm:pt modelId="{CE0D6776-8490-D142-B654-3E5C2A3A8C2F}" type="pres">
      <dgm:prSet presAssocID="{5170755A-3613-9840-A71E-35FF4E8C8577}" presName="connectorText" presStyleLbl="sibTrans2D1" presStyleIdx="0" presStyleCnt="4"/>
      <dgm:spPr/>
    </dgm:pt>
    <dgm:pt modelId="{5AEF8C62-552A-CD42-9B5A-A079D15F514A}" type="pres">
      <dgm:prSet presAssocID="{AE14FE84-DEE2-824C-9358-8995F6C032E0}" presName="node" presStyleLbl="node1" presStyleIdx="1" presStyleCnt="5">
        <dgm:presLayoutVars>
          <dgm:bulletEnabled val="1"/>
        </dgm:presLayoutVars>
      </dgm:prSet>
      <dgm:spPr/>
    </dgm:pt>
    <dgm:pt modelId="{52E5CBC2-7E43-BA42-BFD7-A8DAE2999D0B}" type="pres">
      <dgm:prSet presAssocID="{9502E4CC-46EE-8C4A-8A1A-8186611D1F0E}" presName="sibTrans" presStyleLbl="sibTrans2D1" presStyleIdx="1" presStyleCnt="4"/>
      <dgm:spPr/>
    </dgm:pt>
    <dgm:pt modelId="{3F13D4F3-3FD5-3349-A346-DA9281A9ED20}" type="pres">
      <dgm:prSet presAssocID="{9502E4CC-46EE-8C4A-8A1A-8186611D1F0E}" presName="connectorText" presStyleLbl="sibTrans2D1" presStyleIdx="1" presStyleCnt="4"/>
      <dgm:spPr/>
    </dgm:pt>
    <dgm:pt modelId="{0DB7E2A4-9CDF-9745-A3D5-ACC06408BED9}" type="pres">
      <dgm:prSet presAssocID="{B6BB0D7C-3BF8-B742-9DAC-3BAA62157168}" presName="node" presStyleLbl="node1" presStyleIdx="2" presStyleCnt="5">
        <dgm:presLayoutVars>
          <dgm:bulletEnabled val="1"/>
        </dgm:presLayoutVars>
      </dgm:prSet>
      <dgm:spPr/>
    </dgm:pt>
    <dgm:pt modelId="{4EE3A217-8739-F246-A59D-2493EBAD7F47}" type="pres">
      <dgm:prSet presAssocID="{CA08B0E4-0F90-6B43-B79F-CDE0E31E29E2}" presName="sibTrans" presStyleLbl="sibTrans2D1" presStyleIdx="2" presStyleCnt="4"/>
      <dgm:spPr/>
    </dgm:pt>
    <dgm:pt modelId="{C80696E1-4B17-A847-8275-E1CCA21C8DCC}" type="pres">
      <dgm:prSet presAssocID="{CA08B0E4-0F90-6B43-B79F-CDE0E31E29E2}" presName="connectorText" presStyleLbl="sibTrans2D1" presStyleIdx="2" presStyleCnt="4"/>
      <dgm:spPr/>
    </dgm:pt>
    <dgm:pt modelId="{2E2B71C2-E0AE-B845-B8EE-B1B5DF8D22F9}" type="pres">
      <dgm:prSet presAssocID="{6AA8B21A-1008-3041-A00C-C773122561F6}" presName="node" presStyleLbl="node1" presStyleIdx="3" presStyleCnt="5">
        <dgm:presLayoutVars>
          <dgm:bulletEnabled val="1"/>
        </dgm:presLayoutVars>
      </dgm:prSet>
      <dgm:spPr/>
    </dgm:pt>
    <dgm:pt modelId="{93810CBB-0D76-E343-874C-25E2002FB3F3}" type="pres">
      <dgm:prSet presAssocID="{83EA335F-E025-4B4A-ABC0-1B882AA1DB9F}" presName="sibTrans" presStyleLbl="sibTrans2D1" presStyleIdx="3" presStyleCnt="4"/>
      <dgm:spPr/>
    </dgm:pt>
    <dgm:pt modelId="{E9D50A4E-22CF-BA48-B90A-20F4AF6D0B2A}" type="pres">
      <dgm:prSet presAssocID="{83EA335F-E025-4B4A-ABC0-1B882AA1DB9F}" presName="connectorText" presStyleLbl="sibTrans2D1" presStyleIdx="3" presStyleCnt="4"/>
      <dgm:spPr/>
    </dgm:pt>
    <dgm:pt modelId="{DA837E8A-FD55-F242-A255-49B47C12EEBE}" type="pres">
      <dgm:prSet presAssocID="{690F0C4A-9FC9-9F4C-9425-4AFFEC233FDE}" presName="node" presStyleLbl="node1" presStyleIdx="4" presStyleCnt="5">
        <dgm:presLayoutVars>
          <dgm:bulletEnabled val="1"/>
        </dgm:presLayoutVars>
      </dgm:prSet>
      <dgm:spPr/>
    </dgm:pt>
  </dgm:ptLst>
  <dgm:cxnLst>
    <dgm:cxn modelId="{54DA7107-8E0C-564A-9332-50FC681C0DBA}" srcId="{EF5A8E44-5241-084F-8BF9-44D69AC41CB1}" destId="{6AA8B21A-1008-3041-A00C-C773122561F6}" srcOrd="3" destOrd="0" parTransId="{C6A17C4C-D2D4-2A41-A86D-43FB0D0E969F}" sibTransId="{83EA335F-E025-4B4A-ABC0-1B882AA1DB9F}"/>
    <dgm:cxn modelId="{0B940C0A-1E88-8B4C-A425-B81AB0EF7245}" type="presOf" srcId="{CA08B0E4-0F90-6B43-B79F-CDE0E31E29E2}" destId="{C80696E1-4B17-A847-8275-E1CCA21C8DCC}" srcOrd="1" destOrd="0" presId="urn:microsoft.com/office/officeart/2005/8/layout/process1"/>
    <dgm:cxn modelId="{C6E27B13-AA01-5349-8DA3-658842D1380F}" type="presOf" srcId="{AE14FE84-DEE2-824C-9358-8995F6C032E0}" destId="{5AEF8C62-552A-CD42-9B5A-A079D15F514A}" srcOrd="0" destOrd="0" presId="urn:microsoft.com/office/officeart/2005/8/layout/process1"/>
    <dgm:cxn modelId="{DFF30025-E99D-F740-AAE4-FC4A4BF85AB9}" type="presOf" srcId="{EF5A8E44-5241-084F-8BF9-44D69AC41CB1}" destId="{2FA44FE6-1809-C84E-9FBB-2F9C8002A570}" srcOrd="0" destOrd="0" presId="urn:microsoft.com/office/officeart/2005/8/layout/process1"/>
    <dgm:cxn modelId="{F19EFE31-7570-4A48-970F-6D0B236358FB}" type="presOf" srcId="{9502E4CC-46EE-8C4A-8A1A-8186611D1F0E}" destId="{3F13D4F3-3FD5-3349-A346-DA9281A9ED20}" srcOrd="1" destOrd="0" presId="urn:microsoft.com/office/officeart/2005/8/layout/process1"/>
    <dgm:cxn modelId="{1987165B-9FC1-664E-9669-647B9C3A7A19}" type="presOf" srcId="{83EA335F-E025-4B4A-ABC0-1B882AA1DB9F}" destId="{E9D50A4E-22CF-BA48-B90A-20F4AF6D0B2A}" srcOrd="1" destOrd="0" presId="urn:microsoft.com/office/officeart/2005/8/layout/process1"/>
    <dgm:cxn modelId="{E91E8E5C-9979-A047-93F4-34E7AEBCF9EB}" srcId="{EF5A8E44-5241-084F-8BF9-44D69AC41CB1}" destId="{B6BB0D7C-3BF8-B742-9DAC-3BAA62157168}" srcOrd="2" destOrd="0" parTransId="{11E68C14-4F23-2445-8F1E-7AFA1BA7291D}" sibTransId="{CA08B0E4-0F90-6B43-B79F-CDE0E31E29E2}"/>
    <dgm:cxn modelId="{1E7FB565-DC73-9A45-BC88-C2060BF75912}" srcId="{EF5A8E44-5241-084F-8BF9-44D69AC41CB1}" destId="{AE14FE84-DEE2-824C-9358-8995F6C032E0}" srcOrd="1" destOrd="0" parTransId="{198B122C-0012-E346-A554-85A27B0C5187}" sibTransId="{9502E4CC-46EE-8C4A-8A1A-8186611D1F0E}"/>
    <dgm:cxn modelId="{86D50782-D63F-824C-8A99-D5AE3AA136B1}" srcId="{EF5A8E44-5241-084F-8BF9-44D69AC41CB1}" destId="{690F0C4A-9FC9-9F4C-9425-4AFFEC233FDE}" srcOrd="4" destOrd="0" parTransId="{9A0ED725-E470-404A-8C36-3E78251AD90D}" sibTransId="{71B85A69-EE04-EE4B-9C57-C2C2432A09D3}"/>
    <dgm:cxn modelId="{AE308C91-294D-A548-A26D-E5A3F8B96856}" type="presOf" srcId="{B6BB0D7C-3BF8-B742-9DAC-3BAA62157168}" destId="{0DB7E2A4-9CDF-9745-A3D5-ACC06408BED9}" srcOrd="0" destOrd="0" presId="urn:microsoft.com/office/officeart/2005/8/layout/process1"/>
    <dgm:cxn modelId="{C0D40294-1781-0A46-A04E-808BFB3F44DB}" type="presOf" srcId="{5170755A-3613-9840-A71E-35FF4E8C8577}" destId="{CE0D6776-8490-D142-B654-3E5C2A3A8C2F}" srcOrd="1" destOrd="0" presId="urn:microsoft.com/office/officeart/2005/8/layout/process1"/>
    <dgm:cxn modelId="{3B185597-F9B4-4B44-A306-02983CA8810D}" type="presOf" srcId="{F536488A-DCB0-DC42-B569-752BB825FC51}" destId="{64669F25-01B5-2949-9AAD-1C14C7C943A4}" srcOrd="0" destOrd="0" presId="urn:microsoft.com/office/officeart/2005/8/layout/process1"/>
    <dgm:cxn modelId="{9D43029E-02FE-2643-B22A-3036AD1BCCEF}" type="presOf" srcId="{CA08B0E4-0F90-6B43-B79F-CDE0E31E29E2}" destId="{4EE3A217-8739-F246-A59D-2493EBAD7F47}" srcOrd="0" destOrd="0" presId="urn:microsoft.com/office/officeart/2005/8/layout/process1"/>
    <dgm:cxn modelId="{DD2254D1-8492-C446-9361-1DE2B7511098}" type="presOf" srcId="{9502E4CC-46EE-8C4A-8A1A-8186611D1F0E}" destId="{52E5CBC2-7E43-BA42-BFD7-A8DAE2999D0B}" srcOrd="0" destOrd="0" presId="urn:microsoft.com/office/officeart/2005/8/layout/process1"/>
    <dgm:cxn modelId="{89DFC9D1-F443-C14B-BC4E-D5F22EB72334}" type="presOf" srcId="{83EA335F-E025-4B4A-ABC0-1B882AA1DB9F}" destId="{93810CBB-0D76-E343-874C-25E2002FB3F3}" srcOrd="0" destOrd="0" presId="urn:microsoft.com/office/officeart/2005/8/layout/process1"/>
    <dgm:cxn modelId="{5BA4B6E6-3FEF-7347-9045-E7AA65EC28CC}" type="presOf" srcId="{6AA8B21A-1008-3041-A00C-C773122561F6}" destId="{2E2B71C2-E0AE-B845-B8EE-B1B5DF8D22F9}" srcOrd="0" destOrd="0" presId="urn:microsoft.com/office/officeart/2005/8/layout/process1"/>
    <dgm:cxn modelId="{8D3A22E7-39B1-D246-AA9C-FD49BFD77466}" type="presOf" srcId="{5170755A-3613-9840-A71E-35FF4E8C8577}" destId="{E6E631E3-F04B-944C-A268-3F132C7F760F}" srcOrd="0" destOrd="0" presId="urn:microsoft.com/office/officeart/2005/8/layout/process1"/>
    <dgm:cxn modelId="{EE91CFF3-950D-B649-901F-0EE83A3B233A}" type="presOf" srcId="{690F0C4A-9FC9-9F4C-9425-4AFFEC233FDE}" destId="{DA837E8A-FD55-F242-A255-49B47C12EEBE}" srcOrd="0" destOrd="0" presId="urn:microsoft.com/office/officeart/2005/8/layout/process1"/>
    <dgm:cxn modelId="{F16835FE-A4D6-5242-B64B-0112DC033499}" srcId="{EF5A8E44-5241-084F-8BF9-44D69AC41CB1}" destId="{F536488A-DCB0-DC42-B569-752BB825FC51}" srcOrd="0" destOrd="0" parTransId="{29BC8CC1-664B-9E4B-8DAD-13B3CD4116C8}" sibTransId="{5170755A-3613-9840-A71E-35FF4E8C8577}"/>
    <dgm:cxn modelId="{2E2F75E0-8392-554A-947E-0EB2624DC93B}" type="presParOf" srcId="{2FA44FE6-1809-C84E-9FBB-2F9C8002A570}" destId="{64669F25-01B5-2949-9AAD-1C14C7C943A4}" srcOrd="0" destOrd="0" presId="urn:microsoft.com/office/officeart/2005/8/layout/process1"/>
    <dgm:cxn modelId="{FD8DC63C-05B5-C34D-A98B-3B615CF12B1B}" type="presParOf" srcId="{2FA44FE6-1809-C84E-9FBB-2F9C8002A570}" destId="{E6E631E3-F04B-944C-A268-3F132C7F760F}" srcOrd="1" destOrd="0" presId="urn:microsoft.com/office/officeart/2005/8/layout/process1"/>
    <dgm:cxn modelId="{0AE86F4B-349C-3043-BE72-FEC16D2CC255}" type="presParOf" srcId="{E6E631E3-F04B-944C-A268-3F132C7F760F}" destId="{CE0D6776-8490-D142-B654-3E5C2A3A8C2F}" srcOrd="0" destOrd="0" presId="urn:microsoft.com/office/officeart/2005/8/layout/process1"/>
    <dgm:cxn modelId="{EB52F236-3C26-1E4B-9FAD-A13AF3AA7B00}" type="presParOf" srcId="{2FA44FE6-1809-C84E-9FBB-2F9C8002A570}" destId="{5AEF8C62-552A-CD42-9B5A-A079D15F514A}" srcOrd="2" destOrd="0" presId="urn:microsoft.com/office/officeart/2005/8/layout/process1"/>
    <dgm:cxn modelId="{DE3FE5FB-2B7B-194C-A542-CC750664D78B}" type="presParOf" srcId="{2FA44FE6-1809-C84E-9FBB-2F9C8002A570}" destId="{52E5CBC2-7E43-BA42-BFD7-A8DAE2999D0B}" srcOrd="3" destOrd="0" presId="urn:microsoft.com/office/officeart/2005/8/layout/process1"/>
    <dgm:cxn modelId="{833C5D8E-C4EA-FB49-9F26-8D30D4263194}" type="presParOf" srcId="{52E5CBC2-7E43-BA42-BFD7-A8DAE2999D0B}" destId="{3F13D4F3-3FD5-3349-A346-DA9281A9ED20}" srcOrd="0" destOrd="0" presId="urn:microsoft.com/office/officeart/2005/8/layout/process1"/>
    <dgm:cxn modelId="{587A680D-C337-4147-B34B-D5E030700004}" type="presParOf" srcId="{2FA44FE6-1809-C84E-9FBB-2F9C8002A570}" destId="{0DB7E2A4-9CDF-9745-A3D5-ACC06408BED9}" srcOrd="4" destOrd="0" presId="urn:microsoft.com/office/officeart/2005/8/layout/process1"/>
    <dgm:cxn modelId="{3A2FB5BB-79C5-E544-B53F-6ED1A16F27FA}" type="presParOf" srcId="{2FA44FE6-1809-C84E-9FBB-2F9C8002A570}" destId="{4EE3A217-8739-F246-A59D-2493EBAD7F47}" srcOrd="5" destOrd="0" presId="urn:microsoft.com/office/officeart/2005/8/layout/process1"/>
    <dgm:cxn modelId="{A52D20EA-94AA-7A4A-B184-4E9A6F9F1B8E}" type="presParOf" srcId="{4EE3A217-8739-F246-A59D-2493EBAD7F47}" destId="{C80696E1-4B17-A847-8275-E1CCA21C8DCC}" srcOrd="0" destOrd="0" presId="urn:microsoft.com/office/officeart/2005/8/layout/process1"/>
    <dgm:cxn modelId="{2A10BB75-0B09-244B-B43B-768406C238BD}" type="presParOf" srcId="{2FA44FE6-1809-C84E-9FBB-2F9C8002A570}" destId="{2E2B71C2-E0AE-B845-B8EE-B1B5DF8D22F9}" srcOrd="6" destOrd="0" presId="urn:microsoft.com/office/officeart/2005/8/layout/process1"/>
    <dgm:cxn modelId="{F1E21EB6-CB76-024E-81E5-C07778FFE067}" type="presParOf" srcId="{2FA44FE6-1809-C84E-9FBB-2F9C8002A570}" destId="{93810CBB-0D76-E343-874C-25E2002FB3F3}" srcOrd="7" destOrd="0" presId="urn:microsoft.com/office/officeart/2005/8/layout/process1"/>
    <dgm:cxn modelId="{5CE0A912-F214-3940-AEB4-9D32E8DB03B6}" type="presParOf" srcId="{93810CBB-0D76-E343-874C-25E2002FB3F3}" destId="{E9D50A4E-22CF-BA48-B90A-20F4AF6D0B2A}" srcOrd="0" destOrd="0" presId="urn:microsoft.com/office/officeart/2005/8/layout/process1"/>
    <dgm:cxn modelId="{CD01E355-3B64-C94A-9AA5-0211C4A20305}" type="presParOf" srcId="{2FA44FE6-1809-C84E-9FBB-2F9C8002A570}" destId="{DA837E8A-FD55-F242-A255-49B47C12EE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69F25-01B5-2949-9AAD-1C14C7C943A4}">
      <dsp:nvSpPr>
        <dsp:cNvPr id="0" name=""/>
        <dsp:cNvSpPr/>
      </dsp:nvSpPr>
      <dsp:spPr>
        <a:xfrm>
          <a:off x="5134" y="1295250"/>
          <a:ext cx="1591716" cy="1760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data through census </a:t>
          </a:r>
          <a:r>
            <a:rPr lang="en-US" sz="1800" kern="1200" dirty="0" err="1"/>
            <a:t>api</a:t>
          </a:r>
          <a:endParaRPr lang="en-US" sz="1800" kern="1200" dirty="0"/>
        </a:p>
      </dsp:txBody>
      <dsp:txXfrm>
        <a:off x="51754" y="1341870"/>
        <a:ext cx="1498476" cy="1667596"/>
      </dsp:txXfrm>
    </dsp:sp>
    <dsp:sp modelId="{E6E631E3-F04B-944C-A268-3F132C7F760F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2057245"/>
        <a:ext cx="236210" cy="236847"/>
      </dsp:txXfrm>
    </dsp:sp>
    <dsp:sp modelId="{5AEF8C62-552A-CD42-9B5A-A079D15F514A}">
      <dsp:nvSpPr>
        <dsp:cNvPr id="0" name=""/>
        <dsp:cNvSpPr/>
      </dsp:nvSpPr>
      <dsp:spPr>
        <a:xfrm>
          <a:off x="2233538" y="1295250"/>
          <a:ext cx="1591716" cy="1760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128947"/>
                <a:satOff val="-4901"/>
                <a:lumOff val="176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128947"/>
                <a:satOff val="-4901"/>
                <a:lumOff val="176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128947"/>
                <a:satOff val="-4901"/>
                <a:lumOff val="176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join and rename tables </a:t>
          </a:r>
        </a:p>
      </dsp:txBody>
      <dsp:txXfrm>
        <a:off x="2280158" y="1341870"/>
        <a:ext cx="1498476" cy="1667596"/>
      </dsp:txXfrm>
    </dsp:sp>
    <dsp:sp modelId="{52E5CBC2-7E43-BA42-BFD7-A8DAE2999D0B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168802"/>
                <a:satOff val="-5506"/>
                <a:lumOff val="171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168802"/>
                <a:satOff val="-5506"/>
                <a:lumOff val="171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168802"/>
                <a:satOff val="-5506"/>
                <a:lumOff val="171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2057245"/>
        <a:ext cx="236210" cy="236847"/>
      </dsp:txXfrm>
    </dsp:sp>
    <dsp:sp modelId="{0DB7E2A4-9CDF-9745-A3D5-ACC06408BED9}">
      <dsp:nvSpPr>
        <dsp:cNvPr id="0" name=""/>
        <dsp:cNvSpPr/>
      </dsp:nvSpPr>
      <dsp:spPr>
        <a:xfrm>
          <a:off x="4461941" y="1295250"/>
          <a:ext cx="1591716" cy="1760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257895"/>
                <a:satOff val="-9802"/>
                <a:lumOff val="352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257895"/>
                <a:satOff val="-9802"/>
                <a:lumOff val="352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257895"/>
                <a:satOff val="-9802"/>
                <a:lumOff val="352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Euclidean distance </a:t>
          </a:r>
        </a:p>
      </dsp:txBody>
      <dsp:txXfrm>
        <a:off x="4508561" y="1341870"/>
        <a:ext cx="1498476" cy="1667596"/>
      </dsp:txXfrm>
    </dsp:sp>
    <dsp:sp modelId="{4EE3A217-8739-F246-A59D-2493EBAD7F47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337604"/>
                <a:satOff val="-11013"/>
                <a:lumOff val="343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337604"/>
                <a:satOff val="-11013"/>
                <a:lumOff val="343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337604"/>
                <a:satOff val="-11013"/>
                <a:lumOff val="343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2057245"/>
        <a:ext cx="236210" cy="236847"/>
      </dsp:txXfrm>
    </dsp:sp>
    <dsp:sp modelId="{2E2B71C2-E0AE-B845-B8EE-B1B5DF8D22F9}">
      <dsp:nvSpPr>
        <dsp:cNvPr id="0" name=""/>
        <dsp:cNvSpPr/>
      </dsp:nvSpPr>
      <dsp:spPr>
        <a:xfrm>
          <a:off x="6690345" y="1295250"/>
          <a:ext cx="1591716" cy="1760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257895"/>
                <a:satOff val="-9802"/>
                <a:lumOff val="352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257895"/>
                <a:satOff val="-9802"/>
                <a:lumOff val="352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257895"/>
                <a:satOff val="-9802"/>
                <a:lumOff val="352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presave</a:t>
          </a:r>
          <a:r>
            <a:rPr lang="en-US" sz="1800" kern="1200" dirty="0"/>
            <a:t> for faster loading</a:t>
          </a:r>
        </a:p>
      </dsp:txBody>
      <dsp:txXfrm>
        <a:off x="6736965" y="1341870"/>
        <a:ext cx="1498476" cy="1667596"/>
      </dsp:txXfrm>
    </dsp:sp>
    <dsp:sp modelId="{93810CBB-0D76-E343-874C-25E2002FB3F3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168802"/>
                <a:satOff val="-5506"/>
                <a:lumOff val="171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168802"/>
                <a:satOff val="-5506"/>
                <a:lumOff val="171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168802"/>
                <a:satOff val="-5506"/>
                <a:lumOff val="171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2057245"/>
        <a:ext cx="236210" cy="236847"/>
      </dsp:txXfrm>
    </dsp:sp>
    <dsp:sp modelId="{DA837E8A-FD55-F242-A255-49B47C12EEBE}">
      <dsp:nvSpPr>
        <dsp:cNvPr id="0" name=""/>
        <dsp:cNvSpPr/>
      </dsp:nvSpPr>
      <dsp:spPr>
        <a:xfrm>
          <a:off x="8918748" y="1295250"/>
          <a:ext cx="1591716" cy="1760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128947"/>
                <a:satOff val="-4901"/>
                <a:lumOff val="176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128947"/>
                <a:satOff val="-4901"/>
                <a:lumOff val="176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128947"/>
                <a:satOff val="-4901"/>
                <a:lumOff val="176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and interactive web application based on user selection </a:t>
          </a:r>
        </a:p>
      </dsp:txBody>
      <dsp:txXfrm>
        <a:off x="8965368" y="1341870"/>
        <a:ext cx="1498476" cy="1667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72E7E-8807-3043-82EE-83CBA9FE9EE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0AAA7-39DD-5B48-B966-940A007B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0AAA7-39DD-5B48-B966-940A007BE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2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1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3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0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6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91F8-0782-4CC8-946B-412F45FF024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4EBE-9907-496D-A305-9B3650B7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inaljas/779project/" TargetMode="External"/><Relationship Id="rId2" Type="http://schemas.openxmlformats.org/officeDocument/2006/relationships/hyperlink" Target="https://riinaljas.shinyapps.io/779projec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EA41-2AC6-4EFD-9D60-AA6DD2574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TOOL FOR FINDING SIMILAR PLACES IN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C4BCD-3847-4425-9B56-F8629CB4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Riin Aljas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1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8326-22A4-4C49-9778-64528842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D0CF-45AA-A044-BF2B-645357B14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FIXED:</a:t>
            </a:r>
          </a:p>
          <a:p>
            <a:r>
              <a:rPr lang="en-US" dirty="0"/>
              <a:t>Data based on user input/upload</a:t>
            </a:r>
          </a:p>
          <a:p>
            <a:r>
              <a:rPr lang="en-US" dirty="0"/>
              <a:t>Interface fix for selecting variables </a:t>
            </a:r>
          </a:p>
          <a:p>
            <a:r>
              <a:rPr lang="en-US" dirty="0"/>
              <a:t>Tests to understand the optimal data size and parameters </a:t>
            </a:r>
          </a:p>
          <a:p>
            <a:r>
              <a:rPr lang="en-US" dirty="0"/>
              <a:t>Make sorting easier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641DA-B606-B444-8AFF-8F4E3A5B9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ADDED:</a:t>
            </a:r>
          </a:p>
          <a:p>
            <a:r>
              <a:rPr lang="en-US" dirty="0"/>
              <a:t>Choropleth map to grasp places of interest at once (option for known regions only, R code suitable)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2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644-77CC-4678-B068-24A78705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77" y="306759"/>
            <a:ext cx="10515600" cy="1325563"/>
          </a:xfrm>
        </p:spPr>
        <p:txBody>
          <a:bodyPr/>
          <a:lstStyle/>
          <a:p>
            <a:r>
              <a:rPr lang="en-US" b="1" dirty="0"/>
              <a:t>DELIVERABLES SET AND MET?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D279-F592-43AC-9267-BAAE9C09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SEPTEMBER </a:t>
            </a:r>
          </a:p>
          <a:p>
            <a:r>
              <a:rPr lang="en-US" dirty="0"/>
              <a:t>Script which will create functions for easy factorization of state/county level data </a:t>
            </a:r>
          </a:p>
          <a:p>
            <a:r>
              <a:rPr lang="en-US" dirty="0"/>
              <a:t>If there’s time and skillset, work on very basic interface </a:t>
            </a:r>
          </a:p>
          <a:p>
            <a:pPr marL="0" indent="0">
              <a:buNone/>
            </a:pPr>
            <a:r>
              <a:rPr lang="en-US" dirty="0"/>
              <a:t>IN DECEMBER</a:t>
            </a:r>
          </a:p>
          <a:p>
            <a:r>
              <a:rPr lang="en-US" dirty="0"/>
              <a:t>Goals met when it comes to basic functionality, goal to develop the app in Python didn’t deliver, but will try in future </a:t>
            </a:r>
          </a:p>
        </p:txBody>
      </p:sp>
    </p:spTree>
    <p:extLst>
      <p:ext uri="{BB962C8B-B14F-4D97-AF65-F5344CB8AC3E}">
        <p14:creationId xmlns:p14="http://schemas.microsoft.com/office/powerpoint/2010/main" val="186126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434B-7147-4A51-B8E6-E56B4617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71CB-22B4-4785-8DB3-4F6F4C1D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Tool which helps us to choose certain parameters from census data helping to group and factor certain locations. </a:t>
            </a:r>
          </a:p>
        </p:txBody>
      </p:sp>
    </p:spTree>
    <p:extLst>
      <p:ext uri="{BB962C8B-B14F-4D97-AF65-F5344CB8AC3E}">
        <p14:creationId xmlns:p14="http://schemas.microsoft.com/office/powerpoint/2010/main" val="41813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B329-0863-42EC-854B-C0BAE1C5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DO WE NEED IT? CASE STUDY OF OPIOIDS AND MARTINSVILLE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7F5C-077A-4AC0-8905-E206100F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 2019 summer opioid data from 2006-2012</a:t>
            </a:r>
          </a:p>
          <a:p>
            <a:r>
              <a:rPr lang="en-US" sz="3600"/>
              <a:t> Martinsville has the nation’s 2</a:t>
            </a:r>
            <a:r>
              <a:rPr lang="en-US" sz="3600" baseline="30000"/>
              <a:t>nd</a:t>
            </a:r>
            <a:r>
              <a:rPr lang="en-US" sz="3600"/>
              <a:t> highest pill count per person </a:t>
            </a:r>
          </a:p>
          <a:p>
            <a:r>
              <a:rPr lang="en-US" sz="3600"/>
              <a:t>Did people really buy a lot of opioids or is there something else going 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76DB-1778-4091-9CBD-C25D9CE2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CBA1-D2F8-45F4-9BA4-E255C9EE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Makes reporting quicker </a:t>
            </a:r>
          </a:p>
          <a:p>
            <a:r>
              <a:rPr lang="en-US" sz="4000" dirty="0"/>
              <a:t>Helps to notice anomalies quicker and avoid wasting time on a ghost story</a:t>
            </a:r>
          </a:p>
          <a:p>
            <a:r>
              <a:rPr lang="en-US" sz="4000" dirty="0"/>
              <a:t>Points us to places which might have similar issues, hence widen the scope of any story </a:t>
            </a:r>
          </a:p>
        </p:txBody>
      </p:sp>
    </p:spTree>
    <p:extLst>
      <p:ext uri="{BB962C8B-B14F-4D97-AF65-F5344CB8AC3E}">
        <p14:creationId xmlns:p14="http://schemas.microsoft.com/office/powerpoint/2010/main" val="38319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D227-F231-6D42-8498-29DD9DCC04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094" y="20007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972C4-A8F2-0441-B537-53448AA15F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5294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ARE WE REINVENTING THE WHEEL?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CC8FF9-979C-5B4B-9550-0D0CB2EAF4E1}"/>
              </a:ext>
            </a:extLst>
          </p:cNvPr>
          <p:cNvSpPr txBox="1">
            <a:spLocks/>
          </p:cNvSpPr>
          <p:nvPr/>
        </p:nvSpPr>
        <p:spPr>
          <a:xfrm>
            <a:off x="525294" y="8207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CLUSTERMAPPING.US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D5D75-018F-A94A-BE8C-A04F7385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6" y="2000723"/>
            <a:ext cx="8560340" cy="46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5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413B-3D5C-479D-BD4E-04CEA3E4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4255-C620-4B45-8416-718E2FAC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prototype will use US census data (2017 American Community Survey 2017 5 year predictions) with few prechosen parameters, but ideally the model should be built in a way that it could be customized for all parameters in census data and for other datasets (</a:t>
            </a:r>
            <a:r>
              <a:rPr lang="en-US" dirty="0" err="1"/>
              <a:t>e.g</a:t>
            </a:r>
            <a:r>
              <a:rPr lang="en-US" dirty="0"/>
              <a:t> if I want to do the same with Argentinian census data or go more in detail by using Maryland school districts instead of census data)</a:t>
            </a:r>
          </a:p>
          <a:p>
            <a:r>
              <a:rPr lang="en-US" dirty="0"/>
              <a:t>Programming resource: R (packages: </a:t>
            </a:r>
            <a:r>
              <a:rPr lang="en-US" dirty="0" err="1"/>
              <a:t>tidyverse</a:t>
            </a:r>
            <a:r>
              <a:rPr lang="en-US" dirty="0"/>
              <a:t>, </a:t>
            </a:r>
            <a:r>
              <a:rPr lang="en-US" dirty="0" err="1"/>
              <a:t>tidycensus</a:t>
            </a:r>
            <a:r>
              <a:rPr lang="en-US" dirty="0"/>
              <a:t>, </a:t>
            </a:r>
            <a:r>
              <a:rPr lang="en-US" dirty="0" err="1"/>
              <a:t>philentropy</a:t>
            </a:r>
            <a:r>
              <a:rPr lang="en-US" dirty="0"/>
              <a:t>, shiny)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4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E7B1-FA5A-0D4B-83B3-2421DF44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7FD377-4261-9D48-A722-C76684E1C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1937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09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E9B-DF7F-6B45-8889-C98481DB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succeed?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E724-9AE6-FC4C-9B5C-C3B7E3EE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APP LINK </a:t>
            </a:r>
            <a:r>
              <a:rPr lang="en-US" dirty="0"/>
              <a:t>for version 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GITHUB REPO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0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2BA8-E842-44C4-B780-18A3765F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AND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CD-629F-46B6-B4DD-1CEA61FE8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IS</a:t>
            </a:r>
          </a:p>
          <a:p>
            <a:r>
              <a:rPr lang="en-US" dirty="0"/>
              <a:t> algorithm can be customized for any data, but basic cleaning algorithm needs to be added </a:t>
            </a:r>
          </a:p>
          <a:p>
            <a:r>
              <a:rPr lang="en-US" dirty="0"/>
              <a:t>Don’t know the optimal number of parameters suited for the code </a:t>
            </a:r>
          </a:p>
          <a:p>
            <a:r>
              <a:rPr lang="en-US" dirty="0"/>
              <a:t>Code needs to be developed further so that parameters for </a:t>
            </a:r>
            <a:r>
              <a:rPr lang="en-US" dirty="0" err="1"/>
              <a:t>eucledian</a:t>
            </a:r>
            <a:r>
              <a:rPr lang="en-US" dirty="0"/>
              <a:t> distance would be chosen by function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9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414</Words>
  <Application>Microsoft Macintosh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TOOL FOR FINDING SIMILAR PLACES IN CENSUS DATA</vt:lpstr>
      <vt:lpstr>GOAL?</vt:lpstr>
      <vt:lpstr>WHY DO WE NEED IT? CASE STUDY OF OPIOIDS AND MARTINSVILLE </vt:lpstr>
      <vt:lpstr>POSSIBLE IMPACT</vt:lpstr>
      <vt:lpstr>ARE WE REINVENTING THE WHEEL?</vt:lpstr>
      <vt:lpstr>HOW?</vt:lpstr>
      <vt:lpstr>METHODOLOGY</vt:lpstr>
      <vt:lpstr>Did we succeed?</vt:lpstr>
      <vt:lpstr>LIMITATIONS AND FUTURE WORK </vt:lpstr>
      <vt:lpstr>TO BE:</vt:lpstr>
      <vt:lpstr>DELIVERABLES SET AND MET?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for quicker census data</dc:title>
  <dc:creator>Riin Aljas</dc:creator>
  <cp:lastModifiedBy>Microsoft Office User</cp:lastModifiedBy>
  <cp:revision>10</cp:revision>
  <dcterms:created xsi:type="dcterms:W3CDTF">2019-09-30T01:26:08Z</dcterms:created>
  <dcterms:modified xsi:type="dcterms:W3CDTF">2019-12-11T16:58:06Z</dcterms:modified>
</cp:coreProperties>
</file>