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Default Extension="tiff" ContentType="image/tif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9" r:id="rId2"/>
    <p:sldId id="260" r:id="rId3"/>
    <p:sldId id="266" r:id="rId4"/>
    <p:sldId id="261" r:id="rId5"/>
    <p:sldId id="262" r:id="rId6"/>
    <p:sldId id="263" r:id="rId7"/>
    <p:sldId id="265" r:id="rId8"/>
    <p:sldId id="264" r:id="rId9"/>
    <p:sldId id="267" r:id="rId10"/>
    <p:sldId id="26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9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3144" y="-77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862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3622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tif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373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026" name="Picture 2" descr="U:\RI-INBRE\Logos\RI_INBRE_map_v2.1 9.10.15.tif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153400" y="6004270"/>
            <a:ext cx="685800" cy="853730"/>
          </a:xfrm>
          <a:prstGeom prst="rect">
            <a:avLst/>
          </a:prstGeom>
          <a:noFill/>
        </p:spPr>
      </p:pic>
      <p:pic>
        <p:nvPicPr>
          <p:cNvPr id="1028" name="Picture 4" descr="U:\RI-INBRE\Logos\RI INBRE logo 3.25.15.bmp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81000" y="6295523"/>
            <a:ext cx="838200" cy="562477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38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accent1">
              <a:lumMod val="7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RI-INBRE Bioinformatics Core Summer Workshop Series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Introduction to R:</a:t>
            </a:r>
          </a:p>
          <a:p>
            <a:r>
              <a:rPr lang="en-US" dirty="0" smtClean="0"/>
              <a:t>Data Types and Data Structures</a:t>
            </a:r>
          </a:p>
          <a:p>
            <a:r>
              <a:rPr lang="en-US" dirty="0" smtClean="0"/>
              <a:t>June 8, 2016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Data </a:t>
            </a:r>
            <a:r>
              <a:rPr lang="en-US" smtClean="0"/>
              <a:t>Structures in 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1600201"/>
            <a:ext cx="6781800" cy="3733800"/>
          </a:xfrm>
        </p:spPr>
        <p:txBody>
          <a:bodyPr/>
          <a:lstStyle/>
          <a:p>
            <a:r>
              <a:rPr lang="en-US" dirty="0" smtClean="0"/>
              <a:t>It’s free! (as in open source)</a:t>
            </a:r>
          </a:p>
          <a:p>
            <a:r>
              <a:rPr lang="en-US" dirty="0" smtClean="0"/>
              <a:t>It’s free! (as in it costs nothing)</a:t>
            </a:r>
          </a:p>
          <a:p>
            <a:r>
              <a:rPr lang="en-US" dirty="0" smtClean="0"/>
              <a:t>It’s supported by the community</a:t>
            </a:r>
          </a:p>
          <a:p>
            <a:r>
              <a:rPr lang="en-US" dirty="0" smtClean="0"/>
              <a:t>It’s designed for statistics and data visualization</a:t>
            </a:r>
            <a:endParaRPr lang="en-US" dirty="0"/>
          </a:p>
        </p:txBody>
      </p:sp>
      <p:pic>
        <p:nvPicPr>
          <p:cNvPr id="1026" name="Picture 2" descr="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399" y="1524000"/>
            <a:ext cx="1563075" cy="1219200"/>
          </a:xfrm>
          <a:prstGeom prst="rect">
            <a:avLst/>
          </a:prstGeom>
          <a:noFill/>
        </p:spPr>
      </p:pic>
      <p:pic>
        <p:nvPicPr>
          <p:cNvPr id="1028" name="Picture 4" descr="http://i.stack.imgur.com/Lm4Q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819400"/>
            <a:ext cx="1981200" cy="1981200"/>
          </a:xfrm>
          <a:prstGeom prst="rect">
            <a:avLst/>
          </a:prstGeom>
          <a:noFill/>
        </p:spPr>
      </p:pic>
      <p:pic>
        <p:nvPicPr>
          <p:cNvPr id="1030" name="Picture 6" descr="https://gjabel.files.wordpress.com/2014/03/cfplot_reg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81200" y="4419600"/>
            <a:ext cx="2286000" cy="2286000"/>
          </a:xfrm>
          <a:prstGeom prst="rect">
            <a:avLst/>
          </a:prstGeom>
          <a:noFill/>
        </p:spPr>
      </p:pic>
      <p:pic>
        <p:nvPicPr>
          <p:cNvPr id="1032" name="Picture 8" descr="http://i.stack.imgur.com/ygDyf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91000" y="4343400"/>
            <a:ext cx="4038842" cy="2421766"/>
          </a:xfrm>
          <a:prstGeom prst="rect">
            <a:avLst/>
          </a:prstGeom>
          <a:noFill/>
        </p:spPr>
      </p:pic>
      <p:pic>
        <p:nvPicPr>
          <p:cNvPr id="1034" name="Picture 10" descr="http://i.stack.imgur.com/BiVOs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28600" y="4648200"/>
            <a:ext cx="1676400" cy="1676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Help in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3886200" cy="3733800"/>
          </a:xfrm>
        </p:spPr>
        <p:txBody>
          <a:bodyPr/>
          <a:lstStyle/>
          <a:p>
            <a:r>
              <a:rPr lang="en-US" dirty="0" smtClean="0"/>
              <a:t>?&lt;function name&gt;</a:t>
            </a:r>
          </a:p>
          <a:p>
            <a:r>
              <a:rPr lang="en-US" dirty="0" smtClean="0"/>
              <a:t>??&lt;search&gt;</a:t>
            </a:r>
          </a:p>
          <a:p>
            <a:r>
              <a:rPr lang="en-US" dirty="0" smtClean="0"/>
              <a:t>vignette()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Help in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?&lt;function name&gt;</a:t>
            </a:r>
          </a:p>
          <a:p>
            <a:r>
              <a:rPr lang="en-US" dirty="0" smtClean="0"/>
              <a:t>??&lt;search term&gt;</a:t>
            </a:r>
          </a:p>
          <a:p>
            <a:r>
              <a:rPr lang="en-US" dirty="0" smtClean="0"/>
              <a:t>v</a:t>
            </a:r>
            <a:r>
              <a:rPr lang="en-US" dirty="0" smtClean="0"/>
              <a:t>ignette()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types – The “kind” of data</a:t>
            </a:r>
          </a:p>
          <a:p>
            <a:pPr lvl="1"/>
            <a:r>
              <a:rPr lang="en-US" dirty="0" smtClean="0"/>
              <a:t>Numeric (a floating point number, e.g. 3.141)</a:t>
            </a:r>
          </a:p>
          <a:p>
            <a:pPr lvl="1"/>
            <a:r>
              <a:rPr lang="en-US" dirty="0" smtClean="0"/>
              <a:t>Integer (a whole number, e.g. 1)</a:t>
            </a:r>
          </a:p>
          <a:p>
            <a:pPr lvl="1"/>
            <a:r>
              <a:rPr lang="en-US" dirty="0" smtClean="0"/>
              <a:t>Character (alphanumeric string, e.g. “Biology”)</a:t>
            </a:r>
          </a:p>
          <a:p>
            <a:pPr lvl="1"/>
            <a:r>
              <a:rPr lang="en-US" dirty="0" smtClean="0"/>
              <a:t>Boolean (logical value, e.g. TRUE)</a:t>
            </a:r>
          </a:p>
          <a:p>
            <a:pPr lvl="1"/>
            <a:r>
              <a:rPr lang="en-US" dirty="0" smtClean="0"/>
              <a:t>Special Characters (e.g. NA, </a:t>
            </a:r>
            <a:r>
              <a:rPr lang="en-US" dirty="0" err="1" smtClean="0"/>
              <a:t>NaN</a:t>
            </a:r>
            <a:r>
              <a:rPr lang="en-US" dirty="0" smtClean="0"/>
              <a:t>, </a:t>
            </a:r>
            <a:r>
              <a:rPr lang="en-US" dirty="0" err="1" smtClean="0"/>
              <a:t>Inf</a:t>
            </a:r>
            <a:r>
              <a:rPr lang="en-US" dirty="0" smtClean="0"/>
              <a:t>, -</a:t>
            </a:r>
            <a:r>
              <a:rPr lang="en-US" dirty="0" err="1" smtClean="0"/>
              <a:t>Inf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Data Types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209800"/>
            <a:ext cx="4038600" cy="3916363"/>
          </a:xfrm>
        </p:spPr>
        <p:txBody>
          <a:bodyPr/>
          <a:lstStyle/>
          <a:p>
            <a:r>
              <a:rPr lang="en-US" dirty="0" smtClean="0"/>
              <a:t>1</a:t>
            </a:r>
          </a:p>
          <a:p>
            <a:r>
              <a:rPr lang="en-US" dirty="0" smtClean="0"/>
              <a:t>1L</a:t>
            </a:r>
          </a:p>
          <a:p>
            <a:r>
              <a:rPr lang="en-US" dirty="0" smtClean="0"/>
              <a:t>“1”</a:t>
            </a:r>
          </a:p>
          <a:p>
            <a:r>
              <a:rPr lang="en-US" dirty="0" smtClean="0"/>
              <a:t>TRUE</a:t>
            </a:r>
          </a:p>
          <a:p>
            <a:r>
              <a:rPr lang="en-US" dirty="0" smtClean="0"/>
              <a:t>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2209800"/>
            <a:ext cx="4038600" cy="3916363"/>
          </a:xfrm>
        </p:spPr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1676400"/>
            <a:ext cx="807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What data types describe the following?</a:t>
            </a:r>
            <a:endParaRPr lang="en-US" sz="28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Know Our Data Types?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1"/>
            <a:ext cx="3200400" cy="3733800"/>
          </a:xfrm>
        </p:spPr>
        <p:txBody>
          <a:bodyPr/>
          <a:lstStyle/>
          <a:p>
            <a:r>
              <a:rPr lang="en-US" dirty="0" smtClean="0"/>
              <a:t>i</a:t>
            </a:r>
            <a:r>
              <a:rPr lang="en-US" dirty="0" smtClean="0"/>
              <a:t>s/as functions</a:t>
            </a:r>
          </a:p>
          <a:p>
            <a:r>
              <a:rPr lang="en-US" dirty="0" smtClean="0"/>
              <a:t>is (conditional)</a:t>
            </a:r>
          </a:p>
          <a:p>
            <a:r>
              <a:rPr lang="en-US" dirty="0" smtClean="0"/>
              <a:t>as(conversion)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191000" y="1676400"/>
          <a:ext cx="45720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</a:tblGrid>
              <a:tr h="3327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</a:t>
                      </a:r>
                      <a:endParaRPr lang="en-US" dirty="0"/>
                    </a:p>
                  </a:txBody>
                  <a:tcPr/>
                </a:tc>
              </a:tr>
              <a:tr h="3327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Numeric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is.numeric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as.numeric</a:t>
                      </a:r>
                      <a:endParaRPr lang="en-US" dirty="0"/>
                    </a:p>
                  </a:txBody>
                  <a:tcPr/>
                </a:tc>
              </a:tr>
              <a:tr h="3327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Integer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is.integer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as.integer</a:t>
                      </a:r>
                      <a:endParaRPr lang="en-US" dirty="0"/>
                    </a:p>
                  </a:txBody>
                  <a:tcPr/>
                </a:tc>
              </a:tr>
              <a:tr h="3327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Character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is.character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as.character</a:t>
                      </a:r>
                      <a:endParaRPr lang="en-US" dirty="0"/>
                    </a:p>
                  </a:txBody>
                  <a:tcPr/>
                </a:tc>
              </a:tr>
              <a:tr h="3327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Boolean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is.logical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as.logical</a:t>
                      </a:r>
                      <a:endParaRPr lang="en-US" dirty="0"/>
                    </a:p>
                  </a:txBody>
                  <a:tcPr/>
                </a:tc>
              </a:tr>
              <a:tr h="3327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Inf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is.finite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err="1" smtClean="0"/>
                        <a:t>is.infinite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3327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is.na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3327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is.nan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Data Types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209800"/>
            <a:ext cx="4038600" cy="3916363"/>
          </a:xfrm>
        </p:spPr>
        <p:txBody>
          <a:bodyPr/>
          <a:lstStyle/>
          <a:p>
            <a:r>
              <a:rPr lang="en-US" dirty="0" smtClean="0"/>
              <a:t>1</a:t>
            </a:r>
          </a:p>
          <a:p>
            <a:r>
              <a:rPr lang="en-US" dirty="0" smtClean="0"/>
              <a:t>1L</a:t>
            </a:r>
          </a:p>
          <a:p>
            <a:r>
              <a:rPr lang="en-US" dirty="0" smtClean="0"/>
              <a:t>“1”</a:t>
            </a:r>
          </a:p>
          <a:p>
            <a:r>
              <a:rPr lang="en-US" dirty="0" smtClean="0"/>
              <a:t>TRUE</a:t>
            </a:r>
          </a:p>
          <a:p>
            <a:r>
              <a:rPr lang="en-US" dirty="0" smtClean="0"/>
              <a:t>“TRUE”</a:t>
            </a:r>
          </a:p>
          <a:p>
            <a:r>
              <a:rPr lang="en-US" dirty="0" smtClean="0"/>
              <a:t>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2209800"/>
            <a:ext cx="4038600" cy="3916363"/>
          </a:xfrm>
        </p:spPr>
        <p:txBody>
          <a:bodyPr/>
          <a:lstStyle/>
          <a:p>
            <a:r>
              <a:rPr lang="en-US" dirty="0" smtClean="0"/>
              <a:t>Numeric</a:t>
            </a:r>
          </a:p>
          <a:p>
            <a:r>
              <a:rPr lang="en-US" dirty="0" smtClean="0"/>
              <a:t>Integer</a:t>
            </a:r>
          </a:p>
          <a:p>
            <a:r>
              <a:rPr lang="en-US" dirty="0" smtClean="0"/>
              <a:t>Character</a:t>
            </a:r>
          </a:p>
          <a:p>
            <a:r>
              <a:rPr lang="en-US" dirty="0" smtClean="0"/>
              <a:t>Boolean</a:t>
            </a:r>
          </a:p>
          <a:p>
            <a:r>
              <a:rPr lang="en-US" dirty="0" smtClean="0"/>
              <a:t>Character</a:t>
            </a:r>
          </a:p>
          <a:p>
            <a:r>
              <a:rPr lang="en-US" dirty="0" smtClean="0"/>
              <a:t>Boolean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1676400"/>
            <a:ext cx="807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What data types describe the following?</a:t>
            </a:r>
            <a:endParaRPr 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28600" y="5486400"/>
            <a:ext cx="86232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R coerces data into the type it thinks it should be!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 in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1600200"/>
          </a:xfrm>
        </p:spPr>
        <p:txBody>
          <a:bodyPr/>
          <a:lstStyle/>
          <a:p>
            <a:r>
              <a:rPr lang="en-US" dirty="0" smtClean="0"/>
              <a:t>Data Structures have:</a:t>
            </a:r>
          </a:p>
          <a:p>
            <a:pPr lvl="1"/>
            <a:r>
              <a:rPr lang="en-US" dirty="0" smtClean="0"/>
              <a:t>Dimensionality</a:t>
            </a:r>
          </a:p>
          <a:p>
            <a:pPr lvl="1"/>
            <a:r>
              <a:rPr lang="en-US" dirty="0" smtClean="0"/>
              <a:t>Homogeneity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52400" y="3048000"/>
          <a:ext cx="541020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676400"/>
                <a:gridCol w="1905000"/>
              </a:tblGrid>
              <a:tr h="3327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Dimensionality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Homogeneous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Heterogeneous</a:t>
                      </a:r>
                      <a:endParaRPr lang="en-US" dirty="0"/>
                    </a:p>
                  </a:txBody>
                  <a:tcPr/>
                </a:tc>
              </a:tr>
              <a:tr h="3327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One-Dimensional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Vector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List</a:t>
                      </a:r>
                      <a:endParaRPr lang="en-US" dirty="0"/>
                    </a:p>
                  </a:txBody>
                  <a:tcPr/>
                </a:tc>
              </a:tr>
              <a:tr h="3327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Two-Dimensional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Matrix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 Frame</a:t>
                      </a:r>
                      <a:endParaRPr lang="en-US" dirty="0"/>
                    </a:p>
                  </a:txBody>
                  <a:tcPr/>
                </a:tc>
              </a:tr>
              <a:tr h="3327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Multi-Dimensional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Array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962400" y="4495800"/>
          <a:ext cx="45720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</a:tblGrid>
              <a:tr h="3327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</a:t>
                      </a:r>
                      <a:endParaRPr lang="en-US" dirty="0"/>
                    </a:p>
                  </a:txBody>
                  <a:tcPr/>
                </a:tc>
              </a:tr>
              <a:tr h="3327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Vector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is.vector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as.vector</a:t>
                      </a:r>
                      <a:endParaRPr lang="en-US" dirty="0"/>
                    </a:p>
                  </a:txBody>
                  <a:tcPr/>
                </a:tc>
              </a:tr>
              <a:tr h="3327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Matrix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is.matrix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as.matrix</a:t>
                      </a:r>
                      <a:endParaRPr lang="en-US" dirty="0"/>
                    </a:p>
                  </a:txBody>
                  <a:tcPr/>
                </a:tc>
              </a:tr>
              <a:tr h="3327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Array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is.array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as.array</a:t>
                      </a:r>
                      <a:endParaRPr lang="en-US" dirty="0"/>
                    </a:p>
                  </a:txBody>
                  <a:tcPr/>
                </a:tc>
              </a:tr>
              <a:tr h="3327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is.list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as.list</a:t>
                      </a:r>
                      <a:endParaRPr lang="en-US" dirty="0"/>
                    </a:p>
                  </a:txBody>
                  <a:tcPr/>
                </a:tc>
              </a:tr>
              <a:tr h="3327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 Frame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is.data.frame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as.data.frame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1266" name="Picture 2" descr="https://upload.wikimedia.org/wikipedia/commons/thumb/b/bb/Matrix.svg/247px-Matrix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38800" y="1447800"/>
            <a:ext cx="3387852" cy="2743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3171</TotalTime>
  <Words>288</Words>
  <Application>Microsoft Office PowerPoint</Application>
  <PresentationFormat>On-screen Show (4:3)</PresentationFormat>
  <Paragraphs>108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RI-INBRE Bioinformatics Core Summer Workshop Series</vt:lpstr>
      <vt:lpstr>Why Use R?</vt:lpstr>
      <vt:lpstr>Getting Help in R</vt:lpstr>
      <vt:lpstr>Getting Help in R</vt:lpstr>
      <vt:lpstr>R Data Types</vt:lpstr>
      <vt:lpstr>R Data Types</vt:lpstr>
      <vt:lpstr>How Do We Know Our Data Types?</vt:lpstr>
      <vt:lpstr>R Data Types</vt:lpstr>
      <vt:lpstr>Data Structures in R</vt:lpstr>
      <vt:lpstr>Creating Data Structures in R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INBRE</dc:creator>
  <cp:lastModifiedBy>INBRE</cp:lastModifiedBy>
  <cp:revision>51</cp:revision>
  <dcterms:created xsi:type="dcterms:W3CDTF">2015-10-29T18:37:09Z</dcterms:created>
  <dcterms:modified xsi:type="dcterms:W3CDTF">2016-06-02T17:34:53Z</dcterms:modified>
</cp:coreProperties>
</file>