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5280"/>
  </p:normalViewPr>
  <p:slideViewPr>
    <p:cSldViewPr snapToGrid="0" snapToObjects="1">
      <p:cViewPr>
        <p:scale>
          <a:sx n="50" d="100"/>
          <a:sy n="50" d="100"/>
        </p:scale>
        <p:origin x="32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21A92E-0CA4-EF49-86ED-36ECBDF7AD38}"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06F28-D913-9740-BD3B-6820ADAD3A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21A92E-0CA4-EF49-86ED-36ECBDF7AD38}"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06F28-D913-9740-BD3B-6820ADAD3A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21A92E-0CA4-EF49-86ED-36ECBDF7AD38}"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06F28-D913-9740-BD3B-6820ADAD3A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21A92E-0CA4-EF49-86ED-36ECBDF7AD38}"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06F28-D913-9740-BD3B-6820ADAD3A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21A92E-0CA4-EF49-86ED-36ECBDF7AD38}"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06F28-D913-9740-BD3B-6820ADAD3A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21A92E-0CA4-EF49-86ED-36ECBDF7AD38}" type="datetimeFigureOut">
              <a:rPr lang="en-US" smtClean="0"/>
              <a:t>5/30/17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06F28-D913-9740-BD3B-6820ADAD3A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21A92E-0CA4-EF49-86ED-36ECBDF7AD38}" type="datetimeFigureOut">
              <a:rPr lang="en-US" smtClean="0"/>
              <a:t>5/30/17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06F28-D913-9740-BD3B-6820ADAD3A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21A92E-0CA4-EF49-86ED-36ECBDF7AD38}" type="datetimeFigureOut">
              <a:rPr lang="en-US" smtClean="0"/>
              <a:t>5/30/17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06F28-D913-9740-BD3B-6820ADAD3A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1A92E-0CA4-EF49-86ED-36ECBDF7AD38}" type="datetimeFigureOut">
              <a:rPr lang="en-US" smtClean="0"/>
              <a:t>5/30/17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06F28-D913-9740-BD3B-6820ADAD3A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1A92E-0CA4-EF49-86ED-36ECBDF7AD38}" type="datetimeFigureOut">
              <a:rPr lang="en-US" smtClean="0"/>
              <a:t>5/30/17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06F28-D913-9740-BD3B-6820ADAD3A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1A92E-0CA4-EF49-86ED-36ECBDF7AD38}" type="datetimeFigureOut">
              <a:rPr lang="en-US" smtClean="0"/>
              <a:t>5/30/17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06F28-D913-9740-BD3B-6820ADAD3A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321A92E-0CA4-EF49-86ED-36ECBDF7AD38}" type="datetimeFigureOut">
              <a:rPr lang="en-US" smtClean="0"/>
              <a:t>5/30/17</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52206F28-D913-9740-BD3B-6820ADAD3A02}" type="slidenum">
              <a:rPr lang="en-US" smtClean="0"/>
              <a:t>‹#›</a:t>
            </a:fld>
            <a:endParaRPr lang="en-US"/>
          </a:p>
        </p:txBody>
      </p:sp>
    </p:spTree>
    <p:extLst>
      <p:ext uri="{BB962C8B-B14F-4D97-AF65-F5344CB8AC3E}">
        <p14:creationId xmlns:p14="http://schemas.microsoft.com/office/powerpoint/2010/main" val="1193445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 Id="rId3"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1000">
              <a:schemeClr val="accent3">
                <a:lumMod val="57000"/>
              </a:schemeClr>
            </a:gs>
            <a:gs pos="100000">
              <a:schemeClr val="tx1">
                <a:lumMod val="65000"/>
                <a:lumOff val="35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92831" y="1066807"/>
            <a:ext cx="23179028" cy="2537092"/>
          </a:xfrm>
        </p:spPr>
        <p:txBody>
          <a:bodyPr>
            <a:normAutofit fontScale="90000"/>
          </a:bodyPr>
          <a:lstStyle/>
          <a:p>
            <a:r>
              <a:rPr lang="en-US" dirty="0" smtClean="0">
                <a:solidFill>
                  <a:schemeClr val="bg1"/>
                </a:solidFill>
              </a:rPr>
              <a:t>Algorithms in</a:t>
            </a:r>
            <a:r>
              <a:rPr lang="en-US" dirty="0" smtClean="0">
                <a:solidFill>
                  <a:schemeClr val="bg1"/>
                </a:solidFill>
              </a:rPr>
              <a:t> </a:t>
            </a:r>
            <a:r>
              <a:rPr lang="en-US" dirty="0" smtClean="0">
                <a:solidFill>
                  <a:schemeClr val="bg1"/>
                </a:solidFill>
              </a:rPr>
              <a:t>Hardware</a:t>
            </a:r>
            <a:endParaRPr lang="en-US" dirty="0">
              <a:solidFill>
                <a:schemeClr val="bg1"/>
              </a:solidFill>
            </a:endParaRPr>
          </a:p>
        </p:txBody>
      </p:sp>
      <p:sp>
        <p:nvSpPr>
          <p:cNvPr id="3" name="Subtitle 2"/>
          <p:cNvSpPr>
            <a:spLocks noGrp="1"/>
          </p:cNvSpPr>
          <p:nvPr>
            <p:ph type="subTitle" idx="1"/>
          </p:nvPr>
        </p:nvSpPr>
        <p:spPr>
          <a:xfrm>
            <a:off x="2849161" y="7062794"/>
            <a:ext cx="10605581" cy="6917792"/>
          </a:xfrm>
        </p:spPr>
        <p:txBody>
          <a:bodyPr>
            <a:noAutofit/>
          </a:bodyPr>
          <a:lstStyle/>
          <a:p>
            <a:r>
              <a:rPr lang="en-US" sz="3200" dirty="0" smtClean="0">
                <a:solidFill>
                  <a:schemeClr val="bg1"/>
                </a:solidFill>
              </a:rPr>
              <a:t>Abstract</a:t>
            </a:r>
            <a:endParaRPr lang="en-US" sz="3200" dirty="0" smtClean="0">
              <a:solidFill>
                <a:schemeClr val="bg1"/>
              </a:solidFill>
            </a:endParaRPr>
          </a:p>
          <a:p>
            <a:pPr algn="just"/>
            <a:r>
              <a:rPr lang="en-US" sz="3200" dirty="0">
                <a:solidFill>
                  <a:schemeClr val="bg1"/>
                </a:solidFill>
              </a:rPr>
              <a:t>The application of cryptographic algorithms in hardware is utilized for security and performance reasons in various public-key </a:t>
            </a:r>
            <a:r>
              <a:rPr lang="en-US" sz="3200" dirty="0" smtClean="0">
                <a:solidFill>
                  <a:schemeClr val="bg1"/>
                </a:solidFill>
              </a:rPr>
              <a:t>cryptosystems. </a:t>
            </a:r>
            <a:r>
              <a:rPr lang="en-US" sz="3200" dirty="0">
                <a:solidFill>
                  <a:schemeClr val="bg1"/>
                </a:solidFill>
              </a:rPr>
              <a:t>The overall aim of the project is to implement algorithms in hardware. The design of the algorithm and logic circuit for a systolic system for modular exponentiation has been defined by </a:t>
            </a:r>
            <a:r>
              <a:rPr lang="en-US" sz="3200" dirty="0" err="1">
                <a:solidFill>
                  <a:schemeClr val="bg1"/>
                </a:solidFill>
              </a:rPr>
              <a:t>Kornerup</a:t>
            </a:r>
            <a:r>
              <a:rPr lang="en-US" sz="3200" dirty="0">
                <a:solidFill>
                  <a:schemeClr val="bg1"/>
                </a:solidFill>
              </a:rPr>
              <a:t> (1994) in A Systolic, Linear-Array Multiplier for a Class of Right-Shift Algorithms. In order to design this algorithm in VHDL, some other functions were first developed. </a:t>
            </a:r>
          </a:p>
        </p:txBody>
      </p:sp>
      <p:sp>
        <p:nvSpPr>
          <p:cNvPr id="8" name="Subtitle 2"/>
          <p:cNvSpPr txBox="1">
            <a:spLocks/>
          </p:cNvSpPr>
          <p:nvPr/>
        </p:nvSpPr>
        <p:spPr>
          <a:xfrm>
            <a:off x="6415910" y="42126310"/>
            <a:ext cx="17732870" cy="677453"/>
          </a:xfrm>
          <a:prstGeom prst="rect">
            <a:avLst/>
          </a:prstGeom>
        </p:spPr>
        <p:txBody>
          <a:bodyPr vert="horz" lIns="91440" tIns="45720" rIns="91440" bIns="45720" rtlCol="0">
            <a:no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US" sz="3200" dirty="0">
                <a:solidFill>
                  <a:schemeClr val="bg1"/>
                </a:solidFill>
              </a:rPr>
              <a:t>Simon </a:t>
            </a:r>
            <a:r>
              <a:rPr lang="en-US" sz="3200" dirty="0" smtClean="0">
                <a:solidFill>
                  <a:schemeClr val="bg1"/>
                </a:solidFill>
              </a:rPr>
              <a:t>Karing        •        Mathias </a:t>
            </a:r>
            <a:r>
              <a:rPr lang="en-US" sz="3200" dirty="0" err="1" smtClean="0">
                <a:solidFill>
                  <a:schemeClr val="bg1"/>
                </a:solidFill>
              </a:rPr>
              <a:t>Helsengren</a:t>
            </a:r>
            <a:r>
              <a:rPr lang="en-US" sz="3200" dirty="0" smtClean="0">
                <a:solidFill>
                  <a:schemeClr val="bg1"/>
                </a:solidFill>
              </a:rPr>
              <a:t>         </a:t>
            </a:r>
            <a:r>
              <a:rPr lang="en-US" sz="3200" dirty="0">
                <a:solidFill>
                  <a:schemeClr val="bg1"/>
                </a:solidFill>
              </a:rPr>
              <a:t>• </a:t>
            </a:r>
            <a:r>
              <a:rPr lang="en-US" sz="3200" dirty="0" smtClean="0">
                <a:solidFill>
                  <a:schemeClr val="bg1"/>
                </a:solidFill>
              </a:rPr>
              <a:t>       Mads </a:t>
            </a:r>
            <a:r>
              <a:rPr lang="en-US" sz="3200" dirty="0">
                <a:solidFill>
                  <a:schemeClr val="bg1"/>
                </a:solidFill>
              </a:rPr>
              <a:t>Riis </a:t>
            </a:r>
            <a:r>
              <a:rPr lang="en-US" sz="3200" dirty="0" smtClean="0">
                <a:solidFill>
                  <a:schemeClr val="bg1"/>
                </a:solidFill>
              </a:rPr>
              <a:t>Rasmussen</a:t>
            </a:r>
            <a:r>
              <a:rPr lang="en-US" sz="3200" dirty="0">
                <a:solidFill>
                  <a:schemeClr val="bg1"/>
                </a:solidFill>
              </a:rPr>
              <a:t> </a:t>
            </a:r>
            <a:r>
              <a:rPr lang="en-US" sz="3200" dirty="0" smtClean="0">
                <a:solidFill>
                  <a:schemeClr val="bg1"/>
                </a:solidFill>
              </a:rPr>
              <a:t>       •        Kim </a:t>
            </a:r>
            <a:r>
              <a:rPr lang="en-US" sz="3200" dirty="0">
                <a:solidFill>
                  <a:schemeClr val="bg1"/>
                </a:solidFill>
              </a:rPr>
              <a:t>Hoang </a:t>
            </a:r>
            <a:r>
              <a:rPr lang="en-US" sz="3200" dirty="0" smtClean="0">
                <a:solidFill>
                  <a:schemeClr val="bg1"/>
                </a:solidFill>
              </a:rPr>
              <a:t>Le</a:t>
            </a:r>
            <a:endParaRPr lang="en-US" sz="3200" dirty="0" smtClean="0">
              <a:solidFill>
                <a:schemeClr val="bg1"/>
              </a:solidFill>
            </a:endParaRPr>
          </a:p>
        </p:txBody>
      </p:sp>
      <p:pic>
        <p:nvPicPr>
          <p:cNvPr id="5" name="Picture 4"/>
          <p:cNvPicPr>
            <a:picLocks noChangeAspect="1"/>
          </p:cNvPicPr>
          <p:nvPr/>
        </p:nvPicPr>
        <p:blipFill>
          <a:blip r:embed="rId2"/>
          <a:stretch>
            <a:fillRect/>
          </a:stretch>
        </p:blipFill>
        <p:spPr>
          <a:xfrm>
            <a:off x="10030895" y="38097222"/>
            <a:ext cx="10502900" cy="2806700"/>
          </a:xfrm>
          <a:prstGeom prst="rect">
            <a:avLst/>
          </a:prstGeom>
        </p:spPr>
      </p:pic>
      <p:pic>
        <p:nvPicPr>
          <p:cNvPr id="14" name="Picture 13"/>
          <p:cNvPicPr>
            <a:picLocks noChangeAspect="1"/>
          </p:cNvPicPr>
          <p:nvPr/>
        </p:nvPicPr>
        <p:blipFill>
          <a:blip r:embed="rId3"/>
          <a:stretch>
            <a:fillRect/>
          </a:stretch>
        </p:blipFill>
        <p:spPr>
          <a:xfrm>
            <a:off x="8151951" y="27712561"/>
            <a:ext cx="14884400" cy="7924800"/>
          </a:xfrm>
          <a:prstGeom prst="rect">
            <a:avLst/>
          </a:prstGeom>
          <a:effectLst>
            <a:softEdge rad="88900"/>
          </a:effectLst>
        </p:spPr>
      </p:pic>
      <p:sp>
        <p:nvSpPr>
          <p:cNvPr id="15" name="Subtitle 2"/>
          <p:cNvSpPr txBox="1">
            <a:spLocks/>
          </p:cNvSpPr>
          <p:nvPr/>
        </p:nvSpPr>
        <p:spPr>
          <a:xfrm>
            <a:off x="2849161" y="4573418"/>
            <a:ext cx="10605581" cy="2489376"/>
          </a:xfrm>
          <a:prstGeom prst="rect">
            <a:avLst/>
          </a:prstGeom>
        </p:spPr>
        <p:txBody>
          <a:bodyPr vert="horz" lIns="91440" tIns="45720" rIns="91440" bIns="45720" rtlCol="0">
            <a:no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US" sz="3200" dirty="0" smtClean="0">
                <a:solidFill>
                  <a:schemeClr val="bg1"/>
                </a:solidFill>
              </a:rPr>
              <a:t>The Project</a:t>
            </a:r>
          </a:p>
          <a:p>
            <a:pPr algn="just"/>
            <a:r>
              <a:rPr lang="en-US" sz="3200" dirty="0">
                <a:solidFill>
                  <a:schemeClr val="bg1"/>
                </a:solidFill>
              </a:rPr>
              <a:t>The goal of this project is to present one such algorithm, a systolic modular exponentiation system, in VHDL on our FPGA board.</a:t>
            </a:r>
          </a:p>
        </p:txBody>
      </p:sp>
      <p:sp>
        <p:nvSpPr>
          <p:cNvPr id="16" name="Subtitle 2"/>
          <p:cNvSpPr txBox="1">
            <a:spLocks/>
          </p:cNvSpPr>
          <p:nvPr/>
        </p:nvSpPr>
        <p:spPr>
          <a:xfrm>
            <a:off x="17277015" y="9840686"/>
            <a:ext cx="10605581" cy="4139900"/>
          </a:xfrm>
          <a:prstGeom prst="rect">
            <a:avLst/>
          </a:prstGeom>
        </p:spPr>
        <p:txBody>
          <a:bodyPr vert="horz" lIns="91440" tIns="45720" rIns="91440" bIns="45720" rtlCol="0">
            <a:no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US" sz="3200" dirty="0" smtClean="0">
                <a:solidFill>
                  <a:schemeClr val="bg1"/>
                </a:solidFill>
              </a:rPr>
              <a:t>Conclusion</a:t>
            </a:r>
          </a:p>
          <a:p>
            <a:pPr algn="just"/>
            <a:r>
              <a:rPr lang="en-US" sz="3200" dirty="0">
                <a:solidFill>
                  <a:schemeClr val="bg1"/>
                </a:solidFill>
              </a:rPr>
              <a:t>We encountered a wide degree of problems throughout our project. This included both software and hardware problems, some of which we were able to overcome. The problem could be solved by the deadline if we worked on from an earlier time. Despite our best efforts, and </a:t>
            </a:r>
            <a:r>
              <a:rPr lang="en-US" sz="3200" dirty="0" smtClean="0">
                <a:solidFill>
                  <a:schemeClr val="bg1"/>
                </a:solidFill>
              </a:rPr>
              <a:t>after </a:t>
            </a:r>
            <a:r>
              <a:rPr lang="en-US" sz="3200" dirty="0">
                <a:solidFill>
                  <a:schemeClr val="bg1"/>
                </a:solidFill>
              </a:rPr>
              <a:t>numerous hours and a great deal of testing, the systolic system for modular exponentiation was not a working construction. </a:t>
            </a:r>
            <a:endParaRPr lang="en-US" sz="3200" dirty="0">
              <a:solidFill>
                <a:schemeClr val="bg1"/>
              </a:solidFill>
            </a:endParaRPr>
          </a:p>
          <a:p>
            <a:pPr algn="l"/>
            <a:endParaRPr lang="en-US" sz="3200" dirty="0" smtClean="0">
              <a:solidFill>
                <a:schemeClr val="bg1"/>
              </a:solidFill>
            </a:endParaRPr>
          </a:p>
        </p:txBody>
      </p:sp>
      <p:sp>
        <p:nvSpPr>
          <p:cNvPr id="17" name="Subtitle 2"/>
          <p:cNvSpPr txBox="1">
            <a:spLocks/>
          </p:cNvSpPr>
          <p:nvPr/>
        </p:nvSpPr>
        <p:spPr>
          <a:xfrm>
            <a:off x="17277014" y="4573418"/>
            <a:ext cx="10605581" cy="5267268"/>
          </a:xfrm>
          <a:prstGeom prst="rect">
            <a:avLst/>
          </a:prstGeom>
        </p:spPr>
        <p:txBody>
          <a:bodyPr vert="horz" lIns="91440" tIns="45720" rIns="91440" bIns="45720" rtlCol="0">
            <a:no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US" sz="3200" dirty="0" smtClean="0">
                <a:solidFill>
                  <a:schemeClr val="bg1"/>
                </a:solidFill>
              </a:rPr>
              <a:t>Method</a:t>
            </a:r>
          </a:p>
          <a:p>
            <a:pPr algn="just"/>
            <a:r>
              <a:rPr lang="en-US" sz="3200" dirty="0" smtClean="0">
                <a:solidFill>
                  <a:schemeClr val="bg1"/>
                </a:solidFill>
              </a:rPr>
              <a:t>In order to reach the projects goal, we familiarized ourselves with </a:t>
            </a:r>
            <a:r>
              <a:rPr lang="en-US" sz="3200" smtClean="0">
                <a:solidFill>
                  <a:schemeClr val="bg1"/>
                </a:solidFill>
              </a:rPr>
              <a:t>VHDL language and </a:t>
            </a:r>
            <a:endParaRPr lang="en-US" sz="3200" dirty="0" smtClean="0">
              <a:solidFill>
                <a:schemeClr val="bg1"/>
              </a:solidFill>
            </a:endParaRPr>
          </a:p>
          <a:p>
            <a:pPr algn="just"/>
            <a:r>
              <a:rPr lang="en-US" sz="3200" dirty="0" smtClean="0">
                <a:solidFill>
                  <a:schemeClr val="bg1"/>
                </a:solidFill>
              </a:rPr>
              <a:t>FPGA</a:t>
            </a:r>
          </a:p>
          <a:p>
            <a:pPr algn="just"/>
            <a:r>
              <a:rPr lang="en-US" sz="3200" dirty="0" smtClean="0">
                <a:solidFill>
                  <a:schemeClr val="bg1"/>
                </a:solidFill>
              </a:rPr>
              <a:t>VHDL</a:t>
            </a:r>
            <a:endParaRPr lang="en-US" sz="3200" dirty="0">
              <a:solidFill>
                <a:schemeClr val="bg1"/>
              </a:solidFill>
            </a:endParaRPr>
          </a:p>
        </p:txBody>
      </p:sp>
    </p:spTree>
    <p:extLst>
      <p:ext uri="{BB962C8B-B14F-4D97-AF65-F5344CB8AC3E}">
        <p14:creationId xmlns:p14="http://schemas.microsoft.com/office/powerpoint/2010/main" val="307115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TotalTime>
  <Words>220</Words>
  <Application>Microsoft Macintosh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Algorithms in Hardware</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bitches</dc:title>
  <dc:creator>Simon Karing</dc:creator>
  <cp:lastModifiedBy>Simon Karing</cp:lastModifiedBy>
  <cp:revision>20</cp:revision>
  <dcterms:created xsi:type="dcterms:W3CDTF">2017-05-15T11:08:25Z</dcterms:created>
  <dcterms:modified xsi:type="dcterms:W3CDTF">2017-05-30T10:14:29Z</dcterms:modified>
</cp:coreProperties>
</file>