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0D0E2-E61D-4FE9-96E1-61370F13D43C}" v="1926" dt="2022-10-11T14:27:02.53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EXCEL2010_BEFOREGRAPH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EXCEL2010_BEFOREGRAPH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[lEXCEL2010_BEFOREGRAPH 1.xlsx]Sheet5!PivotTable2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E-4538-A478-C81AF66004EB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E-4538-A478-C81AF66004EB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10175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E-4538-A478-C81AF66004EB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Sheet5!$E$5</c:f>
              <c:numCache>
                <c:formatCode>General</c:formatCode>
                <c:ptCount val="1"/>
                <c:pt idx="0">
                  <c:v>9162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E-4538-A478-C81AF66004EB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Sheet5!$F$5</c:f>
              <c:numCache>
                <c:formatCode>General</c:formatCode>
                <c:ptCount val="1"/>
                <c:pt idx="0">
                  <c:v>11269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E-4538-A478-C81AF66004EB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Sheet5!$G$5</c:f>
              <c:numCache>
                <c:formatCode>General</c:formatCode>
                <c:ptCount val="1"/>
                <c:pt idx="0">
                  <c:v>7957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E-4538-A478-C81AF66004EB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Sheet5!$H$5</c:f>
              <c:numCache>
                <c:formatCode>General</c:formatCode>
                <c:ptCount val="1"/>
                <c:pt idx="0">
                  <c:v>4267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FE-4538-A478-C81AF6600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7859399"/>
        <c:axId val="297896200"/>
      </c:barChart>
      <c:catAx>
        <c:axId val="1517859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896200"/>
        <c:crosses val="autoZero"/>
        <c:auto val="1"/>
        <c:lblAlgn val="ctr"/>
        <c:lblOffset val="100"/>
        <c:noMultiLvlLbl val="0"/>
      </c:catAx>
      <c:valAx>
        <c:axId val="29789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859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[lEXCEL2010_BEFOREGRAPH 1.xlsx]Sheet6!PivotTable4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r>
              <a:rPr lang="en-US"/>
              <a:t>WEALTH SEGMENT VS CAR OWNED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E-4446-BB0A-F51C82D8F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E-4446-BB0A-F51C82D8FA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E-4446-BB0A-F51C82D8FA39}"/>
              </c:ext>
            </c:extLst>
          </c:dPt>
          <c:cat>
            <c:strRef>
              <c:f>Sheet6!$A$4:$A$7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979</c:v>
                </c:pt>
                <c:pt idx="1">
                  <c:v>1021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8E-4446-BB0A-F51C82D8F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[lEXCEL2010_BEFOREGRAPH 1.xlsx]Sheet1!PivotTable1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chuunin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8-4FE3-B3AC-29F958BC0B1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genin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88-4FE3-B3AC-29F958BC0B1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hokage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88-4FE3-B3AC-29F958BC0B1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jounin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88-4FE3-B3AC-29F958B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7862727"/>
        <c:axId val="297897496"/>
      </c:barChart>
      <c:catAx>
        <c:axId val="1517862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897496"/>
        <c:crosses val="autoZero"/>
        <c:auto val="1"/>
        <c:lblAlgn val="ctr"/>
        <c:lblOffset val="100"/>
        <c:noMultiLvlLbl val="0"/>
      </c:catAx>
      <c:valAx>
        <c:axId val="29789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862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Identifying and recommending high value customers using useful data insights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Problems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 Sprocket central company which specializes in high quality bikes and accessories is looking to boost its sales , identifying 1000 top customers may help them doing so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5DCA2493-DB65-6BBF-25DC-ED1F3B51FEDB}"/>
              </a:ext>
            </a:extLst>
          </p:cNvPr>
          <p:cNvSpPr/>
          <p:nvPr/>
        </p:nvSpPr>
        <p:spPr>
          <a:xfrm>
            <a:off x="4339996" y="2164724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Approach</a:t>
            </a:r>
          </a:p>
          <a:p>
            <a:pPr>
              <a:lnSpc>
                <a:spcPct val="114999"/>
              </a:lnSpc>
            </a:pPr>
            <a:endParaRPr lang="en-US" b="1" dirty="0"/>
          </a:p>
          <a:p>
            <a:pPr>
              <a:lnSpc>
                <a:spcPct val="114999"/>
              </a:lnSpc>
            </a:pPr>
            <a:r>
              <a:rPr lang="en-US" dirty="0"/>
              <a:t>New types of data are derived using the existing data to solve the problems like bike related purchase for last 3 years by gender, top industries contributing the maximum profit , wealth segment by age category,</a:t>
            </a:r>
          </a:p>
          <a:p>
            <a:pPr>
              <a:lnSpc>
                <a:spcPct val="114999"/>
              </a:lnSpc>
            </a:pPr>
            <a:r>
              <a:rPr lang="en-US" dirty="0"/>
              <a:t>Number of cars owned in each state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customers falling under their respective age categories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shows number of customers in their age category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Number of customers in age category 60 is the highest whereas in their 30's it is lowest.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3CB801-9CE6-6041-DD5D-DF8B67DCB0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052319"/>
              </p:ext>
            </p:extLst>
          </p:nvPr>
        </p:nvGraphicFramePr>
        <p:xfrm>
          <a:off x="5388909" y="2074209"/>
          <a:ext cx="3543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70722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Portion of customers falling under their respective wealth segment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shows portion of customers in their wealth segment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Number of customers in wealth segment of high net worth and affluent customers is almost same whereas number of customers in Mass customer is the highest. 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E7B5DF-EB0E-CC32-88CF-13BF49068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488850"/>
              </p:ext>
            </p:extLst>
          </p:nvPr>
        </p:nvGraphicFramePr>
        <p:xfrm>
          <a:off x="4980454" y="2074209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2169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high value customers using RFM value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000629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are the high values customers which should be targeted 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1. Most of the high value customers should be female compared to male.</a:t>
            </a:r>
          </a:p>
          <a:p>
            <a:pPr>
              <a:lnSpc>
                <a:spcPct val="114999"/>
              </a:lnSpc>
            </a:pPr>
            <a:r>
              <a:rPr lang="en-US" dirty="0"/>
              <a:t>2. Working in the financial services  health and manufacturing services .</a:t>
            </a:r>
          </a:p>
          <a:p>
            <a:pPr>
              <a:lnSpc>
                <a:spcPct val="114999"/>
              </a:lnSpc>
            </a:pPr>
            <a:r>
              <a:rPr lang="en-US" dirty="0"/>
              <a:t>3. Currently living in NSW , VIC.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graph  of high values customers 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6" y="1677268"/>
            <a:ext cx="8311591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1" dirty="0"/>
              <a:t>Classified customers according to their rank for better understanding of top valued customers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100">
            <a:extLst>
              <a:ext uri="{FF2B5EF4-FFF2-40B4-BE49-F238E27FC236}">
                <a16:creationId xmlns:a16="http://schemas.microsoft.com/office/drawing/2014/main" id="{FBAABE33-61D1-08FD-579E-444A5872786B}"/>
              </a:ext>
            </a:extLst>
          </p:cNvPr>
          <p:cNvSpPr/>
          <p:nvPr/>
        </p:nvSpPr>
        <p:spPr>
          <a:xfrm>
            <a:off x="322687" y="2458878"/>
            <a:ext cx="3159687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Data shows number of customers in each category namely </a:t>
            </a:r>
            <a:r>
              <a:rPr lang="en-US" dirty="0" err="1"/>
              <a:t>hokage</a:t>
            </a:r>
            <a:r>
              <a:rPr lang="en-US" dirty="0"/>
              <a:t> , </a:t>
            </a:r>
            <a:r>
              <a:rPr lang="en-US" dirty="0" err="1"/>
              <a:t>jounin</a:t>
            </a:r>
            <a:r>
              <a:rPr lang="en-US" dirty="0"/>
              <a:t> , </a:t>
            </a:r>
            <a:r>
              <a:rPr lang="en-US" dirty="0" err="1"/>
              <a:t>chuunin</a:t>
            </a:r>
            <a:r>
              <a:rPr lang="en-US" dirty="0"/>
              <a:t> and </a:t>
            </a:r>
            <a:r>
              <a:rPr lang="en-US" dirty="0" err="1"/>
              <a:t>genin</a:t>
            </a:r>
            <a:r>
              <a:rPr lang="en-US" dirty="0"/>
              <a:t> in increasing order of rank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4F6B09-EB80-2A91-9DD8-0D4658838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120182"/>
              </p:ext>
            </p:extLst>
          </p:nvPr>
        </p:nvGraphicFramePr>
        <p:xfrm>
          <a:off x="4357407" y="2197473"/>
          <a:ext cx="4286811" cy="2555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THANKYOU 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145</cp:revision>
  <dcterms:modified xsi:type="dcterms:W3CDTF">2022-10-11T14:27:15Z</dcterms:modified>
</cp:coreProperties>
</file>