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75" r:id="rId4"/>
    <p:sldId id="288" r:id="rId5"/>
    <p:sldId id="274" r:id="rId6"/>
    <p:sldId id="285" r:id="rId7"/>
    <p:sldId id="263" r:id="rId8"/>
    <p:sldId id="286" r:id="rId9"/>
    <p:sldId id="273" r:id="rId10"/>
    <p:sldId id="290" r:id="rId11"/>
    <p:sldId id="28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Black" pitchFamily="2" charset="0"/>
      <p:bold r:id="rId18"/>
      <p:boldItalic r:id="rId19"/>
    </p:embeddedFont>
    <p:embeddedFont>
      <p:font typeface="Montserrat ExtraBold" pitchFamily="2" charset="0"/>
      <p:bold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65E0A-8072-48D4-AE8B-8B2E2742B3A0}">
  <a:tblStyle styleId="{DDB65E0A-8072-48D4-AE8B-8B2E2742B3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hri\Documents\Data%20Analyst\Portofolio\Adidas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hri\Documents\Data%20Analyst\Portofolio\Adidas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hri\Documents\Data%20Analyst\Portofolio\Adidas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[Adidas Sales.xlsx]Analysis!PivotTable7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079155489019077E-2"/>
          <c:y val="8.109528417939044E-3"/>
          <c:w val="0.74396295974055437"/>
          <c:h val="0.90461575787882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Analysis!$B$87:$B$88</c:f>
              <c:strCache>
                <c:ptCount val="1"/>
                <c:pt idx="0">
                  <c:v>Amazon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Analysis!$A$89:$A$94</c:f>
              <c:strCache>
                <c:ptCount val="5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West</c:v>
                </c:pt>
              </c:strCache>
            </c:strRef>
          </c:cat>
          <c:val>
            <c:numRef>
              <c:f>Analysis!$B$89:$B$94</c:f>
              <c:numCache>
                <c:formatCode>[$$-409]#,##0</c:formatCode>
                <c:ptCount val="5"/>
                <c:pt idx="0">
                  <c:v>14651123</c:v>
                </c:pt>
                <c:pt idx="1">
                  <c:v>36262590</c:v>
                </c:pt>
                <c:pt idx="2">
                  <c:v>409091</c:v>
                </c:pt>
                <c:pt idx="3">
                  <c:v>10826333</c:v>
                </c:pt>
                <c:pt idx="4">
                  <c:v>13365025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1-465D-8AEF-35D4BB567820}"/>
            </c:ext>
          </c:extLst>
        </c:ser>
        <c:ser>
          <c:idx val="1"/>
          <c:order val="1"/>
          <c:tx>
            <c:strRef>
              <c:f>Analysis!$C$87:$C$88</c:f>
              <c:strCache>
                <c:ptCount val="1"/>
                <c:pt idx="0">
                  <c:v>Foot Locker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Analysis!$A$89:$A$94</c:f>
              <c:strCache>
                <c:ptCount val="5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West</c:v>
                </c:pt>
              </c:strCache>
            </c:strRef>
          </c:cat>
          <c:val>
            <c:numRef>
              <c:f>Analysis!$C$89:$C$94</c:f>
              <c:numCache>
                <c:formatCode>[$$-409]#,##0</c:formatCode>
                <c:ptCount val="5"/>
                <c:pt idx="0">
                  <c:v>47987394</c:v>
                </c:pt>
                <c:pt idx="1">
                  <c:v>65326474</c:v>
                </c:pt>
                <c:pt idx="2">
                  <c:v>9307025</c:v>
                </c:pt>
                <c:pt idx="3">
                  <c:v>59669118</c:v>
                </c:pt>
                <c:pt idx="4">
                  <c:v>37804709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71-465D-8AEF-35D4BB567820}"/>
            </c:ext>
          </c:extLst>
        </c:ser>
        <c:ser>
          <c:idx val="2"/>
          <c:order val="2"/>
          <c:tx>
            <c:strRef>
              <c:f>Analysis!$D$87:$D$88</c:f>
              <c:strCache>
                <c:ptCount val="1"/>
                <c:pt idx="0">
                  <c:v>Kohl's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Analysis!$A$89:$A$94</c:f>
              <c:strCache>
                <c:ptCount val="5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West</c:v>
                </c:pt>
              </c:strCache>
            </c:strRef>
          </c:cat>
          <c:val>
            <c:numRef>
              <c:f>Analysis!$D$89:$D$94</c:f>
              <c:numCache>
                <c:formatCode>[$$-409]#,##0</c:formatCode>
                <c:ptCount val="5"/>
                <c:pt idx="0">
                  <c:v>22229415</c:v>
                </c:pt>
                <c:pt idx="1">
                  <c:v>14031168</c:v>
                </c:pt>
                <c:pt idx="2">
                  <c:v>3552055</c:v>
                </c:pt>
                <c:pt idx="4">
                  <c:v>62302115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71-465D-8AEF-35D4BB567820}"/>
            </c:ext>
          </c:extLst>
        </c:ser>
        <c:ser>
          <c:idx val="3"/>
          <c:order val="3"/>
          <c:tx>
            <c:strRef>
              <c:f>Analysis!$E$87:$E$88</c:f>
              <c:strCache>
                <c:ptCount val="1"/>
                <c:pt idx="0">
                  <c:v>Sports Direct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Analysis!$A$89:$A$94</c:f>
              <c:strCache>
                <c:ptCount val="5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West</c:v>
                </c:pt>
              </c:strCache>
            </c:strRef>
          </c:cat>
          <c:val>
            <c:numRef>
              <c:f>Analysis!$E$89:$E$94</c:f>
              <c:numCache>
                <c:formatCode>[$$-409]#,##0</c:formatCode>
                <c:ptCount val="5"/>
                <c:pt idx="0">
                  <c:v>26207191</c:v>
                </c:pt>
                <c:pt idx="1">
                  <c:v>24698097</c:v>
                </c:pt>
                <c:pt idx="2">
                  <c:v>65258121</c:v>
                </c:pt>
                <c:pt idx="3">
                  <c:v>54178543</c:v>
                </c:pt>
                <c:pt idx="4">
                  <c:v>12129045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71-465D-8AEF-35D4BB567820}"/>
            </c:ext>
          </c:extLst>
        </c:ser>
        <c:ser>
          <c:idx val="4"/>
          <c:order val="4"/>
          <c:tx>
            <c:strRef>
              <c:f>Analysis!$F$87:$F$88</c:f>
              <c:strCache>
                <c:ptCount val="1"/>
                <c:pt idx="0">
                  <c:v>Walmart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Analysis!$A$89:$A$94</c:f>
              <c:strCache>
                <c:ptCount val="5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West</c:v>
                </c:pt>
              </c:strCache>
            </c:strRef>
          </c:cat>
          <c:val>
            <c:numRef>
              <c:f>Analysis!$F$89:$F$94</c:f>
              <c:numCache>
                <c:formatCode>[$$-409]#,##0</c:formatCode>
                <c:ptCount val="5"/>
                <c:pt idx="1">
                  <c:v>13712005</c:v>
                </c:pt>
                <c:pt idx="2">
                  <c:v>33049858</c:v>
                </c:pt>
                <c:pt idx="3">
                  <c:v>21005539</c:v>
                </c:pt>
                <c:pt idx="4">
                  <c:v>6791008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71-465D-8AEF-35D4BB567820}"/>
            </c:ext>
          </c:extLst>
        </c:ser>
        <c:ser>
          <c:idx val="5"/>
          <c:order val="5"/>
          <c:tx>
            <c:strRef>
              <c:f>Analysis!$G$87:$G$88</c:f>
              <c:strCache>
                <c:ptCount val="1"/>
                <c:pt idx="0">
                  <c:v>West Gear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Analysis!$A$89:$A$94</c:f>
              <c:strCache>
                <c:ptCount val="5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West</c:v>
                </c:pt>
              </c:strCache>
            </c:strRef>
          </c:cat>
          <c:val>
            <c:numRef>
              <c:f>Analysis!$G$89:$G$94</c:f>
              <c:numCache>
                <c:formatCode>[$$-409]#,##0</c:formatCode>
                <c:ptCount val="5"/>
                <c:pt idx="0">
                  <c:v>22540586</c:v>
                </c:pt>
                <c:pt idx="1">
                  <c:v>32293733</c:v>
                </c:pt>
                <c:pt idx="2">
                  <c:v>33087031</c:v>
                </c:pt>
                <c:pt idx="3">
                  <c:v>17491703</c:v>
                </c:pt>
                <c:pt idx="4">
                  <c:v>137551280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71-465D-8AEF-35D4BB5678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31684015"/>
        <c:axId val="1700734175"/>
      </c:barChart>
      <c:catAx>
        <c:axId val="15316840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734175"/>
        <c:crosses val="autoZero"/>
        <c:auto val="1"/>
        <c:lblAlgn val="ctr"/>
        <c:lblOffset val="100"/>
        <c:noMultiLvlLbl val="0"/>
      </c:catAx>
      <c:valAx>
        <c:axId val="1700734175"/>
        <c:scaling>
          <c:orientation val="minMax"/>
        </c:scaling>
        <c:delete val="0"/>
        <c:axPos val="b"/>
        <c:numFmt formatCode="[$$-409]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684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7480897277766112"/>
          <c:y val="0.59147030694057323"/>
          <c:w val="9.685445536840942E-2"/>
          <c:h val="0.300275654292901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[Adidas Sales.xlsx]Analysis!PivotTable1</c:name>
    <c:fmtId val="2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Analysis!$B$59:$B$60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Analysis!$A$61:$A$73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Analysis!$B$61:$B$73</c:f>
              <c:numCache>
                <c:formatCode>[$$-409]#,##0</c:formatCode>
                <c:ptCount val="12"/>
                <c:pt idx="0">
                  <c:v>16253746</c:v>
                </c:pt>
                <c:pt idx="1">
                  <c:v>14997988</c:v>
                </c:pt>
                <c:pt idx="2">
                  <c:v>17660577</c:v>
                </c:pt>
                <c:pt idx="3">
                  <c:v>24607006</c:v>
                </c:pt>
                <c:pt idx="4">
                  <c:v>16918014</c:v>
                </c:pt>
                <c:pt idx="5">
                  <c:v>8829819</c:v>
                </c:pt>
                <c:pt idx="6">
                  <c:v>17146013</c:v>
                </c:pt>
                <c:pt idx="7">
                  <c:v>19877980</c:v>
                </c:pt>
                <c:pt idx="8">
                  <c:v>18304436</c:v>
                </c:pt>
                <c:pt idx="9">
                  <c:v>10836269</c:v>
                </c:pt>
                <c:pt idx="10">
                  <c:v>8622300</c:v>
                </c:pt>
                <c:pt idx="11">
                  <c:v>8026527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B6-4AB0-8FB2-6D9BA06653E8}"/>
            </c:ext>
          </c:extLst>
        </c:ser>
        <c:ser>
          <c:idx val="1"/>
          <c:order val="1"/>
          <c:tx>
            <c:strRef>
              <c:f>Analysis!$C$59:$C$60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Analysis!$A$61:$A$73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Analysis!$C$61:$C$73</c:f>
              <c:numCache>
                <c:formatCode>[$$-409]#,##0</c:formatCode>
                <c:ptCount val="12"/>
                <c:pt idx="0">
                  <c:v>55225396</c:v>
                </c:pt>
                <c:pt idx="1">
                  <c:v>45622165</c:v>
                </c:pt>
                <c:pt idx="2">
                  <c:v>38313782</c:v>
                </c:pt>
                <c:pt idx="3">
                  <c:v>46862964</c:v>
                </c:pt>
                <c:pt idx="4">
                  <c:v>63589681</c:v>
                </c:pt>
                <c:pt idx="5">
                  <c:v>65917553</c:v>
                </c:pt>
                <c:pt idx="6">
                  <c:v>78334681</c:v>
                </c:pt>
                <c:pt idx="7">
                  <c:v>72288221</c:v>
                </c:pt>
                <c:pt idx="8">
                  <c:v>59357023</c:v>
                </c:pt>
                <c:pt idx="9">
                  <c:v>53074764</c:v>
                </c:pt>
                <c:pt idx="10">
                  <c:v>59235040</c:v>
                </c:pt>
                <c:pt idx="11">
                  <c:v>77815430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B6-4AB0-8FB2-6D9BA06653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494976"/>
        <c:axId val="195142256"/>
      </c:lineChart>
      <c:catAx>
        <c:axId val="6149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42256"/>
        <c:crosses val="autoZero"/>
        <c:auto val="1"/>
        <c:lblAlgn val="ctr"/>
        <c:lblOffset val="100"/>
        <c:noMultiLvlLbl val="0"/>
      </c:catAx>
      <c:valAx>
        <c:axId val="1951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9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[Adidas Sales.xlsx]Analysis!PivotTable8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Analysis!$B$128:$B$130</c:f>
              <c:strCache>
                <c:ptCount val="1"/>
                <c:pt idx="0">
                  <c:v>2020 - Foot Locker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Analysis!$B$131:$B$137</c:f>
              <c:numCache>
                <c:formatCode>0</c:formatCode>
                <c:ptCount val="6"/>
                <c:pt idx="0">
                  <c:v>16487</c:v>
                </c:pt>
                <c:pt idx="1">
                  <c:v>20583</c:v>
                </c:pt>
                <c:pt idx="2">
                  <c:v>29083</c:v>
                </c:pt>
                <c:pt idx="3">
                  <c:v>20941</c:v>
                </c:pt>
                <c:pt idx="4">
                  <c:v>15341</c:v>
                </c:pt>
                <c:pt idx="5">
                  <c:v>17869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A-4453-8AAE-A99001337A61}"/>
            </c:ext>
          </c:extLst>
        </c:ser>
        <c:ser>
          <c:idx val="1"/>
          <c:order val="1"/>
          <c:tx>
            <c:strRef>
              <c:f>Analysis!$C$128:$C$130</c:f>
              <c:strCache>
                <c:ptCount val="1"/>
                <c:pt idx="0">
                  <c:v>2020 - Kohl's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Analysis!$C$131:$C$137</c:f>
              <c:numCache>
                <c:formatCode>0</c:formatCode>
                <c:ptCount val="6"/>
                <c:pt idx="1">
                  <c:v>603</c:v>
                </c:pt>
                <c:pt idx="2">
                  <c:v>594</c:v>
                </c:pt>
                <c:pt idx="4">
                  <c:v>423</c:v>
                </c:pt>
                <c:pt idx="5">
                  <c:v>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A-4453-8AAE-A99001337A61}"/>
            </c:ext>
          </c:extLst>
        </c:ser>
        <c:ser>
          <c:idx val="2"/>
          <c:order val="2"/>
          <c:tx>
            <c:strRef>
              <c:f>Analysis!$D$128:$D$130</c:f>
              <c:strCache>
                <c:ptCount val="1"/>
                <c:pt idx="0">
                  <c:v>2020 - Sports Direct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Analysis!$D$131:$D$137</c:f>
              <c:numCache>
                <c:formatCode>0</c:formatCode>
                <c:ptCount val="6"/>
                <c:pt idx="0">
                  <c:v>5214</c:v>
                </c:pt>
                <c:pt idx="1">
                  <c:v>8787</c:v>
                </c:pt>
                <c:pt idx="2">
                  <c:v>9484</c:v>
                </c:pt>
                <c:pt idx="3">
                  <c:v>6480</c:v>
                </c:pt>
                <c:pt idx="4">
                  <c:v>7855</c:v>
                </c:pt>
                <c:pt idx="5">
                  <c:v>8446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A-4453-8AAE-A99001337A61}"/>
            </c:ext>
          </c:extLst>
        </c:ser>
        <c:ser>
          <c:idx val="3"/>
          <c:order val="3"/>
          <c:tx>
            <c:strRef>
              <c:f>Analysis!$E$128:$E$130</c:f>
              <c:strCache>
                <c:ptCount val="1"/>
                <c:pt idx="0">
                  <c:v>2020 - Walmart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Analysis!$E$131:$E$137</c:f>
              <c:numCache>
                <c:formatCode>0</c:formatCode>
                <c:ptCount val="6"/>
                <c:pt idx="0">
                  <c:v>16146</c:v>
                </c:pt>
                <c:pt idx="1">
                  <c:v>16333</c:v>
                </c:pt>
                <c:pt idx="2">
                  <c:v>17330</c:v>
                </c:pt>
                <c:pt idx="3">
                  <c:v>20957</c:v>
                </c:pt>
                <c:pt idx="4">
                  <c:v>13027</c:v>
                </c:pt>
                <c:pt idx="5">
                  <c:v>16005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0A-4453-8AAE-A99001337A61}"/>
            </c:ext>
          </c:extLst>
        </c:ser>
        <c:ser>
          <c:idx val="4"/>
          <c:order val="4"/>
          <c:tx>
            <c:strRef>
              <c:f>Analysis!$F$128:$F$130</c:f>
              <c:strCache>
                <c:ptCount val="1"/>
                <c:pt idx="0">
                  <c:v>2020 - West Gear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Analysis!$F$131:$F$137</c:f>
              <c:numCache>
                <c:formatCode>0</c:formatCode>
                <c:ptCount val="6"/>
                <c:pt idx="0">
                  <c:v>23380</c:v>
                </c:pt>
                <c:pt idx="1">
                  <c:v>35454</c:v>
                </c:pt>
                <c:pt idx="2">
                  <c:v>42695</c:v>
                </c:pt>
                <c:pt idx="3">
                  <c:v>31830</c:v>
                </c:pt>
                <c:pt idx="4">
                  <c:v>27531</c:v>
                </c:pt>
                <c:pt idx="5">
                  <c:v>32877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0A-4453-8AAE-A99001337A61}"/>
            </c:ext>
          </c:extLst>
        </c:ser>
        <c:ser>
          <c:idx val="5"/>
          <c:order val="5"/>
          <c:tx>
            <c:strRef>
              <c:f>Analysis!$G$128:$G$130</c:f>
              <c:strCache>
                <c:ptCount val="1"/>
                <c:pt idx="0">
                  <c:v>2021 - Amazon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Analysis!$G$131:$G$137</c:f>
              <c:numCache>
                <c:formatCode>0</c:formatCode>
                <c:ptCount val="6"/>
                <c:pt idx="0">
                  <c:v>22862</c:v>
                </c:pt>
                <c:pt idx="1">
                  <c:v>31112</c:v>
                </c:pt>
                <c:pt idx="2">
                  <c:v>53388</c:v>
                </c:pt>
                <c:pt idx="3">
                  <c:v>34335</c:v>
                </c:pt>
                <c:pt idx="4">
                  <c:v>21494</c:v>
                </c:pt>
                <c:pt idx="5">
                  <c:v>27729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0A-4453-8AAE-A99001337A61}"/>
            </c:ext>
          </c:extLst>
        </c:ser>
        <c:ser>
          <c:idx val="6"/>
          <c:order val="6"/>
          <c:tx>
            <c:strRef>
              <c:f>Analysis!$H$128:$H$130</c:f>
              <c:strCache>
                <c:ptCount val="1"/>
                <c:pt idx="0">
                  <c:v>2021 - Foot Locker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Analysis!$H$131:$H$137</c:f>
              <c:numCache>
                <c:formatCode>0</c:formatCode>
                <c:ptCount val="6"/>
                <c:pt idx="0">
                  <c:v>55056</c:v>
                </c:pt>
                <c:pt idx="1">
                  <c:v>83184</c:v>
                </c:pt>
                <c:pt idx="2">
                  <c:v>129998</c:v>
                </c:pt>
                <c:pt idx="3">
                  <c:v>83548</c:v>
                </c:pt>
                <c:pt idx="4">
                  <c:v>57763</c:v>
                </c:pt>
                <c:pt idx="5">
                  <c:v>74516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0A-4453-8AAE-A99001337A61}"/>
            </c:ext>
          </c:extLst>
        </c:ser>
        <c:ser>
          <c:idx val="7"/>
          <c:order val="7"/>
          <c:tx>
            <c:strRef>
              <c:f>Analysis!$I$128:$I$130</c:f>
              <c:strCache>
                <c:ptCount val="1"/>
                <c:pt idx="0">
                  <c:v>2021 - Kohl's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Analysis!$I$131:$I$137</c:f>
              <c:numCache>
                <c:formatCode>0</c:formatCode>
                <c:ptCount val="6"/>
                <c:pt idx="0">
                  <c:v>36080</c:v>
                </c:pt>
                <c:pt idx="1">
                  <c:v>50409</c:v>
                </c:pt>
                <c:pt idx="2">
                  <c:v>66250</c:v>
                </c:pt>
                <c:pt idx="3">
                  <c:v>49012</c:v>
                </c:pt>
                <c:pt idx="4">
                  <c:v>38094</c:v>
                </c:pt>
                <c:pt idx="5">
                  <c:v>45316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E0A-4453-8AAE-A99001337A61}"/>
            </c:ext>
          </c:extLst>
        </c:ser>
        <c:ser>
          <c:idx val="8"/>
          <c:order val="8"/>
          <c:tx>
            <c:strRef>
              <c:f>Analysis!$J$128:$J$130</c:f>
              <c:strCache>
                <c:ptCount val="1"/>
                <c:pt idx="0">
                  <c:v>2021 - Sports Direct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Analysis!$J$131:$J$137</c:f>
              <c:numCache>
                <c:formatCode>0</c:formatCode>
                <c:ptCount val="6"/>
                <c:pt idx="0">
                  <c:v>61946</c:v>
                </c:pt>
                <c:pt idx="1">
                  <c:v>91416</c:v>
                </c:pt>
                <c:pt idx="2">
                  <c:v>115395</c:v>
                </c:pt>
                <c:pt idx="3">
                  <c:v>92910</c:v>
                </c:pt>
                <c:pt idx="4">
                  <c:v>65842</c:v>
                </c:pt>
                <c:pt idx="5">
                  <c:v>83865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0A-4453-8AAE-A99001337A61}"/>
            </c:ext>
          </c:extLst>
        </c:ser>
        <c:ser>
          <c:idx val="9"/>
          <c:order val="9"/>
          <c:tx>
            <c:strRef>
              <c:f>Analysis!$K$128:$K$130</c:f>
              <c:strCache>
                <c:ptCount val="1"/>
                <c:pt idx="0">
                  <c:v>2021 - Walmart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Analysis!$K$131:$K$137</c:f>
              <c:numCache>
                <c:formatCode>0</c:formatCode>
                <c:ptCount val="6"/>
                <c:pt idx="0">
                  <c:v>14360</c:v>
                </c:pt>
                <c:pt idx="1">
                  <c:v>20824</c:v>
                </c:pt>
                <c:pt idx="2">
                  <c:v>24650</c:v>
                </c:pt>
                <c:pt idx="3">
                  <c:v>17045</c:v>
                </c:pt>
                <c:pt idx="4">
                  <c:v>13808</c:v>
                </c:pt>
                <c:pt idx="5">
                  <c:v>15740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E0A-4453-8AAE-A99001337A61}"/>
            </c:ext>
          </c:extLst>
        </c:ser>
        <c:ser>
          <c:idx val="10"/>
          <c:order val="10"/>
          <c:tx>
            <c:strRef>
              <c:f>Analysis!$L$128:$L$130</c:f>
              <c:strCache>
                <c:ptCount val="1"/>
                <c:pt idx="0">
                  <c:v>2021 - West Gear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Analysis!$A$131:$A$137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Analysis!$L$131:$L$137</c:f>
              <c:numCache>
                <c:formatCode>0</c:formatCode>
                <c:ptCount val="6"/>
                <c:pt idx="0">
                  <c:v>53952</c:v>
                </c:pt>
                <c:pt idx="1">
                  <c:v>75946</c:v>
                </c:pt>
                <c:pt idx="2">
                  <c:v>102958</c:v>
                </c:pt>
                <c:pt idx="3">
                  <c:v>75219</c:v>
                </c:pt>
                <c:pt idx="4">
                  <c:v>55008</c:v>
                </c:pt>
                <c:pt idx="5">
                  <c:v>68412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0A-4453-8AAE-A99001337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644191"/>
        <c:axId val="1899711983"/>
      </c:barChart>
      <c:catAx>
        <c:axId val="156664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711983"/>
        <c:crosses val="autoZero"/>
        <c:auto val="1"/>
        <c:lblAlgn val="ctr"/>
        <c:lblOffset val="100"/>
        <c:noMultiLvlLbl val="0"/>
      </c:catAx>
      <c:valAx>
        <c:axId val="189971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64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'Forcast Sales'!$B$1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'Forcast Sales'!$B$2:$B$16</c:f>
              <c:numCache>
                <c:formatCode>_-[$$-409]* #,##0.00_ ;_-[$$-409]* \-#,##0.00\ ;_-[$$-409]* "-"??_ ;_-@_ </c:formatCode>
                <c:ptCount val="15"/>
                <c:pt idx="0">
                  <c:v>58281.333333333336</c:v>
                </c:pt>
                <c:pt idx="1">
                  <c:v>82013</c:v>
                </c:pt>
                <c:pt idx="2">
                  <c:v>68958.944444444438</c:v>
                </c:pt>
                <c:pt idx="3">
                  <c:v>74381.166666666672</c:v>
                </c:pt>
                <c:pt idx="4">
                  <c:v>125740.66666666667</c:v>
                </c:pt>
                <c:pt idx="5">
                  <c:v>167515.66666666666</c:v>
                </c:pt>
                <c:pt idx="6">
                  <c:v>209187.5</c:v>
                </c:pt>
                <c:pt idx="7">
                  <c:v>187231</c:v>
                </c:pt>
                <c:pt idx="8">
                  <c:v>113064.75000000001</c:v>
                </c:pt>
                <c:pt idx="9">
                  <c:v>91670.833333333358</c:v>
                </c:pt>
                <c:pt idx="10">
                  <c:v>143802.41666666669</c:v>
                </c:pt>
                <c:pt idx="11">
                  <c:v>263007.50000000006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E3-42C6-A88F-4D52F08B313E}"/>
            </c:ext>
          </c:extLst>
        </c:ser>
        <c:ser>
          <c:idx val="1"/>
          <c:order val="1"/>
          <c:tx>
            <c:strRef>
              <c:f>'Forcast Sales'!$C$1</c:f>
              <c:strCache>
                <c:ptCount val="1"/>
                <c:pt idx="0">
                  <c:v>Forecast(Total Sales)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'Forcast Sales'!$A$2:$A$16</c:f>
              <c:numCache>
                <c:formatCode>m/d/yyyy</c:formatCode>
                <c:ptCount val="15"/>
                <c:pt idx="0">
                  <c:v>44218</c:v>
                </c:pt>
                <c:pt idx="1">
                  <c:v>44238</c:v>
                </c:pt>
                <c:pt idx="2">
                  <c:v>44264</c:v>
                </c:pt>
                <c:pt idx="3">
                  <c:v>44296</c:v>
                </c:pt>
                <c:pt idx="4">
                  <c:v>44325</c:v>
                </c:pt>
                <c:pt idx="5">
                  <c:v>44358</c:v>
                </c:pt>
                <c:pt idx="6">
                  <c:v>44386</c:v>
                </c:pt>
                <c:pt idx="7">
                  <c:v>44418</c:v>
                </c:pt>
                <c:pt idx="8">
                  <c:v>44448</c:v>
                </c:pt>
                <c:pt idx="9">
                  <c:v>44480</c:v>
                </c:pt>
                <c:pt idx="10">
                  <c:v>44510</c:v>
                </c:pt>
                <c:pt idx="11">
                  <c:v>44539</c:v>
                </c:pt>
                <c:pt idx="12">
                  <c:v>44569.36</c:v>
                </c:pt>
                <c:pt idx="13">
                  <c:v>44599.72</c:v>
                </c:pt>
                <c:pt idx="14">
                  <c:v>44630.080000000002</c:v>
                </c:pt>
              </c:numCache>
            </c:numRef>
          </c:cat>
          <c:val>
            <c:numRef>
              <c:f>'Forcast Sales'!$C$2:$C$16</c:f>
              <c:numCache>
                <c:formatCode>_-[$$-409]* #,##0.00_ ;_-[$$-409]* \-#,##0.00\ ;_-[$$-409]* "-"??_ ;_-@_ </c:formatCode>
                <c:ptCount val="15"/>
                <c:pt idx="11">
                  <c:v>263007.50000000006</c:v>
                </c:pt>
                <c:pt idx="12">
                  <c:v>201697.47192879664</c:v>
                </c:pt>
                <c:pt idx="13">
                  <c:v>213556.42760481374</c:v>
                </c:pt>
                <c:pt idx="14">
                  <c:v>225415.38328083081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E3-42C6-A88F-4D52F08B313E}"/>
            </c:ext>
          </c:extLst>
        </c:ser>
        <c:ser>
          <c:idx val="2"/>
          <c:order val="2"/>
          <c:tx>
            <c:strRef>
              <c:f>'Forcast Sales'!$D$1</c:f>
              <c:strCache>
                <c:ptCount val="1"/>
                <c:pt idx="0">
                  <c:v>Lower Confidence Bound(Total Sales)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'Forcast Sales'!$A$2:$A$16</c:f>
              <c:numCache>
                <c:formatCode>m/d/yyyy</c:formatCode>
                <c:ptCount val="15"/>
                <c:pt idx="0">
                  <c:v>44218</c:v>
                </c:pt>
                <c:pt idx="1">
                  <c:v>44238</c:v>
                </c:pt>
                <c:pt idx="2">
                  <c:v>44264</c:v>
                </c:pt>
                <c:pt idx="3">
                  <c:v>44296</c:v>
                </c:pt>
                <c:pt idx="4">
                  <c:v>44325</c:v>
                </c:pt>
                <c:pt idx="5">
                  <c:v>44358</c:v>
                </c:pt>
                <c:pt idx="6">
                  <c:v>44386</c:v>
                </c:pt>
                <c:pt idx="7">
                  <c:v>44418</c:v>
                </c:pt>
                <c:pt idx="8">
                  <c:v>44448</c:v>
                </c:pt>
                <c:pt idx="9">
                  <c:v>44480</c:v>
                </c:pt>
                <c:pt idx="10">
                  <c:v>44510</c:v>
                </c:pt>
                <c:pt idx="11">
                  <c:v>44539</c:v>
                </c:pt>
                <c:pt idx="12">
                  <c:v>44569.36</c:v>
                </c:pt>
                <c:pt idx="13">
                  <c:v>44599.72</c:v>
                </c:pt>
                <c:pt idx="14">
                  <c:v>44630.080000000002</c:v>
                </c:pt>
              </c:numCache>
            </c:numRef>
          </c:cat>
          <c:val>
            <c:numRef>
              <c:f>'Forcast Sales'!$D$2:$D$16</c:f>
              <c:numCache>
                <c:formatCode>_-[$$-409]* #,##0.00_ ;_-[$$-409]* \-#,##0.00\ ;_-[$$-409]* "-"??_ ;_-@_ </c:formatCode>
                <c:ptCount val="15"/>
                <c:pt idx="11">
                  <c:v>263007.50000000006</c:v>
                </c:pt>
                <c:pt idx="12">
                  <c:v>107780.24492119356</c:v>
                </c:pt>
                <c:pt idx="13">
                  <c:v>119105.3148922158</c:v>
                </c:pt>
                <c:pt idx="14">
                  <c:v>130963.53092771514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E3-42C6-A88F-4D52F08B313E}"/>
            </c:ext>
          </c:extLst>
        </c:ser>
        <c:ser>
          <c:idx val="3"/>
          <c:order val="3"/>
          <c:tx>
            <c:strRef>
              <c:f>'Forcast Sales'!$E$1</c:f>
              <c:strCache>
                <c:ptCount val="1"/>
                <c:pt idx="0">
                  <c:v>Upper Confidence Bound(Total Sales)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'Forcast Sales'!$A$2:$A$16</c:f>
              <c:numCache>
                <c:formatCode>m/d/yyyy</c:formatCode>
                <c:ptCount val="15"/>
                <c:pt idx="0">
                  <c:v>44218</c:v>
                </c:pt>
                <c:pt idx="1">
                  <c:v>44238</c:v>
                </c:pt>
                <c:pt idx="2">
                  <c:v>44264</c:v>
                </c:pt>
                <c:pt idx="3">
                  <c:v>44296</c:v>
                </c:pt>
                <c:pt idx="4">
                  <c:v>44325</c:v>
                </c:pt>
                <c:pt idx="5">
                  <c:v>44358</c:v>
                </c:pt>
                <c:pt idx="6">
                  <c:v>44386</c:v>
                </c:pt>
                <c:pt idx="7">
                  <c:v>44418</c:v>
                </c:pt>
                <c:pt idx="8">
                  <c:v>44448</c:v>
                </c:pt>
                <c:pt idx="9">
                  <c:v>44480</c:v>
                </c:pt>
                <c:pt idx="10">
                  <c:v>44510</c:v>
                </c:pt>
                <c:pt idx="11">
                  <c:v>44539</c:v>
                </c:pt>
                <c:pt idx="12">
                  <c:v>44569.36</c:v>
                </c:pt>
                <c:pt idx="13">
                  <c:v>44599.72</c:v>
                </c:pt>
                <c:pt idx="14">
                  <c:v>44630.080000000002</c:v>
                </c:pt>
              </c:numCache>
            </c:numRef>
          </c:cat>
          <c:val>
            <c:numRef>
              <c:f>'Forcast Sales'!$E$2:$E$16</c:f>
              <c:numCache>
                <c:formatCode>_-[$$-409]* #,##0.00_ ;_-[$$-409]* \-#,##0.00\ ;_-[$$-409]* "-"??_ ;_-@_ </c:formatCode>
                <c:ptCount val="15"/>
                <c:pt idx="11">
                  <c:v>263007.50000000006</c:v>
                </c:pt>
                <c:pt idx="12">
                  <c:v>295614.69893639971</c:v>
                </c:pt>
                <c:pt idx="13">
                  <c:v>308007.54031741165</c:v>
                </c:pt>
                <c:pt idx="14">
                  <c:v>319867.23563394649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E3-42C6-A88F-4D52F08B3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1360912"/>
        <c:axId val="13486816"/>
      </c:lineChart>
      <c:catAx>
        <c:axId val="1291360912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6816"/>
        <c:crosses val="autoZero"/>
        <c:auto val="1"/>
        <c:lblAlgn val="ctr"/>
        <c:lblOffset val="100"/>
        <c:noMultiLvlLbl val="0"/>
      </c:catAx>
      <c:valAx>
        <c:axId val="134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36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ffaafa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ffaafa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0f54b481e_4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0f54b481e_4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b087c8887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b087c8887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087c8887_0_25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087c8887_0_25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b087c888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b087c888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b087c8887_0_25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b087c8887_0_25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b037ff1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b037ff1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8b087c8887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8b087c8887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ffaafa68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ffaafa68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b087c8887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8b087c8887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affaafa68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affaafa68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1675" y="2044925"/>
            <a:ext cx="4296600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1675" y="3078350"/>
            <a:ext cx="42966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700">
                <a:solidFill>
                  <a:srgbClr val="FFFFFF"/>
                </a:solidFill>
                <a:highlight>
                  <a:srgbClr val="FFB200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 2">
  <p:cSld name="CUSTOM_10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2" hasCustomPrompt="1"/>
          </p:nvPr>
        </p:nvSpPr>
        <p:spPr>
          <a:xfrm>
            <a:off x="5536500" y="25105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 idx="3" hasCustomPrompt="1"/>
          </p:nvPr>
        </p:nvSpPr>
        <p:spPr>
          <a:xfrm>
            <a:off x="5536500" y="12913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4" hasCustomPrompt="1"/>
          </p:nvPr>
        </p:nvSpPr>
        <p:spPr>
          <a:xfrm>
            <a:off x="5536500" y="37297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5545725" y="1612125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5"/>
          </p:nvPr>
        </p:nvSpPr>
        <p:spPr>
          <a:xfrm>
            <a:off x="5545725" y="29173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6"/>
          </p:nvPr>
        </p:nvSpPr>
        <p:spPr>
          <a:xfrm>
            <a:off x="5545725" y="41365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720000" y="768600"/>
            <a:ext cx="3690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xfrm>
            <a:off x="720000" y="1729225"/>
            <a:ext cx="3690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highlight>
                  <a:srgbClr val="FFB200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720000" y="3610025"/>
            <a:ext cx="36042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and infographics &amp; images by</a:t>
            </a: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b="1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2"/>
          </p:nvPr>
        </p:nvSpPr>
        <p:spPr>
          <a:xfrm>
            <a:off x="735125" y="2153800"/>
            <a:ext cx="36900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185550"/>
            <a:ext cx="370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898325"/>
            <a:ext cx="370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540000"/>
            <a:ext cx="34845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720000" y="4162425"/>
            <a:ext cx="77040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622763" y="2390125"/>
            <a:ext cx="7704000" cy="17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8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613775" y="4171175"/>
            <a:ext cx="69645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  <a:highlight>
                  <a:schemeClr val="accent6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op text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722225" y="1341300"/>
            <a:ext cx="42045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7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2" hasCustomPrompt="1"/>
          </p:nvPr>
        </p:nvSpPr>
        <p:spPr>
          <a:xfrm>
            <a:off x="5143425" y="1696675"/>
            <a:ext cx="2928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5166375" y="2438425"/>
            <a:ext cx="2905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3" hasCustomPrompt="1"/>
          </p:nvPr>
        </p:nvSpPr>
        <p:spPr>
          <a:xfrm>
            <a:off x="5143425" y="3108200"/>
            <a:ext cx="2928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4"/>
          </p:nvPr>
        </p:nvSpPr>
        <p:spPr>
          <a:xfrm>
            <a:off x="5166375" y="3849950"/>
            <a:ext cx="29052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5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l="644" r="24398"/>
          <a:stretch/>
        </p:blipFill>
        <p:spPr>
          <a:xfrm>
            <a:off x="152400" y="152400"/>
            <a:ext cx="54403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4141675" y="2044925"/>
            <a:ext cx="4296600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Adidas Sales U.S Report Analysis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4141675" y="3078350"/>
            <a:ext cx="42966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Excel</a:t>
            </a:r>
            <a:endParaRPr dirty="0"/>
          </a:p>
        </p:txBody>
      </p:sp>
      <p:sp>
        <p:nvSpPr>
          <p:cNvPr id="142" name="Google Shape;142;p28"/>
          <p:cNvSpPr/>
          <p:nvPr/>
        </p:nvSpPr>
        <p:spPr>
          <a:xfrm rot="-403656">
            <a:off x="8322887" y="1903431"/>
            <a:ext cx="202213" cy="202637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2"/>
          <p:cNvSpPr txBox="1">
            <a:spLocks noGrp="1"/>
          </p:cNvSpPr>
          <p:nvPr>
            <p:ph type="title"/>
          </p:nvPr>
        </p:nvSpPr>
        <p:spPr>
          <a:xfrm>
            <a:off x="590460" y="69930"/>
            <a:ext cx="41415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Forcest Sales Prediction </a:t>
            </a:r>
            <a:endParaRPr dirty="0"/>
          </a:p>
        </p:txBody>
      </p:sp>
      <p:sp>
        <p:nvSpPr>
          <p:cNvPr id="979" name="Google Shape;979;p62"/>
          <p:cNvSpPr/>
          <p:nvPr/>
        </p:nvSpPr>
        <p:spPr>
          <a:xfrm rot="-403778">
            <a:off x="4740440" y="279949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0" name="Google Shape;980;p62"/>
          <p:cNvPicPr preferRelativeResize="0"/>
          <p:nvPr/>
        </p:nvPicPr>
        <p:blipFill rotWithShape="1">
          <a:blip r:embed="rId3">
            <a:alphaModFix/>
          </a:blip>
          <a:srcRect l="8023" r="40246"/>
          <a:stretch/>
        </p:blipFill>
        <p:spPr>
          <a:xfrm flipH="1">
            <a:off x="-1873650" y="911078"/>
            <a:ext cx="3747300" cy="4829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78" name="Google Shape;978;p62"/>
          <p:cNvSpPr txBox="1">
            <a:spLocks noGrp="1"/>
          </p:cNvSpPr>
          <p:nvPr>
            <p:ph type="body" idx="4294967295"/>
          </p:nvPr>
        </p:nvSpPr>
        <p:spPr>
          <a:xfrm>
            <a:off x="2078572" y="3914310"/>
            <a:ext cx="6810376" cy="884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ExtraBold"/>
                <a:sym typeface="Montserrat ExtraBold"/>
              </a:rPr>
              <a:t>Summary</a:t>
            </a:r>
            <a:endParaRPr dirty="0"/>
          </a:p>
          <a:p>
            <a:pPr marL="285750" lvl="0" indent="-24765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900" dirty="0">
                <a:solidFill>
                  <a:schemeClr val="hlink"/>
                </a:solidFill>
                <a:uFill>
                  <a:noFill/>
                </a:uFill>
              </a:rPr>
              <a:t>Sales are predicted to continue increasing in the coming months, with the forecast exceeding the upper confidence bound in November and December 2023.</a:t>
            </a:r>
          </a:p>
          <a:p>
            <a:pPr marL="285750" lvl="0" indent="-24765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900" dirty="0">
                <a:solidFill>
                  <a:schemeClr val="hlink"/>
                </a:solidFill>
                <a:uFill>
                  <a:noFill/>
                </a:uFill>
              </a:rPr>
              <a:t>The growth rate is predicted to accelerate in the near future, with the forecast diverging more significantly from the historical data.</a:t>
            </a:r>
          </a:p>
          <a:p>
            <a:pPr marL="285750" lvl="0" indent="-24765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900" dirty="0">
                <a:solidFill>
                  <a:schemeClr val="hlink"/>
                </a:solidFill>
                <a:uFill>
                  <a:noFill/>
                </a:uFill>
              </a:rPr>
              <a:t>There is a high degree of uncertainty around the predictions, as indicated by the wide confidence bounds. This could be due to a number of factors, such as economic conditions, changes in consumer preferences, or competitor activity.</a:t>
            </a:r>
            <a:endParaRPr lang="en-ID" sz="9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5B1EA3-3B55-44B7-98BB-038B7E311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0894"/>
              </p:ext>
            </p:extLst>
          </p:nvPr>
        </p:nvGraphicFramePr>
        <p:xfrm>
          <a:off x="2154772" y="552938"/>
          <a:ext cx="6734176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9"/>
          <p:cNvSpPr txBox="1">
            <a:spLocks noGrp="1"/>
          </p:cNvSpPr>
          <p:nvPr>
            <p:ph type="title"/>
          </p:nvPr>
        </p:nvSpPr>
        <p:spPr>
          <a:xfrm>
            <a:off x="720000" y="768600"/>
            <a:ext cx="3690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35" name="Google Shape;935;p59"/>
          <p:cNvSpPr txBox="1">
            <a:spLocks noGrp="1"/>
          </p:cNvSpPr>
          <p:nvPr>
            <p:ph type="subTitle" idx="1"/>
          </p:nvPr>
        </p:nvSpPr>
        <p:spPr>
          <a:xfrm>
            <a:off x="720000" y="1729225"/>
            <a:ext cx="36900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Do you have any questions?</a:t>
            </a:r>
            <a:endParaRPr sz="1700"/>
          </a:p>
        </p:txBody>
      </p:sp>
      <p:sp>
        <p:nvSpPr>
          <p:cNvPr id="936" name="Google Shape;936;p59"/>
          <p:cNvSpPr txBox="1"/>
          <p:nvPr/>
        </p:nvSpPr>
        <p:spPr>
          <a:xfrm>
            <a:off x="711300" y="4399725"/>
            <a:ext cx="3606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7" name="Google Shape;937;p59"/>
          <p:cNvPicPr preferRelativeResize="0"/>
          <p:nvPr/>
        </p:nvPicPr>
        <p:blipFill rotWithShape="1">
          <a:blip r:embed="rId3">
            <a:alphaModFix/>
          </a:blip>
          <a:srcRect l="6208" t="39020" r="56703"/>
          <a:stretch/>
        </p:blipFill>
        <p:spPr>
          <a:xfrm>
            <a:off x="4597288" y="166550"/>
            <a:ext cx="4394312" cy="48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59"/>
          <p:cNvSpPr/>
          <p:nvPr/>
        </p:nvSpPr>
        <p:spPr>
          <a:xfrm rot="-403778">
            <a:off x="881627" y="548392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821E-2956-053E-F76D-2522F26E718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35125" y="2153800"/>
            <a:ext cx="3690000" cy="26468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Dataset Adidas Sales</a:t>
            </a: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/>
              <a:t>Introduction: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Briefly introduce Adidas as a leading sportswear brand.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Highlight the importance of sales data in driving business decisions.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Introduce the Adidas Sales Report Revenue as a key source of insights.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/>
              <a:t>Key Performance Indicators (KPIs):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Overall Revenue.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Regional Performance.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Product Category Performance.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Channel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dirty="0"/>
              <a:t>A dataset from Adidas Sales in United State by </a:t>
            </a:r>
            <a:r>
              <a:rPr lang="en-US" sz="1100" dirty="0" err="1"/>
              <a:t>Heemali</a:t>
            </a:r>
            <a:r>
              <a:rPr lang="en-US" sz="1100" dirty="0"/>
              <a:t> </a:t>
            </a:r>
            <a:r>
              <a:rPr lang="en-US" sz="1100" dirty="0" err="1"/>
              <a:t>Chaudarri</a:t>
            </a:r>
            <a:r>
              <a:rPr lang="en-US" sz="1100" dirty="0"/>
              <a:t> provides a recap of sales from 2020 to 2021. This data was collected from the Kaggle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dirty="0"/>
              <a:t>to analyze sales to determine the sales performance each month per year and encompassing analyses from sales revenue per year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100" dirty="0"/>
          </a:p>
        </p:txBody>
      </p:sp>
      <p:sp>
        <p:nvSpPr>
          <p:cNvPr id="149" name="Google Shape;149;p29"/>
          <p:cNvSpPr/>
          <p:nvPr/>
        </p:nvSpPr>
        <p:spPr>
          <a:xfrm rot="-403778">
            <a:off x="5863777" y="7500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7"/>
          <p:cNvPicPr preferRelativeResize="0"/>
          <p:nvPr/>
        </p:nvPicPr>
        <p:blipFill rotWithShape="1">
          <a:blip r:embed="rId3">
            <a:alphaModFix/>
          </a:blip>
          <a:srcRect t="58979" b="6950"/>
          <a:stretch/>
        </p:blipFill>
        <p:spPr>
          <a:xfrm>
            <a:off x="191100" y="211750"/>
            <a:ext cx="8761803" cy="238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7"/>
          <p:cNvSpPr txBox="1">
            <a:spLocks noGrp="1"/>
          </p:cNvSpPr>
          <p:nvPr>
            <p:ph type="title"/>
          </p:nvPr>
        </p:nvSpPr>
        <p:spPr>
          <a:xfrm>
            <a:off x="594411" y="2390125"/>
            <a:ext cx="7704000" cy="17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$897.717.375 </a:t>
            </a:r>
          </a:p>
        </p:txBody>
      </p:sp>
      <p:sp>
        <p:nvSpPr>
          <p:cNvPr id="382" name="Google Shape;382;p47"/>
          <p:cNvSpPr/>
          <p:nvPr/>
        </p:nvSpPr>
        <p:spPr>
          <a:xfrm rot="-403852">
            <a:off x="7051639" y="3365838"/>
            <a:ext cx="256122" cy="25662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7"/>
          <p:cNvSpPr txBox="1">
            <a:spLocks noGrp="1"/>
          </p:cNvSpPr>
          <p:nvPr>
            <p:ph type="subTitle" idx="1"/>
          </p:nvPr>
        </p:nvSpPr>
        <p:spPr>
          <a:xfrm>
            <a:off x="613774" y="4171175"/>
            <a:ext cx="7240855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Total revenue that was collected from all stores retailer and all regions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0"/>
          <p:cNvSpPr txBox="1">
            <a:spLocks noGrp="1"/>
          </p:cNvSpPr>
          <p:nvPr>
            <p:ph type="body" idx="4294967295"/>
          </p:nvPr>
        </p:nvSpPr>
        <p:spPr>
          <a:xfrm>
            <a:off x="720000" y="2439909"/>
            <a:ext cx="77040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ExtraBold"/>
                <a:sym typeface="Montserrat ExtraBold"/>
              </a:rPr>
              <a:t>Insights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900" dirty="0">
                <a:solidFill>
                  <a:schemeClr val="hlink"/>
                </a:solidFill>
                <a:uFill>
                  <a:noFill/>
                </a:uFill>
              </a:rPr>
              <a:t>The West has the highest total sales at $269,943,182. This suggests that stores in the West are more productive than stores in other regions. This could be due to factors like: Higher concentration of outdoor enthusiasts who tend to buy more sportswear and presence of a large tech industry with high-paying jobs, leading to higher disposable income.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900" dirty="0"/>
              <a:t>The Midwest has the lowest total sales at $133,615,709. This suggests that Walmart is a more important sales channel for Adidas in the Midwest compared to other regions. This could be due to factors like: Walmart's strong presence in the region, with many stores located in rural and suburban areas.</a:t>
            </a:r>
          </a:p>
        </p:txBody>
      </p:sp>
      <p:sp>
        <p:nvSpPr>
          <p:cNvPr id="963" name="Google Shape;963;p60"/>
          <p:cNvSpPr/>
          <p:nvPr/>
        </p:nvSpPr>
        <p:spPr>
          <a:xfrm rot="-403778">
            <a:off x="1961734" y="2600078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64" name="Google Shape;964;p60"/>
          <p:cNvPicPr preferRelativeResize="0"/>
          <p:nvPr/>
        </p:nvPicPr>
        <p:blipFill rotWithShape="1">
          <a:blip r:embed="rId3">
            <a:alphaModFix/>
          </a:blip>
          <a:srcRect t="47145" b="10873"/>
          <a:stretch/>
        </p:blipFill>
        <p:spPr>
          <a:xfrm>
            <a:off x="157150" y="3987837"/>
            <a:ext cx="8829699" cy="208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3083C4-2393-7FF8-81B3-0E3A85BE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66037"/>
              </p:ext>
            </p:extLst>
          </p:nvPr>
        </p:nvGraphicFramePr>
        <p:xfrm>
          <a:off x="905598" y="502791"/>
          <a:ext cx="7518402" cy="1524000"/>
        </p:xfrm>
        <a:graphic>
          <a:graphicData uri="http://schemas.openxmlformats.org/drawingml/2006/table">
            <a:tbl>
              <a:tblPr/>
              <a:tblGrid>
                <a:gridCol w="1155212">
                  <a:extLst>
                    <a:ext uri="{9D8B030D-6E8A-4147-A177-3AD203B41FA5}">
                      <a16:colId xmlns:a16="http://schemas.microsoft.com/office/drawing/2014/main" val="3610149071"/>
                    </a:ext>
                  </a:extLst>
                </a:gridCol>
                <a:gridCol w="1094913">
                  <a:extLst>
                    <a:ext uri="{9D8B030D-6E8A-4147-A177-3AD203B41FA5}">
                      <a16:colId xmlns:a16="http://schemas.microsoft.com/office/drawing/2014/main" val="813112976"/>
                    </a:ext>
                  </a:extLst>
                </a:gridCol>
                <a:gridCol w="888625">
                  <a:extLst>
                    <a:ext uri="{9D8B030D-6E8A-4147-A177-3AD203B41FA5}">
                      <a16:colId xmlns:a16="http://schemas.microsoft.com/office/drawing/2014/main" val="6826123"/>
                    </a:ext>
                  </a:extLst>
                </a:gridCol>
                <a:gridCol w="888625">
                  <a:extLst>
                    <a:ext uri="{9D8B030D-6E8A-4147-A177-3AD203B41FA5}">
                      <a16:colId xmlns:a16="http://schemas.microsoft.com/office/drawing/2014/main" val="335625370"/>
                    </a:ext>
                  </a:extLst>
                </a:gridCol>
                <a:gridCol w="888625">
                  <a:extLst>
                    <a:ext uri="{9D8B030D-6E8A-4147-A177-3AD203B41FA5}">
                      <a16:colId xmlns:a16="http://schemas.microsoft.com/office/drawing/2014/main" val="2983991220"/>
                    </a:ext>
                  </a:extLst>
                </a:gridCol>
                <a:gridCol w="825152">
                  <a:extLst>
                    <a:ext uri="{9D8B030D-6E8A-4147-A177-3AD203B41FA5}">
                      <a16:colId xmlns:a16="http://schemas.microsoft.com/office/drawing/2014/main" val="3571995589"/>
                    </a:ext>
                  </a:extLst>
                </a:gridCol>
                <a:gridCol w="888625">
                  <a:extLst>
                    <a:ext uri="{9D8B030D-6E8A-4147-A177-3AD203B41FA5}">
                      <a16:colId xmlns:a16="http://schemas.microsoft.com/office/drawing/2014/main" val="3846548823"/>
                    </a:ext>
                  </a:extLst>
                </a:gridCol>
                <a:gridCol w="888625">
                  <a:extLst>
                    <a:ext uri="{9D8B030D-6E8A-4147-A177-3AD203B41FA5}">
                      <a16:colId xmlns:a16="http://schemas.microsoft.com/office/drawing/2014/main" val="27778575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018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 Locker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Kohl's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Direct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Walmart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Gear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15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Midwest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$14.651.123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$47.987.394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$22.229.415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$26.207.191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$22.540.586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$133.615.709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493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$36.262.590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$65.326.474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$14.031.168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$24.698.097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$13.712.005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$32.293.733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$186.324.067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584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$409.091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$9.307.025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$3.552.055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$65.258.121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$33.049.858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$33.087.031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$144.663.181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$10.826.333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$59.669.118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$54.178.543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$21.005.539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$17.491.703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$163.171.236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05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$13.365.025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$37.804.709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$62.302.115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$12.129.045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$6.791.008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$137.551.280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$269.943.182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019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$75.514.162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$220.094.720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$102.114.753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$182.470.997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$74.558.410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$242.964.333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$897.717.375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6408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E3B6B2B-FD61-6363-2703-D39C9C27FBE9}"/>
              </a:ext>
            </a:extLst>
          </p:cNvPr>
          <p:cNvSpPr/>
          <p:nvPr/>
        </p:nvSpPr>
        <p:spPr>
          <a:xfrm>
            <a:off x="800986" y="1623237"/>
            <a:ext cx="7797209" cy="2693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17EC3-CBEE-8F6B-73D1-518500BFF516}"/>
              </a:ext>
            </a:extLst>
          </p:cNvPr>
          <p:cNvSpPr/>
          <p:nvPr/>
        </p:nvSpPr>
        <p:spPr>
          <a:xfrm>
            <a:off x="800986" y="861237"/>
            <a:ext cx="7797209" cy="2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720000" y="384062"/>
            <a:ext cx="57794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by Retailer and Region</a:t>
            </a:r>
            <a:endParaRPr dirty="0"/>
          </a:p>
        </p:txBody>
      </p:sp>
      <p:sp>
        <p:nvSpPr>
          <p:cNvPr id="365" name="Google Shape;365;p46"/>
          <p:cNvSpPr/>
          <p:nvPr/>
        </p:nvSpPr>
        <p:spPr>
          <a:xfrm rot="-403778">
            <a:off x="6542802" y="594082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5" name="Google Shape;375;p46"/>
          <p:cNvCxnSpPr/>
          <p:nvPr/>
        </p:nvCxnSpPr>
        <p:spPr>
          <a:xfrm>
            <a:off x="4741825" y="1361800"/>
            <a:ext cx="0" cy="30864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00AF962-95A4-8900-5397-D0668E643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41057"/>
              </p:ext>
            </p:extLst>
          </p:nvPr>
        </p:nvGraphicFramePr>
        <p:xfrm>
          <a:off x="237990" y="837086"/>
          <a:ext cx="8792595" cy="404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7"/>
          <p:cNvSpPr txBox="1">
            <a:spLocks noGrp="1"/>
          </p:cNvSpPr>
          <p:nvPr>
            <p:ph type="title"/>
          </p:nvPr>
        </p:nvSpPr>
        <p:spPr>
          <a:xfrm>
            <a:off x="397013" y="439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Sales / Revenue by Year</a:t>
            </a:r>
            <a:endParaRPr dirty="0"/>
          </a:p>
        </p:txBody>
      </p:sp>
      <p:sp>
        <p:nvSpPr>
          <p:cNvPr id="905" name="Google Shape;905;p57"/>
          <p:cNvSpPr/>
          <p:nvPr/>
        </p:nvSpPr>
        <p:spPr>
          <a:xfrm rot="-403778">
            <a:off x="4419627" y="7500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32D1AB-0CEB-20D8-AA34-753562FC9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262524"/>
              </p:ext>
            </p:extLst>
          </p:nvPr>
        </p:nvGraphicFramePr>
        <p:xfrm>
          <a:off x="397013" y="1112694"/>
          <a:ext cx="8366760" cy="2194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Google Shape;962;p60">
            <a:extLst>
              <a:ext uri="{FF2B5EF4-FFF2-40B4-BE49-F238E27FC236}">
                <a16:creationId xmlns:a16="http://schemas.microsoft.com/office/drawing/2014/main" id="{BF6B35C7-E1CB-295C-DE56-A0ED971146EB}"/>
              </a:ext>
            </a:extLst>
          </p:cNvPr>
          <p:cNvSpPr txBox="1">
            <a:spLocks/>
          </p:cNvSpPr>
          <p:nvPr/>
        </p:nvSpPr>
        <p:spPr>
          <a:xfrm>
            <a:off x="397013" y="3407964"/>
            <a:ext cx="77040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5000"/>
              </a:lnSpc>
              <a:buFont typeface="Open Sans"/>
              <a:buNone/>
            </a:pPr>
            <a:r>
              <a:rPr lang="en" dirty="0">
                <a:solidFill>
                  <a:schemeClr val="dk1"/>
                </a:solidFill>
                <a:latin typeface="Montserrat ExtraBold"/>
                <a:sym typeface="Montserrat ExtraBold"/>
              </a:rPr>
              <a:t>Conclusion</a:t>
            </a:r>
          </a:p>
          <a:p>
            <a:pPr indent="-304800" algn="just">
              <a:buSzPts val="1200"/>
            </a:pPr>
            <a:r>
              <a:rPr lang="en-US" sz="900" dirty="0">
                <a:solidFill>
                  <a:schemeClr val="hlink"/>
                </a:solidFill>
                <a:uFill>
                  <a:noFill/>
                </a:uFill>
              </a:rPr>
              <a:t>The most significant increase in revenue appears to be between Q4 2020 and Q1 2021, potentially due to seasonal factors or post-holiday buying trends.</a:t>
            </a:r>
          </a:p>
          <a:p>
            <a:pPr indent="-304800" algn="just">
              <a:buSzPts val="1200"/>
            </a:pPr>
            <a:r>
              <a:rPr lang="en-US" sz="900" dirty="0"/>
              <a:t>The average monthly revenue across the entire period is approximately $59.8 million.</a:t>
            </a:r>
          </a:p>
          <a:p>
            <a:pPr indent="-304800" algn="just">
              <a:buSzPts val="1200"/>
            </a:pPr>
            <a:r>
              <a:rPr lang="en-US" sz="900" dirty="0"/>
              <a:t>The highest total revenue figure is $78,334,681, achieved in November 2021 and The lowest total revenue figure is $45,622,165, recorded in March 2020.</a:t>
            </a:r>
          </a:p>
          <a:p>
            <a:pPr indent="-304800" algn="just">
              <a:buSzPts val="1200"/>
            </a:pP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2388780" y="349500"/>
            <a:ext cx="61989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Profit Earn by Sales Method </a:t>
            </a:r>
            <a:endParaRPr dirty="0"/>
          </a:p>
        </p:txBody>
      </p:sp>
      <p:sp>
        <p:nvSpPr>
          <p:cNvPr id="233" name="Google Shape;233;p35"/>
          <p:cNvSpPr/>
          <p:nvPr/>
        </p:nvSpPr>
        <p:spPr>
          <a:xfrm rot="-403778">
            <a:off x="8078016" y="5595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t="34496" b="24586"/>
          <a:stretch/>
        </p:blipFill>
        <p:spPr>
          <a:xfrm>
            <a:off x="154774" y="2571750"/>
            <a:ext cx="8834451" cy="2409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8F5C8A-AC87-8963-23F0-D6A9A53B4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81566"/>
              </p:ext>
            </p:extLst>
          </p:nvPr>
        </p:nvGraphicFramePr>
        <p:xfrm>
          <a:off x="154774" y="1317998"/>
          <a:ext cx="6769099" cy="1129665"/>
        </p:xfrm>
        <a:graphic>
          <a:graphicData uri="http://schemas.openxmlformats.org/drawingml/2006/table">
            <a:tbl>
              <a:tblPr/>
              <a:tblGrid>
                <a:gridCol w="1485203">
                  <a:extLst>
                    <a:ext uri="{9D8B030D-6E8A-4147-A177-3AD203B41FA5}">
                      <a16:colId xmlns:a16="http://schemas.microsoft.com/office/drawing/2014/main" val="2681679367"/>
                    </a:ext>
                  </a:extLst>
                </a:gridCol>
                <a:gridCol w="1094861">
                  <a:extLst>
                    <a:ext uri="{9D8B030D-6E8A-4147-A177-3AD203B41FA5}">
                      <a16:colId xmlns:a16="http://schemas.microsoft.com/office/drawing/2014/main" val="861879440"/>
                    </a:ext>
                  </a:extLst>
                </a:gridCol>
                <a:gridCol w="825113">
                  <a:extLst>
                    <a:ext uri="{9D8B030D-6E8A-4147-A177-3AD203B41FA5}">
                      <a16:colId xmlns:a16="http://schemas.microsoft.com/office/drawing/2014/main" val="2392614236"/>
                    </a:ext>
                  </a:extLst>
                </a:gridCol>
                <a:gridCol w="825113">
                  <a:extLst>
                    <a:ext uri="{9D8B030D-6E8A-4147-A177-3AD203B41FA5}">
                      <a16:colId xmlns:a16="http://schemas.microsoft.com/office/drawing/2014/main" val="3840379084"/>
                    </a:ext>
                  </a:extLst>
                </a:gridCol>
                <a:gridCol w="825113">
                  <a:extLst>
                    <a:ext uri="{9D8B030D-6E8A-4147-A177-3AD203B41FA5}">
                      <a16:colId xmlns:a16="http://schemas.microsoft.com/office/drawing/2014/main" val="4238141717"/>
                    </a:ext>
                  </a:extLst>
                </a:gridCol>
                <a:gridCol w="825113">
                  <a:extLst>
                    <a:ext uri="{9D8B030D-6E8A-4147-A177-3AD203B41FA5}">
                      <a16:colId xmlns:a16="http://schemas.microsoft.com/office/drawing/2014/main" val="360512254"/>
                    </a:ext>
                  </a:extLst>
                </a:gridCol>
                <a:gridCol w="888583">
                  <a:extLst>
                    <a:ext uri="{9D8B030D-6E8A-4147-A177-3AD203B41FA5}">
                      <a16:colId xmlns:a16="http://schemas.microsoft.com/office/drawing/2014/main" val="2703552138"/>
                    </a:ext>
                  </a:extLst>
                </a:gridCol>
              </a:tblGrid>
              <a:tr h="1632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Operating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58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Midwest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382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In-store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$23.165.650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$42.544.200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$1.348.000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$25.582.563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$34.950.875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$127.591.288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64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$14.660.696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$2.246.832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$23.993.943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$32.693.515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$22.076.352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$95.671.339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80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$14.101.163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$23.229.556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$35.796.061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$2.279.339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$32.582.179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$107.988.297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7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$51.927.509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$68.020.588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$61.138.004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$60.555.417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$89.609.407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$331.250.924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4883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Earn </a:t>
            </a:r>
            <a:endParaRPr dirty="0"/>
          </a:p>
        </p:txBody>
      </p:sp>
      <p:sp>
        <p:nvSpPr>
          <p:cNvPr id="918" name="Google Shape;918;p58"/>
          <p:cNvSpPr txBox="1">
            <a:spLocks noGrp="1"/>
          </p:cNvSpPr>
          <p:nvPr>
            <p:ph type="title" idx="2"/>
          </p:nvPr>
        </p:nvSpPr>
        <p:spPr>
          <a:xfrm>
            <a:off x="5536500" y="25105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2.471.791</a:t>
            </a:r>
            <a:endParaRPr dirty="0"/>
          </a:p>
        </p:txBody>
      </p:sp>
      <p:sp>
        <p:nvSpPr>
          <p:cNvPr id="919" name="Google Shape;919;p58"/>
          <p:cNvSpPr txBox="1">
            <a:spLocks noGrp="1"/>
          </p:cNvSpPr>
          <p:nvPr>
            <p:ph type="title" idx="3"/>
          </p:nvPr>
        </p:nvSpPr>
        <p:spPr>
          <a:xfrm>
            <a:off x="5536500" y="12913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$331.250.924 </a:t>
            </a:r>
          </a:p>
        </p:txBody>
      </p:sp>
      <p:sp>
        <p:nvSpPr>
          <p:cNvPr id="920" name="Google Shape;920;p58"/>
          <p:cNvSpPr txBox="1">
            <a:spLocks noGrp="1"/>
          </p:cNvSpPr>
          <p:nvPr>
            <p:ph type="title" idx="4"/>
          </p:nvPr>
        </p:nvSpPr>
        <p:spPr>
          <a:xfrm>
            <a:off x="5536500" y="37297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58%</a:t>
            </a:r>
            <a:endParaRPr dirty="0"/>
          </a:p>
        </p:txBody>
      </p:sp>
      <p:sp>
        <p:nvSpPr>
          <p:cNvPr id="921" name="Google Shape;921;p58"/>
          <p:cNvSpPr/>
          <p:nvPr/>
        </p:nvSpPr>
        <p:spPr>
          <a:xfrm rot="403778" flipH="1">
            <a:off x="5943627" y="7500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2" name="Google Shape;922;p58"/>
          <p:cNvPicPr preferRelativeResize="0"/>
          <p:nvPr/>
        </p:nvPicPr>
        <p:blipFill rotWithShape="1">
          <a:blip r:embed="rId3">
            <a:alphaModFix/>
          </a:blip>
          <a:srcRect l="7595" t="6093" b="15481"/>
          <a:stretch/>
        </p:blipFill>
        <p:spPr>
          <a:xfrm>
            <a:off x="152400" y="166550"/>
            <a:ext cx="4130325" cy="233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58"/>
          <p:cNvPicPr preferRelativeResize="0"/>
          <p:nvPr/>
        </p:nvPicPr>
        <p:blipFill rotWithShape="1">
          <a:blip r:embed="rId4">
            <a:alphaModFix/>
          </a:blip>
          <a:srcRect l="2550" r="16725" b="31483"/>
          <a:stretch/>
        </p:blipFill>
        <p:spPr>
          <a:xfrm>
            <a:off x="152400" y="2655300"/>
            <a:ext cx="4130325" cy="2337076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58"/>
          <p:cNvSpPr/>
          <p:nvPr/>
        </p:nvSpPr>
        <p:spPr>
          <a:xfrm rot="-403769">
            <a:off x="8055528" y="1381185"/>
            <a:ext cx="226694" cy="227129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58"/>
          <p:cNvSpPr/>
          <p:nvPr/>
        </p:nvSpPr>
        <p:spPr>
          <a:xfrm rot="-403769">
            <a:off x="8055528" y="2600385"/>
            <a:ext cx="226694" cy="227129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58"/>
          <p:cNvSpPr/>
          <p:nvPr/>
        </p:nvSpPr>
        <p:spPr>
          <a:xfrm rot="-403769">
            <a:off x="8055528" y="3819585"/>
            <a:ext cx="226694" cy="227129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8"/>
          <p:cNvSpPr txBox="1">
            <a:spLocks noGrp="1"/>
          </p:cNvSpPr>
          <p:nvPr>
            <p:ph type="subTitle" idx="1"/>
          </p:nvPr>
        </p:nvSpPr>
        <p:spPr>
          <a:xfrm>
            <a:off x="5545725" y="1612125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Total profit that Adidas was collected </a:t>
            </a:r>
            <a:endParaRPr dirty="0"/>
          </a:p>
        </p:txBody>
      </p:sp>
      <p:sp>
        <p:nvSpPr>
          <p:cNvPr id="928" name="Google Shape;928;p58"/>
          <p:cNvSpPr txBox="1">
            <a:spLocks noGrp="1"/>
          </p:cNvSpPr>
          <p:nvPr>
            <p:ph type="subTitle" idx="5"/>
          </p:nvPr>
        </p:nvSpPr>
        <p:spPr>
          <a:xfrm>
            <a:off x="5545725" y="29173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Total unit sold that Adidas sells</a:t>
            </a:r>
            <a:endParaRPr dirty="0"/>
          </a:p>
        </p:txBody>
      </p:sp>
      <p:sp>
        <p:nvSpPr>
          <p:cNvPr id="929" name="Google Shape;929;p58"/>
          <p:cNvSpPr txBox="1">
            <a:spLocks noGrp="1"/>
          </p:cNvSpPr>
          <p:nvPr>
            <p:ph type="subTitle" idx="6"/>
          </p:nvPr>
        </p:nvSpPr>
        <p:spPr>
          <a:xfrm>
            <a:off x="5545725" y="41365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Percentage profit from all total sales/revenue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>
            <a:spLocks noGrp="1"/>
          </p:cNvSpPr>
          <p:nvPr>
            <p:ph type="title"/>
          </p:nvPr>
        </p:nvSpPr>
        <p:spPr>
          <a:xfrm>
            <a:off x="196560" y="48767"/>
            <a:ext cx="39791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Units Sold by Product</a:t>
            </a:r>
            <a:endParaRPr dirty="0"/>
          </a:p>
        </p:txBody>
      </p:sp>
      <p:sp>
        <p:nvSpPr>
          <p:cNvPr id="358" name="Google Shape;358;p45"/>
          <p:cNvSpPr/>
          <p:nvPr/>
        </p:nvSpPr>
        <p:spPr>
          <a:xfrm rot="-403778">
            <a:off x="4184179" y="24955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 rotWithShape="1">
          <a:blip r:embed="rId3">
            <a:alphaModFix/>
          </a:blip>
          <a:srcRect t="21089" b="17549"/>
          <a:stretch/>
        </p:blipFill>
        <p:spPr>
          <a:xfrm rot="5400000">
            <a:off x="6604361" y="1484725"/>
            <a:ext cx="4725575" cy="217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C4C464-306B-8ECC-57EE-F912D601B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617803"/>
              </p:ext>
            </p:extLst>
          </p:nvPr>
        </p:nvGraphicFramePr>
        <p:xfrm>
          <a:off x="129458" y="586432"/>
          <a:ext cx="7750665" cy="454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FE9A5A-5B59-0F3C-F104-269D8B1D2DD6}"/>
              </a:ext>
            </a:extLst>
          </p:cNvPr>
          <p:cNvSpPr/>
          <p:nvPr/>
        </p:nvSpPr>
        <p:spPr>
          <a:xfrm>
            <a:off x="2644140" y="621467"/>
            <a:ext cx="1028700" cy="4522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C98E6-5DF0-E7B8-05F3-36A68BABCA4F}"/>
              </a:ext>
            </a:extLst>
          </p:cNvPr>
          <p:cNvSpPr txBox="1"/>
          <p:nvPr/>
        </p:nvSpPr>
        <p:spPr>
          <a:xfrm>
            <a:off x="3672840" y="820614"/>
            <a:ext cx="22493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 Men’s Street Footwear has the most</a:t>
            </a:r>
          </a:p>
          <a:p>
            <a:r>
              <a:rPr lang="en-ID" sz="900" dirty="0"/>
              <a:t>units sold by Year with total sold 591825</a:t>
            </a:r>
          </a:p>
          <a:p>
            <a:r>
              <a:rPr lang="en-ID" sz="900" dirty="0"/>
              <a:t>Product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eakers shop pitch deck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B711"/>
      </a:lt2>
      <a:accent1>
        <a:srgbClr val="FFB711"/>
      </a:accent1>
      <a:accent2>
        <a:srgbClr val="212121"/>
      </a:accent2>
      <a:accent3>
        <a:srgbClr val="212121"/>
      </a:accent3>
      <a:accent4>
        <a:srgbClr val="F3F3F3"/>
      </a:accent4>
      <a:accent5>
        <a:srgbClr val="D9D9D9"/>
      </a:accent5>
      <a:accent6>
        <a:srgbClr val="FFB71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(16:9)</PresentationFormat>
  <Paragraphs>143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Montserrat ExtraBold</vt:lpstr>
      <vt:lpstr>Montserrat Black</vt:lpstr>
      <vt:lpstr>Open Sans</vt:lpstr>
      <vt:lpstr>Google Sans</vt:lpstr>
      <vt:lpstr>Muli</vt:lpstr>
      <vt:lpstr>Arial</vt:lpstr>
      <vt:lpstr>Calibri</vt:lpstr>
      <vt:lpstr>Sneakers shop pitch deck</vt:lpstr>
      <vt:lpstr>Adidas Sales U.S Report Analysis</vt:lpstr>
      <vt:lpstr>Overview Dataset Adidas Sales</vt:lpstr>
      <vt:lpstr>$897.717.375 </vt:lpstr>
      <vt:lpstr>PowerPoint Presentation</vt:lpstr>
      <vt:lpstr>Total Sales by Retailer and Region</vt:lpstr>
      <vt:lpstr>Daily Sales / Revenue by Year</vt:lpstr>
      <vt:lpstr>Total Profit Earn by Sales Method </vt:lpstr>
      <vt:lpstr>Total Earn </vt:lpstr>
      <vt:lpstr>Units Sold by Product</vt:lpstr>
      <vt:lpstr>Forcest Sales Prediction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U.S Report Analysis</dc:title>
  <dc:creator>Muhammad Rizky</dc:creator>
  <cp:lastModifiedBy>Muhammad Rizky</cp:lastModifiedBy>
  <cp:revision>1</cp:revision>
  <dcterms:modified xsi:type="dcterms:W3CDTF">2023-12-22T20:21:18Z</dcterms:modified>
</cp:coreProperties>
</file>