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E639-7DF2-4148-B6B3-F3699756CE3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FD81-C9FA-433B-9157-6339B6E8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20537" y="174050"/>
            <a:ext cx="6668454" cy="7329836"/>
            <a:chOff x="-20537" y="174050"/>
            <a:chExt cx="6668454" cy="7329836"/>
          </a:xfrm>
        </p:grpSpPr>
        <p:sp>
          <p:nvSpPr>
            <p:cNvPr id="15" name="Flowchart: Document 14"/>
            <p:cNvSpPr/>
            <p:nvPr/>
          </p:nvSpPr>
          <p:spPr>
            <a:xfrm flipV="1">
              <a:off x="-13282" y="3667097"/>
              <a:ext cx="6661199" cy="3836789"/>
            </a:xfrm>
            <a:prstGeom prst="flowChartDocument">
              <a:avLst/>
            </a:prstGeom>
            <a:solidFill>
              <a:srgbClr val="FF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 flipV="1">
              <a:off x="-20537" y="3717902"/>
              <a:ext cx="6661199" cy="378598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i1.wp.com/gacc.live/wp-content/uploads/2020/07/google-ads-cover-rev-Juli-3-box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" r="8195"/>
            <a:stretch/>
          </p:blipFill>
          <p:spPr bwMode="auto">
            <a:xfrm>
              <a:off x="2641973" y="174050"/>
              <a:ext cx="4005944" cy="281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3" r="8834"/>
            <a:stretch/>
          </p:blipFill>
          <p:spPr>
            <a:xfrm>
              <a:off x="642678" y="3148898"/>
              <a:ext cx="2365830" cy="304993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83236" y="2824874"/>
              <a:ext cx="226794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smtClean="0">
                  <a:solidFill>
                    <a:srgbClr val="FF0000"/>
                  </a:solidFill>
                  <a:latin typeface="Britannic Bold" panose="020B0903060703020204" pitchFamily="34" charset="0"/>
                </a:rPr>
                <a:t>GACC SPESIAL</a:t>
              </a:r>
              <a:endParaRPr lang="en-US" sz="2500">
                <a:solidFill>
                  <a:srgbClr val="FF0000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5765" y="3245973"/>
              <a:ext cx="3602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 Narrow" panose="020B0606020202030204" pitchFamily="34" charset="0"/>
                </a:rPr>
                <a:t>Pelatihan Online meningkatkan Profit Bisnis melalu Googel Ads</a:t>
              </a:r>
              <a:endParaRPr lang="en-US" b="1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1787" y="1088190"/>
              <a:ext cx="150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Britannic Bold" panose="020B0903060703020204" pitchFamily="34" charset="0"/>
                </a:rPr>
                <a:t>50% + 20%</a:t>
              </a:r>
              <a:endParaRPr lang="en-US">
                <a:latin typeface="Britannic Bold" panose="020B09030607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0005" y="814587"/>
              <a:ext cx="1311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7030A0"/>
                  </a:solidFill>
                  <a:latin typeface="Britannic Bold" panose="020B0903060703020204" pitchFamily="34" charset="0"/>
                </a:rPr>
                <a:t>D</a:t>
              </a:r>
              <a:r>
                <a:rPr lang="en-US" smtClean="0">
                  <a:solidFill>
                    <a:srgbClr val="7030A0"/>
                  </a:solidFill>
                  <a:latin typeface="Britannic Bold" panose="020B0903060703020204" pitchFamily="34" charset="0"/>
                </a:rPr>
                <a:t>iskon</a:t>
              </a:r>
              <a:endParaRPr lang="en-US">
                <a:solidFill>
                  <a:srgbClr val="7030A0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139092" y="1522994"/>
              <a:ext cx="1242327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dblStrike" cap="none" normalizeH="0" smtClean="0">
                  <a:ln>
                    <a:noFill/>
                  </a:ln>
                  <a:solidFill>
                    <a:srgbClr val="A42332"/>
                  </a:solidFill>
                  <a:effectLst/>
                  <a:latin typeface="Poppins"/>
                </a:rPr>
                <a:t>Rp 1.000.000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sngStrike" cap="none" normalizeH="0" smtClean="0">
                  <a:ln>
                    <a:noFill/>
                  </a:ln>
                  <a:solidFill>
                    <a:srgbClr val="A42332"/>
                  </a:solidFill>
                  <a:effectLst/>
                  <a:latin typeface="Poppins"/>
                </a:rPr>
                <a:t>Rp 499.99</a:t>
              </a:r>
              <a:endParaRPr kumimoji="0" lang="en-US" altLang="en-US" sz="1600" b="1" i="0" u="none" strike="sngStrike" cap="none" normalizeH="0" smtClean="0">
                <a:ln>
                  <a:noFill/>
                </a:ln>
                <a:solidFill>
                  <a:srgbClr val="23A455"/>
                </a:solidFill>
                <a:effectLst/>
                <a:latin typeface="Poppin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smtClean="0">
                  <a:ln>
                    <a:noFill/>
                  </a:ln>
                  <a:solidFill>
                    <a:srgbClr val="23A455"/>
                  </a:solidFill>
                  <a:effectLst/>
                  <a:latin typeface="Poppins"/>
                </a:rPr>
                <a:t>Rp 375.000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741" y="2523433"/>
              <a:ext cx="2267941" cy="64633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Terbatas 100 orang sampai 26 Januari 2021</a:t>
              </a:r>
              <a:endParaRPr lang="en-US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996" y="5961439"/>
              <a:ext cx="226794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smtClean="0">
                  <a:solidFill>
                    <a:srgbClr val="FFFF00"/>
                  </a:solidFill>
                  <a:latin typeface="Britannic Bold" panose="020B0903060703020204" pitchFamily="34" charset="0"/>
                </a:rPr>
                <a:t>WBSCHATT</a:t>
              </a:r>
              <a:endParaRPr lang="en-US" sz="2500">
                <a:solidFill>
                  <a:srgbClr val="FFFF00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69" y="6341997"/>
              <a:ext cx="36028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Satu Nomor Whatsapp bias di akses dari banyak device. Android, iOS, laptop, dll.</a:t>
              </a:r>
              <a:endParaRPr lang="en-US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7750" y="4575719"/>
              <a:ext cx="28046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>
                  <a:solidFill>
                    <a:schemeClr val="bg1"/>
                  </a:solidFill>
                </a:rPr>
                <a:t>DISKON 50%</a:t>
              </a:r>
            </a:p>
            <a:p>
              <a:pPr algn="ctr"/>
              <a:endParaRPr lang="sv-SE" b="1" strike="sngStrike" smtClean="0"/>
            </a:p>
            <a:p>
              <a:pPr algn="ctr"/>
              <a:r>
                <a:rPr lang="sv-SE" b="1" strike="sngStrike" smtClean="0">
                  <a:solidFill>
                    <a:srgbClr val="FFC000"/>
                  </a:solidFill>
                </a:rPr>
                <a:t>Rp</a:t>
              </a:r>
              <a:r>
                <a:rPr lang="sv-SE" b="1" strike="sngStrike">
                  <a:solidFill>
                    <a:srgbClr val="FFC000"/>
                  </a:solidFill>
                </a:rPr>
                <a:t>. 1.194.000,-</a:t>
              </a:r>
            </a:p>
            <a:p>
              <a:pPr algn="ctr"/>
              <a:r>
                <a:rPr lang="sv-SE" b="1">
                  <a:solidFill>
                    <a:srgbClr val="FFFF00"/>
                  </a:solidFill>
                </a:rPr>
                <a:t>Rp. 597.000,-</a:t>
              </a:r>
            </a:p>
            <a:p>
              <a:pPr algn="ctr"/>
              <a:r>
                <a:rPr lang="sv-SE">
                  <a:solidFill>
                    <a:schemeClr val="bg1">
                      <a:lumMod val="85000"/>
                    </a:schemeClr>
                  </a:solidFill>
                </a:rPr>
                <a:t>Per 6 </a:t>
              </a:r>
              <a:r>
                <a:rPr lang="sv-SE" smtClean="0">
                  <a:solidFill>
                    <a:schemeClr val="bg1">
                      <a:lumMod val="85000"/>
                    </a:schemeClr>
                  </a:solidFill>
                </a:rPr>
                <a:t>Bulan</a:t>
              </a:r>
              <a:endParaRPr lang="sv-SE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9455" y="6086025"/>
              <a:ext cx="226794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Bahnschrift SemiBold Condensed" panose="020B0502040204020203" pitchFamily="34" charset="0"/>
                </a:rPr>
                <a:t>Terbatas sampai 28 Januari 2021</a:t>
              </a:r>
              <a:endParaRPr lang="en-US">
                <a:latin typeface="Bahnschrift SemiBold Condensed" panose="020B0502040204020203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160906" y="4775203"/>
              <a:ext cx="667471" cy="39188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" y="247915"/>
              <a:ext cx="1652326" cy="432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4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rgbClr val="2F55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lay 26"/>
          <p:cNvSpPr/>
          <p:nvPr/>
        </p:nvSpPr>
        <p:spPr>
          <a:xfrm rot="5400000">
            <a:off x="413473" y="-413472"/>
            <a:ext cx="1596571" cy="2423518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5400000">
            <a:off x="5260511" y="-413472"/>
            <a:ext cx="1596571" cy="2423518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/>
          <p:cNvSpPr/>
          <p:nvPr/>
        </p:nvSpPr>
        <p:spPr>
          <a:xfrm rot="5400000">
            <a:off x="7764592" y="-769806"/>
            <a:ext cx="1596571" cy="3136187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5400000">
            <a:off x="10181956" y="-413472"/>
            <a:ext cx="1596571" cy="2423518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5400000">
            <a:off x="2799789" y="-769806"/>
            <a:ext cx="1596571" cy="3136187"/>
          </a:xfrm>
          <a:prstGeom prst="flowChartDela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420915" y="3599544"/>
            <a:ext cx="174171" cy="217714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1168400" y="4332516"/>
            <a:ext cx="174171" cy="217714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478971" y="2148116"/>
            <a:ext cx="174171" cy="217714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1855810" y="2855687"/>
            <a:ext cx="174171" cy="217714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6545943"/>
            <a:ext cx="12192001" cy="31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flipV="1">
            <a:off x="5630623" y="6545941"/>
            <a:ext cx="929833" cy="312058"/>
          </a:xfrm>
          <a:prstGeom prst="triangl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8" idx="2"/>
          </p:cNvCxnSpPr>
          <p:nvPr/>
        </p:nvCxnSpPr>
        <p:spPr>
          <a:xfrm>
            <a:off x="-1" y="6545941"/>
            <a:ext cx="563062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75890" y="6553196"/>
            <a:ext cx="563062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4"/>
            <a:endCxn id="38" idx="0"/>
          </p:cNvCxnSpPr>
          <p:nvPr/>
        </p:nvCxnSpPr>
        <p:spPr>
          <a:xfrm flipH="1">
            <a:off x="6095540" y="6545941"/>
            <a:ext cx="464916" cy="31205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38341" y="6567714"/>
            <a:ext cx="464916" cy="31205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3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smtClean="0">
                <a:latin typeface="+mj-lt"/>
              </a:rPr>
              <a:t>ID Member KPM Surabaya</a:t>
            </a:r>
          </a:p>
          <a:p>
            <a:pPr marL="0" indent="0">
              <a:buNone/>
            </a:pPr>
            <a:r>
              <a:rPr lang="en-US" smtClean="0">
                <a:latin typeface="Arial Black" panose="020B0A04020102020204" pitchFamily="34" charset="0"/>
              </a:rPr>
              <a:t>KCS-</a:t>
            </a:r>
            <a:r>
              <a:rPr lang="en-US" smtClean="0">
                <a:solidFill>
                  <a:srgbClr val="FF0000"/>
                </a:solidFill>
                <a:latin typeface="Arial Black" panose="020B0A04020102020204" pitchFamily="34" charset="0"/>
              </a:rPr>
              <a:t>21</a:t>
            </a:r>
            <a:r>
              <a:rPr lang="en-US" smtClean="0">
                <a:latin typeface="Arial Black" panose="020B0A04020102020204" pitchFamily="34" charset="0"/>
              </a:rPr>
              <a:t>-</a:t>
            </a:r>
            <a:r>
              <a:rPr lang="en-US" smtClean="0">
                <a:solidFill>
                  <a:srgbClr val="00B050"/>
                </a:solidFill>
                <a:latin typeface="Arial Black" panose="020B0A04020102020204" pitchFamily="34" charset="0"/>
              </a:rPr>
              <a:t>00001</a:t>
            </a:r>
            <a:endParaRPr lang="en-US" smtClean="0">
              <a:solidFill>
                <a:srgbClr val="00B050"/>
              </a:solidFill>
            </a:endParaRPr>
          </a:p>
          <a:p>
            <a:endParaRPr lang="en-US"/>
          </a:p>
          <a:p>
            <a:r>
              <a:rPr lang="en-US" b="1" smtClean="0"/>
              <a:t>KCS</a:t>
            </a:r>
          </a:p>
          <a:p>
            <a:r>
              <a:rPr lang="en-US" b="1" smtClean="0">
                <a:solidFill>
                  <a:srgbClr val="FF0000"/>
                </a:solidFill>
              </a:rPr>
              <a:t>Tahun (2 DIGIT)</a:t>
            </a:r>
          </a:p>
          <a:p>
            <a:r>
              <a:rPr lang="en-US" b="1" smtClean="0">
                <a:solidFill>
                  <a:srgbClr val="00B050"/>
                </a:solidFill>
              </a:rPr>
              <a:t>No. Anggota:  5 DIGIT</a:t>
            </a:r>
            <a:endParaRPr lang="en-US" b="1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05943" y="1277257"/>
            <a:ext cx="1161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12798" y="1782083"/>
            <a:ext cx="4978400" cy="2920546"/>
          </a:xfrm>
          <a:prstGeom prst="rect">
            <a:avLst/>
          </a:prstGeom>
          <a:noFill/>
          <a:ln w="412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121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104900"/>
            <a:ext cx="78962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3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2" y="0"/>
            <a:ext cx="7423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365125"/>
            <a:ext cx="79152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9162" y="809625"/>
            <a:ext cx="2733675" cy="523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4362" y="809625"/>
            <a:ext cx="33432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2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nda petik – Nan Tak (Kalah) Pent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13927" y="3410210"/>
            <a:ext cx="1143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anda petik – Nan Tak (Kalah) Penti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3933" y="3410210"/>
            <a:ext cx="1143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0125" y="1760561"/>
            <a:ext cx="10781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8055" y="955007"/>
            <a:ext cx="12133945" cy="333822"/>
            <a:chOff x="58055" y="955007"/>
            <a:chExt cx="12133945" cy="333822"/>
          </a:xfrm>
        </p:grpSpPr>
        <p:sp>
          <p:nvSpPr>
            <p:cNvPr id="11" name="Isosceles Triangle 10"/>
            <p:cNvSpPr/>
            <p:nvPr/>
          </p:nvSpPr>
          <p:spPr>
            <a:xfrm flipV="1">
              <a:off x="5674165" y="962257"/>
              <a:ext cx="929833" cy="31205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055" y="976771"/>
              <a:ext cx="5630624" cy="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61376" y="984027"/>
              <a:ext cx="5630624" cy="0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4"/>
            </p:cNvCxnSpPr>
            <p:nvPr/>
          </p:nvCxnSpPr>
          <p:spPr>
            <a:xfrm flipH="1">
              <a:off x="6124568" y="962257"/>
              <a:ext cx="479430" cy="326572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81883" y="955007"/>
              <a:ext cx="486227" cy="319313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18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84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Narrow</vt:lpstr>
      <vt:lpstr>Bahnschrift SemiBold Condensed</vt:lpstr>
      <vt:lpstr>Britannic Bold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KPM SURABAYA</dc:creator>
  <cp:lastModifiedBy>KPM SURABAYA</cp:lastModifiedBy>
  <cp:revision>25</cp:revision>
  <dcterms:created xsi:type="dcterms:W3CDTF">2021-01-23T00:32:37Z</dcterms:created>
  <dcterms:modified xsi:type="dcterms:W3CDTF">2021-01-29T09:33:38Z</dcterms:modified>
</cp:coreProperties>
</file>