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0"/>
  </p:notesMasterIdLst>
  <p:sldIdLst>
    <p:sldId id="270" r:id="rId4"/>
    <p:sldId id="317" r:id="rId5"/>
    <p:sldId id="278" r:id="rId6"/>
    <p:sldId id="284" r:id="rId7"/>
    <p:sldId id="340" r:id="rId8"/>
    <p:sldId id="341" r:id="rId9"/>
    <p:sldId id="342" r:id="rId10"/>
    <p:sldId id="349" r:id="rId11"/>
    <p:sldId id="351" r:id="rId12"/>
    <p:sldId id="352" r:id="rId13"/>
    <p:sldId id="350" r:id="rId14"/>
    <p:sldId id="286" r:id="rId15"/>
    <p:sldId id="343" r:id="rId16"/>
    <p:sldId id="271" r:id="rId17"/>
    <p:sldId id="344" r:id="rId18"/>
    <p:sldId id="296" r:id="rId19"/>
    <p:sldId id="345" r:id="rId20"/>
    <p:sldId id="347" r:id="rId21"/>
    <p:sldId id="348" r:id="rId22"/>
    <p:sldId id="353" r:id="rId23"/>
    <p:sldId id="354" r:id="rId24"/>
    <p:sldId id="355" r:id="rId25"/>
    <p:sldId id="357" r:id="rId26"/>
    <p:sldId id="359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03576-15C4-4B16-A51E-B6626D1F1C57}">
          <p14:sldIdLst>
            <p14:sldId id="270"/>
          </p14:sldIdLst>
        </p14:section>
        <p14:section name="Untitled Section" id="{00835817-57D6-4795-B079-86D2F873013B}">
          <p14:sldIdLst>
            <p14:sldId id="317"/>
            <p14:sldId id="278"/>
            <p14:sldId id="284"/>
            <p14:sldId id="340"/>
            <p14:sldId id="341"/>
            <p14:sldId id="342"/>
            <p14:sldId id="349"/>
            <p14:sldId id="351"/>
            <p14:sldId id="352"/>
            <p14:sldId id="350"/>
            <p14:sldId id="286"/>
            <p14:sldId id="343"/>
            <p14:sldId id="271"/>
            <p14:sldId id="344"/>
            <p14:sldId id="296"/>
            <p14:sldId id="345"/>
            <p14:sldId id="347"/>
            <p14:sldId id="348"/>
            <p14:sldId id="353"/>
            <p14:sldId id="354"/>
            <p14:sldId id="355"/>
            <p14:sldId id="357"/>
            <p14:sldId id="359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76" y="7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10D67-EAE2-4858-99A8-CCF16669BEF2}" type="datetimeFigureOut">
              <a:rPr lang="en-ID" smtClean="0"/>
              <a:t>28/12/2023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E654C-83F1-4884-A43E-CD191DCE45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723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7503459" y="989619"/>
            <a:ext cx="440815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 PAKAR DIAGNOSA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PENYAKIT PADA HEWAN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KAMBING</a:t>
            </a:r>
            <a:endParaRPr lang="en-ID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1" y="127341"/>
            <a:ext cx="3243822" cy="879992"/>
            <a:chOff x="5792959" y="2157697"/>
            <a:chExt cx="3066465" cy="10464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2471"/>
              <a:ext cx="3066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CB66D3-B4A5-5AB0-5C3F-D779B19125C8}"/>
              </a:ext>
            </a:extLst>
          </p:cNvPr>
          <p:cNvSpPr txBox="1"/>
          <p:nvPr/>
        </p:nvSpPr>
        <p:spPr>
          <a:xfrm>
            <a:off x="4756544" y="5441589"/>
            <a:ext cx="358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cs typeface="Arial" pitchFamily="34" charset="0"/>
              </a:rPr>
              <a:t>Gambar</a:t>
            </a:r>
            <a:r>
              <a:rPr lang="id-ID" altLang="ko-KR" sz="1400" b="1">
                <a:cs typeface="Arial" pitchFamily="34" charset="0"/>
              </a:rPr>
              <a:t> 5</a:t>
            </a:r>
            <a:r>
              <a:rPr lang="en-US" altLang="ko-KR" sz="1400" b="1">
                <a:cs typeface="Arial" pitchFamily="34" charset="0"/>
              </a:rPr>
              <a:t> </a:t>
            </a:r>
            <a:r>
              <a:rPr lang="id-ID" altLang="ko-KR" sz="1400" b="1">
                <a:cs typeface="Arial" pitchFamily="34" charset="0"/>
              </a:rPr>
              <a:t>Diagram Alir Data Level 1.1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1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1" y="127341"/>
            <a:ext cx="3243822" cy="879992"/>
            <a:chOff x="5792959" y="2157697"/>
            <a:chExt cx="3066465" cy="10464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2471"/>
              <a:ext cx="3066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CB66D3-B4A5-5AB0-5C3F-D779B19125C8}"/>
              </a:ext>
            </a:extLst>
          </p:cNvPr>
          <p:cNvSpPr txBox="1"/>
          <p:nvPr/>
        </p:nvSpPr>
        <p:spPr>
          <a:xfrm>
            <a:off x="4756544" y="5441589"/>
            <a:ext cx="27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cs typeface="Arial" pitchFamily="34" charset="0"/>
              </a:rPr>
              <a:t>G</a:t>
            </a:r>
            <a:r>
              <a:rPr lang="id-ID" altLang="ko-KR" sz="1400" b="1">
                <a:cs typeface="Arial" pitchFamily="34" charset="0"/>
              </a:rPr>
              <a:t>ambar 6 ERD</a:t>
            </a:r>
            <a:endParaRPr lang="ko-KR" altLang="en-US" sz="1400" b="1" dirty="0">
              <a:cs typeface="Arial" pitchFamily="34" charset="0"/>
            </a:endParaRPr>
          </a:p>
        </p:txBody>
      </p:sp>
      <p:pic>
        <p:nvPicPr>
          <p:cNvPr id="6" name="Picture 7" descr="erd sispak kambing">
            <a:extLst>
              <a:ext uri="{FF2B5EF4-FFF2-40B4-BE49-F238E27FC236}">
                <a16:creationId xmlns:a16="http://schemas.microsoft.com/office/drawing/2014/main" id="{91AF9810-43C1-F4F4-2B2E-6A948A60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58" y="1371600"/>
            <a:ext cx="5957449" cy="36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4FD139-01DD-43F7-8BCB-A48448DACA98}"/>
              </a:ext>
            </a:extLst>
          </p:cNvPr>
          <p:cNvSpPr/>
          <p:nvPr/>
        </p:nvSpPr>
        <p:spPr>
          <a:xfrm>
            <a:off x="760118" y="2456863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28494A-E051-4F2D-B848-9C448740377B}"/>
              </a:ext>
            </a:extLst>
          </p:cNvPr>
          <p:cNvSpPr/>
          <p:nvPr/>
        </p:nvSpPr>
        <p:spPr>
          <a:xfrm>
            <a:off x="6473818" y="3960077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292894" y="0"/>
                </a:moveTo>
                <a:lnTo>
                  <a:pt x="460177" y="0"/>
                </a:lnTo>
                <a:lnTo>
                  <a:pt x="460177" y="119657"/>
                </a:lnTo>
                <a:cubicBezTo>
                  <a:pt x="460177" y="168076"/>
                  <a:pt x="455911" y="206275"/>
                  <a:pt x="447378" y="234255"/>
                </a:cubicBezTo>
                <a:cubicBezTo>
                  <a:pt x="438845" y="262235"/>
                  <a:pt x="423069" y="287337"/>
                  <a:pt x="400050" y="309562"/>
                </a:cubicBezTo>
                <a:cubicBezTo>
                  <a:pt x="377032" y="331787"/>
                  <a:pt x="347663" y="349250"/>
                  <a:pt x="311944" y="361950"/>
                </a:cubicBezTo>
                <a:lnTo>
                  <a:pt x="279202" y="292893"/>
                </a:lnTo>
                <a:cubicBezTo>
                  <a:pt x="312539" y="281781"/>
                  <a:pt x="336451" y="266303"/>
                  <a:pt x="350937" y="246459"/>
                </a:cubicBezTo>
                <a:cubicBezTo>
                  <a:pt x="365423" y="226615"/>
                  <a:pt x="373063" y="200223"/>
                  <a:pt x="373857" y="167282"/>
                </a:cubicBezTo>
                <a:lnTo>
                  <a:pt x="292894" y="167282"/>
                </a:lnTo>
                <a:close/>
                <a:moveTo>
                  <a:pt x="13693" y="0"/>
                </a:moveTo>
                <a:lnTo>
                  <a:pt x="180975" y="0"/>
                </a:lnTo>
                <a:lnTo>
                  <a:pt x="180975" y="119657"/>
                </a:lnTo>
                <a:cubicBezTo>
                  <a:pt x="180975" y="168473"/>
                  <a:pt x="176709" y="206772"/>
                  <a:pt x="168176" y="234553"/>
                </a:cubicBezTo>
                <a:cubicBezTo>
                  <a:pt x="159643" y="262334"/>
                  <a:pt x="143768" y="287337"/>
                  <a:pt x="120551" y="309562"/>
                </a:cubicBezTo>
                <a:cubicBezTo>
                  <a:pt x="97334" y="331787"/>
                  <a:pt x="68064" y="349250"/>
                  <a:pt x="32743" y="361950"/>
                </a:cubicBezTo>
                <a:lnTo>
                  <a:pt x="0" y="292893"/>
                </a:lnTo>
                <a:cubicBezTo>
                  <a:pt x="33338" y="281781"/>
                  <a:pt x="57250" y="266303"/>
                  <a:pt x="71736" y="246459"/>
                </a:cubicBezTo>
                <a:cubicBezTo>
                  <a:pt x="86222" y="226615"/>
                  <a:pt x="93861" y="200223"/>
                  <a:pt x="94655" y="167282"/>
                </a:cubicBezTo>
                <a:lnTo>
                  <a:pt x="13693" y="167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8C19A7-9C24-47CF-B43C-C0F5AA1E12AE}"/>
              </a:ext>
            </a:extLst>
          </p:cNvPr>
          <p:cNvSpPr txBox="1"/>
          <p:nvPr/>
        </p:nvSpPr>
        <p:spPr>
          <a:xfrm>
            <a:off x="6600519" y="5353242"/>
            <a:ext cx="365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altLang="ko-KR" sz="1200" b="1" dirty="0">
                <a:cs typeface="Arial" pitchFamily="34" charset="0"/>
              </a:rPr>
              <a:t> Tampilan Halaman Home User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304403" y="2428726"/>
            <a:ext cx="41599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Pada ta</a:t>
            </a:r>
            <a:r>
              <a:rPr lang="hy-AM" altLang="ko-KR" sz="16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ap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selanjutnya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</a:t>
            </a:r>
            <a:r>
              <a:rPr lang="hy-AM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հ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implementasikan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</a:t>
            </a:r>
            <a:r>
              <a:rPr lang="hy-AM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pemprograman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Javascript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selanjutnya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</a:t>
            </a:r>
            <a:r>
              <a:rPr lang="hy-AM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04015-4FC2-07B9-EDF1-855758944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65" y="1111254"/>
            <a:ext cx="7438157" cy="4184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20C5D6-613C-E2BE-49EA-9F8626AF2D1B}"/>
              </a:ext>
            </a:extLst>
          </p:cNvPr>
          <p:cNvSpPr txBox="1"/>
          <p:nvPr/>
        </p:nvSpPr>
        <p:spPr>
          <a:xfrm>
            <a:off x="990206" y="5357234"/>
            <a:ext cx="38469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Tingakatan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user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pemilik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kambing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konsultasi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penyakit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kambing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disini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fasilitas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diagnosa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diagnosa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penyakit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1" name="Elbow Connector 30">
            <a:extLst>
              <a:ext uri="{FF2B5EF4-FFF2-40B4-BE49-F238E27FC236}">
                <a16:creationId xmlns:a16="http://schemas.microsoft.com/office/drawing/2014/main" id="{CDFE1764-784D-2D60-8375-A3880AA35F2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1699230" y="4142772"/>
            <a:ext cx="429632" cy="1999292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2201277" y="1151858"/>
            <a:ext cx="1438111" cy="1438111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323529" y="3264845"/>
            <a:ext cx="3903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Halaman Input </a:t>
            </a:r>
            <a:r>
              <a:rPr lang="en-US" altLang="ko-KR" sz="2000" dirty="0" err="1">
                <a:solidFill>
                  <a:schemeClr val="bg1"/>
                </a:solidFill>
              </a:rPr>
              <a:t>identitas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kambing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digunakan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untuk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mengetahui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jenis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kambing</a:t>
            </a:r>
            <a:r>
              <a:rPr lang="en-US" altLang="ko-KR" sz="2000" dirty="0">
                <a:solidFill>
                  <a:schemeClr val="bg1"/>
                </a:solidFill>
              </a:rPr>
              <a:t> dan </a:t>
            </a:r>
            <a:r>
              <a:rPr lang="en-US" altLang="ko-KR" sz="2000" dirty="0" err="1">
                <a:solidFill>
                  <a:schemeClr val="bg1"/>
                </a:solidFill>
              </a:rPr>
              <a:t>usia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kambing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5400000">
            <a:off x="1113705" y="1843845"/>
            <a:ext cx="874705" cy="8511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654914" y="5071191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2535181" y="1512021"/>
            <a:ext cx="751952" cy="544924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6F3C617-A1FB-BFBA-4008-785D145C2C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50" y="1805649"/>
            <a:ext cx="7584010" cy="42659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DA534D1-3EFE-D154-C469-7CD398EBA797}"/>
              </a:ext>
            </a:extLst>
          </p:cNvPr>
          <p:cNvSpPr/>
          <p:nvPr/>
        </p:nvSpPr>
        <p:spPr>
          <a:xfrm>
            <a:off x="1500380" y="5004095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264A8F43-618E-85CB-7298-6C65C46DDC94}"/>
              </a:ext>
            </a:extLst>
          </p:cNvPr>
          <p:cNvSpPr/>
          <p:nvPr/>
        </p:nvSpPr>
        <p:spPr>
          <a:xfrm rot="20700000">
            <a:off x="1614841" y="5130501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51972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D48B84-2FC7-38DA-4A7A-685DEB046C93}"/>
              </a:ext>
            </a:extLst>
          </p:cNvPr>
          <p:cNvSpPr/>
          <p:nvPr/>
        </p:nvSpPr>
        <p:spPr>
          <a:xfrm>
            <a:off x="0" y="4277430"/>
            <a:ext cx="12192000" cy="2042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6CCDB-6554-2CC4-DD5C-8AD2BFA96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26" y="416242"/>
            <a:ext cx="8495348" cy="4778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132761-FA43-766F-438E-1EE2DBA21E1B}"/>
              </a:ext>
            </a:extLst>
          </p:cNvPr>
          <p:cNvSpPr txBox="1"/>
          <p:nvPr/>
        </p:nvSpPr>
        <p:spPr>
          <a:xfrm>
            <a:off x="1310640" y="542669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Pada </a:t>
            </a:r>
            <a:r>
              <a:rPr lang="en-US" altLang="ko-KR" sz="1600" dirty="0" err="1">
                <a:solidFill>
                  <a:schemeClr val="bg1"/>
                </a:solidFill>
              </a:rPr>
              <a:t>saat</a:t>
            </a:r>
            <a:r>
              <a:rPr lang="en-US" altLang="ko-KR" sz="1600" dirty="0">
                <a:solidFill>
                  <a:schemeClr val="bg1"/>
                </a:solidFill>
              </a:rPr>
              <a:t> user </a:t>
            </a:r>
            <a:r>
              <a:rPr lang="en-US" altLang="ko-KR" sz="1600" dirty="0" err="1">
                <a:solidFill>
                  <a:schemeClr val="bg1"/>
                </a:solidFill>
              </a:rPr>
              <a:t>pemilik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kambing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melakukan</a:t>
            </a:r>
            <a:r>
              <a:rPr lang="en-US" altLang="ko-KR" sz="1600" dirty="0">
                <a:solidFill>
                  <a:schemeClr val="bg1"/>
                </a:solidFill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</a:rPr>
              <a:t>konsultasi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menjawab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jawaban</a:t>
            </a:r>
            <a:r>
              <a:rPr lang="en-US" altLang="ko-KR" sz="1600" dirty="0">
                <a:solidFill>
                  <a:schemeClr val="bg1"/>
                </a:solidFill>
              </a:rPr>
              <a:t> “Iya” </a:t>
            </a:r>
            <a:r>
              <a:rPr lang="en-US" altLang="ko-KR" sz="1600" dirty="0" err="1">
                <a:solidFill>
                  <a:schemeClr val="bg1"/>
                </a:solidFill>
              </a:rPr>
              <a:t>atai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jawaban</a:t>
            </a:r>
            <a:r>
              <a:rPr lang="en-US" altLang="ko-KR" sz="1600" dirty="0">
                <a:solidFill>
                  <a:schemeClr val="bg1"/>
                </a:solidFill>
              </a:rPr>
              <a:t> “</a:t>
            </a:r>
            <a:r>
              <a:rPr lang="en-US" altLang="ko-KR" sz="1600" dirty="0" err="1">
                <a:solidFill>
                  <a:schemeClr val="bg1"/>
                </a:solidFill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</a:rPr>
              <a:t>”, </a:t>
            </a:r>
            <a:r>
              <a:rPr lang="en-US" altLang="ko-KR" sz="1600" dirty="0" err="1">
                <a:solidFill>
                  <a:schemeClr val="bg1"/>
                </a:solidFill>
              </a:rPr>
              <a:t>jawaban</a:t>
            </a:r>
            <a:r>
              <a:rPr lang="en-US" altLang="ko-KR" sz="1600" dirty="0">
                <a:solidFill>
                  <a:schemeClr val="bg1"/>
                </a:solidFill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</a:rPr>
              <a:t>dipilih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akan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disimpan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sementara</a:t>
            </a:r>
            <a:r>
              <a:rPr lang="en-US" altLang="ko-KR" sz="1600" dirty="0">
                <a:solidFill>
                  <a:schemeClr val="bg1"/>
                </a:solidFill>
              </a:rPr>
              <a:t> oleh </a:t>
            </a:r>
            <a:r>
              <a:rPr lang="en-US" altLang="ko-KR" sz="1600" dirty="0" err="1">
                <a:solidFill>
                  <a:schemeClr val="bg1"/>
                </a:solidFill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sampai</a:t>
            </a:r>
            <a:r>
              <a:rPr lang="en-US" altLang="ko-KR" sz="1600" dirty="0">
                <a:solidFill>
                  <a:schemeClr val="bg1"/>
                </a:solidFill>
              </a:rPr>
              <a:t> proses </a:t>
            </a:r>
            <a:r>
              <a:rPr lang="en-US" altLang="ko-KR" sz="1600" dirty="0" err="1">
                <a:solidFill>
                  <a:schemeClr val="bg1"/>
                </a:solidFill>
              </a:rPr>
              <a:t>konlutasi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selesai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2055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10564434" y="2038770"/>
            <a:ext cx="1438111" cy="1438111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1142589" y="5294449"/>
            <a:ext cx="9881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Pada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gambar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diatas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merupakan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tampilan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y-AM" altLang="ko-KR" sz="1600" dirty="0">
                <a:solidFill>
                  <a:schemeClr val="accent3">
                    <a:lumMod val="75000"/>
                  </a:schemeClr>
                </a:solidFill>
              </a:rPr>
              <a:t>հ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alaman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hasil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diagnosa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berdasarkan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jawaban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dipilih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oleh user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pemilik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kambing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pada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saat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melakukan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konsultasi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, di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halaman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ini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sistem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meberikan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informasi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penyakit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gejala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penyakit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definisi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penyakit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langkah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pengobatan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dan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pencegahan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meminimalisir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terserangnya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penyakit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pada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ternak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3">
                    <a:lumMod val="75000"/>
                  </a:schemeClr>
                </a:solidFill>
              </a:rPr>
              <a:t>kambing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10898338" y="2398933"/>
            <a:ext cx="751952" cy="544924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DA534D1-3EFE-D154-C469-7CD398EBA797}"/>
              </a:ext>
            </a:extLst>
          </p:cNvPr>
          <p:cNvSpPr/>
          <p:nvPr/>
        </p:nvSpPr>
        <p:spPr>
          <a:xfrm>
            <a:off x="141509" y="4560678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264A8F43-618E-85CB-7298-6C65C46DDC94}"/>
              </a:ext>
            </a:extLst>
          </p:cNvPr>
          <p:cNvSpPr/>
          <p:nvPr/>
        </p:nvSpPr>
        <p:spPr>
          <a:xfrm rot="20700000">
            <a:off x="255970" y="4687084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09B7C-C159-DE74-C1AA-9A59B4347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73" y="194979"/>
            <a:ext cx="8337268" cy="4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74739" y="-5301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-573207" y="3525005"/>
            <a:ext cx="3425482" cy="349532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7529A9-6903-90A4-0872-5DFF438AC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00" y="859984"/>
            <a:ext cx="9164198" cy="5154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97DE5-9773-AE30-0E19-C1CA7ED4D334}"/>
              </a:ext>
            </a:extLst>
          </p:cNvPr>
          <p:cNvSpPr txBox="1"/>
          <p:nvPr/>
        </p:nvSpPr>
        <p:spPr>
          <a:xfrm>
            <a:off x="3770274" y="406401"/>
            <a:ext cx="46514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HALAMAN LOGIN ADMIN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156019" y="-91441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97DE5-9773-AE30-0E19-C1CA7ED4D334}"/>
              </a:ext>
            </a:extLst>
          </p:cNvPr>
          <p:cNvSpPr txBox="1"/>
          <p:nvPr/>
        </p:nvSpPr>
        <p:spPr>
          <a:xfrm>
            <a:off x="5605804" y="584502"/>
            <a:ext cx="46514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HALAMAN DASHBOARD ADMIN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DEEA9-5A18-375E-DA51-17D683643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01" y="1198275"/>
            <a:ext cx="7931659" cy="4461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AEF10-FDFA-E3B7-361E-F9B896C591A5}"/>
              </a:ext>
            </a:extLst>
          </p:cNvPr>
          <p:cNvSpPr txBox="1"/>
          <p:nvPr/>
        </p:nvSpPr>
        <p:spPr>
          <a:xfrm>
            <a:off x="233362" y="1996796"/>
            <a:ext cx="3322320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Tingkat admin/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pakar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disini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bertugas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mengelola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memilih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fasilitas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menu data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penyakit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dan data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gejala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Sedangkan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fasilitas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menu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akun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mengelola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akun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admin dan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terdapat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fasilitas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menu log out.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7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115379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-573207" y="3525005"/>
            <a:ext cx="3425482" cy="349532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97DE5-9773-AE30-0E19-C1CA7ED4D334}"/>
              </a:ext>
            </a:extLst>
          </p:cNvPr>
          <p:cNvSpPr txBox="1"/>
          <p:nvPr/>
        </p:nvSpPr>
        <p:spPr>
          <a:xfrm>
            <a:off x="3770274" y="406401"/>
            <a:ext cx="46514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HALAMAN DATA PENYAKIT ADMIN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8FF29-C391-01BB-25F4-A130F1C63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36" y="963891"/>
            <a:ext cx="9099004" cy="51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3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115379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-573207" y="3525005"/>
            <a:ext cx="3425482" cy="349532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97DE5-9773-AE30-0E19-C1CA7ED4D334}"/>
              </a:ext>
            </a:extLst>
          </p:cNvPr>
          <p:cNvSpPr txBox="1"/>
          <p:nvPr/>
        </p:nvSpPr>
        <p:spPr>
          <a:xfrm>
            <a:off x="3770274" y="406401"/>
            <a:ext cx="46514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HALAMAN DATA GEJALA ADMIN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DB34D-2AE8-FF94-21A5-3E38BBA25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4" y="1010008"/>
            <a:ext cx="8942432" cy="50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230471" y="1191693"/>
            <a:ext cx="54947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bidang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kesehatan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teknologi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hanya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membantu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kesehatan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manusia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tetapi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bisa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juga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kesehatan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hewan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dengan</a:t>
            </a:r>
            <a:r>
              <a:rPr lang="en-US" altLang="ko-KR" sz="14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teknologi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membangun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pakar</a:t>
            </a:r>
            <a:r>
              <a:rPr lang="en-US" altLang="ko-KR" sz="14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untu</a:t>
            </a:r>
            <a:r>
              <a:rPr lang="id-ID" altLang="ko-KR" sz="14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 </a:t>
            </a:r>
            <a:r>
              <a:rPr lang="en-US" altLang="ko-KR" sz="14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memanfaatkan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menganalisa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penyakit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ternak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disebabkan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berbagai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macam</a:t>
            </a:r>
            <a:r>
              <a:rPr lang="en-US" altLang="ko-KR" sz="14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fa</a:t>
            </a:r>
            <a:r>
              <a:rPr lang="id-ID" altLang="ko-KR" sz="14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</a:t>
            </a:r>
            <a:r>
              <a:rPr lang="en-US" altLang="ko-KR" sz="140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tor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keadaan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alam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keadaan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lingkungan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pakan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diberikan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bakteri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hingga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virus.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Mergolangu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terletak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dibagian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selatan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kabupaten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wonosobo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profil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akhir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tahun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2020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mayoritas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penduduknya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berprofesi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sebagai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petani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lainnya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bekerja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sebagai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pedagang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supir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buruh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migran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PNS, TNI dan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wirausaha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 Dimana 60%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masyarakat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mergolangu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ternak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rata-rata 15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ekor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satu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kandang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(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pemilik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).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pakar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kelebihan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memecahkan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masalah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mandiri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mengambil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keputusan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basis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pengetahuan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diberikan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(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Ongko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2014).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forward chaining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memuda</a:t>
            </a:r>
            <a:r>
              <a:rPr lang="hy-AM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հ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mendiagnosa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penyakit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gejala-gejala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ada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dan di</a:t>
            </a:r>
            <a:r>
              <a:rPr lang="hy-AM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հ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arapkan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membantu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peternak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khususnya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dikelompok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tani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mulyo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mergolangu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mendiagnosa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penyakit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memberikan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solusi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tepat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428942" y="567317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1.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Pendahuluan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0" y="71042"/>
            <a:ext cx="2284599" cy="973007"/>
            <a:chOff x="5792959" y="2090750"/>
            <a:chExt cx="2159688" cy="11570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090750"/>
              <a:ext cx="2019856" cy="841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8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KETIDAK</a:t>
              </a:r>
              <a:r>
                <a:rPr lang="en-US" altLang="ko-KR" sz="40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endParaRPr lang="en-US" altLang="ko-KR" sz="4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98811"/>
              <a:ext cx="2159688" cy="5489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400" b="1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PASTIAN</a:t>
              </a:r>
              <a:endParaRPr lang="en-US" altLang="ko-KR" sz="24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pic>
        <p:nvPicPr>
          <p:cNvPr id="4" name="Gambar 3">
            <a:extLst>
              <a:ext uri="{FF2B5EF4-FFF2-40B4-BE49-F238E27FC236}">
                <a16:creationId xmlns:a16="http://schemas.microsoft.com/office/drawing/2014/main" id="{BCB0AE9B-8A5A-2AF6-9094-CAEF4CD7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1" y="2197826"/>
            <a:ext cx="3307052" cy="826763"/>
          </a:xfrm>
          <a:prstGeom prst="rect">
            <a:avLst/>
          </a:prstGeom>
        </p:spPr>
      </p:pic>
      <p:sp>
        <p:nvSpPr>
          <p:cNvPr id="9" name="Tampungan Teks 1">
            <a:extLst>
              <a:ext uri="{FF2B5EF4-FFF2-40B4-BE49-F238E27FC236}">
                <a16:creationId xmlns:a16="http://schemas.microsoft.com/office/drawing/2014/main" id="{84944D35-0774-931B-0EA7-AD57FCCEC700}"/>
              </a:ext>
            </a:extLst>
          </p:cNvPr>
          <p:cNvSpPr txBox="1">
            <a:spLocks/>
          </p:cNvSpPr>
          <p:nvPr/>
        </p:nvSpPr>
        <p:spPr>
          <a:xfrm>
            <a:off x="458599" y="1736160"/>
            <a:ext cx="11573197" cy="46166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000"/>
              <a:t>Teorema Bayes:</a:t>
            </a:r>
            <a:endParaRPr lang="en-ID" sz="2000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6E57AD9A-1848-17E6-D815-1A1A88FA9BF5}"/>
              </a:ext>
            </a:extLst>
          </p:cNvPr>
          <p:cNvSpPr txBox="1"/>
          <p:nvPr/>
        </p:nvSpPr>
        <p:spPr>
          <a:xfrm>
            <a:off x="458599" y="3429000"/>
            <a:ext cx="11173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Dengan:</a:t>
            </a:r>
          </a:p>
          <a:p>
            <a:r>
              <a:rPr lang="id-ID"/>
              <a:t>	P(Pi|G)	: </a:t>
            </a:r>
            <a:r>
              <a:rPr lang="en-ID"/>
              <a:t>Probabilitas hipotesis </a:t>
            </a:r>
            <a:r>
              <a:rPr lang="id-ID"/>
              <a:t>P</a:t>
            </a:r>
            <a:r>
              <a:rPr lang="en-ID"/>
              <a:t>i benar jika diberikan fakta </a:t>
            </a:r>
            <a:r>
              <a:rPr lang="id-ID"/>
              <a:t>G</a:t>
            </a:r>
          </a:p>
          <a:p>
            <a:r>
              <a:rPr lang="id-ID"/>
              <a:t>	P(G|Hi)	: Probabilitas munculnya fakta G, jika diketahui hipotesis Pi benar</a:t>
            </a:r>
          </a:p>
          <a:p>
            <a:r>
              <a:rPr lang="id-ID"/>
              <a:t>	P(Pi)	: Probabilitas hipotesia Hi tanpa memandang fakta apapun</a:t>
            </a:r>
          </a:p>
          <a:p>
            <a:r>
              <a:rPr lang="id-ID"/>
              <a:t>	n	: Jumlah hipotests yang mungkin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684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0" y="71042"/>
            <a:ext cx="2284599" cy="973007"/>
            <a:chOff x="5792959" y="2090750"/>
            <a:chExt cx="2159688" cy="11570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090750"/>
              <a:ext cx="2019856" cy="841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8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KETIDAK</a:t>
              </a:r>
              <a:r>
                <a:rPr lang="en-US" altLang="ko-KR" sz="40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endParaRPr lang="en-US" altLang="ko-KR" sz="4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98811"/>
              <a:ext cx="2159688" cy="5489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400" b="1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PASTIAN</a:t>
              </a:r>
              <a:endParaRPr lang="en-US" altLang="ko-KR" sz="24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9" name="Tampungan Teks 1">
            <a:extLst>
              <a:ext uri="{FF2B5EF4-FFF2-40B4-BE49-F238E27FC236}">
                <a16:creationId xmlns:a16="http://schemas.microsoft.com/office/drawing/2014/main" id="{84944D35-0774-931B-0EA7-AD57FCCEC700}"/>
              </a:ext>
            </a:extLst>
          </p:cNvPr>
          <p:cNvSpPr txBox="1">
            <a:spLocks/>
          </p:cNvSpPr>
          <p:nvPr/>
        </p:nvSpPr>
        <p:spPr>
          <a:xfrm>
            <a:off x="458599" y="1736160"/>
            <a:ext cx="11573197" cy="46166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400"/>
              <a:t>Contoh</a:t>
            </a:r>
            <a:r>
              <a:rPr lang="id-ID" sz="1800"/>
              <a:t>:</a:t>
            </a:r>
            <a:endParaRPr lang="en-ID" sz="1800"/>
          </a:p>
        </p:txBody>
      </p:sp>
      <p:sp>
        <p:nvSpPr>
          <p:cNvPr id="2" name="Tampungan Teks 1">
            <a:extLst>
              <a:ext uri="{FF2B5EF4-FFF2-40B4-BE49-F238E27FC236}">
                <a16:creationId xmlns:a16="http://schemas.microsoft.com/office/drawing/2014/main" id="{88CC709B-27DF-E0DA-C7F2-73B21F596A06}"/>
              </a:ext>
            </a:extLst>
          </p:cNvPr>
          <p:cNvSpPr txBox="1">
            <a:spLocks/>
          </p:cNvSpPr>
          <p:nvPr/>
        </p:nvSpPr>
        <p:spPr>
          <a:xfrm>
            <a:off x="458598" y="3264083"/>
            <a:ext cx="11132767" cy="46166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id-ID" sz="2000"/>
              <a:t>Terdapat seekor kambing dengan gejala nafsu makan menurun dan kotoran lebih keras berwarna gelap. </a:t>
            </a:r>
          </a:p>
          <a:p>
            <a:pPr algn="just">
              <a:lnSpc>
                <a:spcPct val="150000"/>
              </a:lnSpc>
            </a:pPr>
            <a:r>
              <a:rPr lang="id-ID" sz="2000"/>
              <a:t>Hitung probabilitas penyakit dengan Bayes!</a:t>
            </a:r>
          </a:p>
          <a:p>
            <a:pPr algn="just">
              <a:lnSpc>
                <a:spcPct val="150000"/>
              </a:lnSpc>
            </a:pPr>
            <a:r>
              <a:rPr lang="id-ID" sz="2000"/>
              <a:t>	</a:t>
            </a:r>
          </a:p>
          <a:p>
            <a:pPr algn="just">
              <a:lnSpc>
                <a:spcPct val="150000"/>
              </a:lnSpc>
            </a:pPr>
            <a:endParaRPr lang="en-ID" sz="2000"/>
          </a:p>
        </p:txBody>
      </p:sp>
      <p:sp>
        <p:nvSpPr>
          <p:cNvPr id="3" name="Tampungan Teks 1">
            <a:extLst>
              <a:ext uri="{FF2B5EF4-FFF2-40B4-BE49-F238E27FC236}">
                <a16:creationId xmlns:a16="http://schemas.microsoft.com/office/drawing/2014/main" id="{24469515-1924-F787-FEE7-D309DC875466}"/>
              </a:ext>
            </a:extLst>
          </p:cNvPr>
          <p:cNvSpPr txBox="1">
            <a:spLocks/>
          </p:cNvSpPr>
          <p:nvPr/>
        </p:nvSpPr>
        <p:spPr>
          <a:xfrm>
            <a:off x="458598" y="4446332"/>
            <a:ext cx="5637402" cy="46166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D" sz="200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0C7FD04-769E-6ACE-F2DD-80702DC41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27226"/>
              </p:ext>
            </p:extLst>
          </p:nvPr>
        </p:nvGraphicFramePr>
        <p:xfrm>
          <a:off x="458598" y="4075492"/>
          <a:ext cx="1127480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02">
                  <a:extLst>
                    <a:ext uri="{9D8B030D-6E8A-4147-A177-3AD203B41FA5}">
                      <a16:colId xmlns:a16="http://schemas.microsoft.com/office/drawing/2014/main" val="3114446816"/>
                    </a:ext>
                  </a:extLst>
                </a:gridCol>
                <a:gridCol w="5637402">
                  <a:extLst>
                    <a:ext uri="{9D8B030D-6E8A-4147-A177-3AD203B41FA5}">
                      <a16:colId xmlns:a16="http://schemas.microsoft.com/office/drawing/2014/main" val="259986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Dengan :</a:t>
                      </a:r>
                    </a:p>
                    <a:p>
                      <a:pPr marL="0" algn="just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D" sz="800" b="1">
                        <a:effectLst/>
                      </a:endParaRPr>
                    </a:p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Nafsu makan menurun P(G|P1) = </a:t>
                      </a:r>
                      <a:r>
                        <a:rPr lang="id-ID" sz="18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Kotoran lebih keran dan gelap P(G|P3) = </a:t>
                      </a:r>
                      <a:r>
                        <a:rPr lang="id-ID" sz="18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en-ID" sz="2000" b="1"/>
                    </a:p>
                    <a:p>
                      <a:endParaRPr lang="en-ID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b="0"/>
                    </a:p>
                    <a:p>
                      <a:endParaRPr lang="id-ID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d-ID" b="0">
                          <a:solidFill>
                            <a:schemeClr val="tx1"/>
                          </a:solidFill>
                        </a:rPr>
                        <a:t>Kembung (P001) = P(P1) = </a:t>
                      </a:r>
                      <a:r>
                        <a:rPr lang="id-ID" b="1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  <a:p>
                      <a:r>
                        <a:rPr lang="id-ID" b="0">
                          <a:solidFill>
                            <a:schemeClr val="tx1"/>
                          </a:solidFill>
                        </a:rPr>
                        <a:t>Sembelit (P003) = P(P2) = </a:t>
                      </a:r>
                      <a:r>
                        <a:rPr lang="id-ID" b="1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  <a:p>
                      <a:r>
                        <a:rPr lang="id-ID" b="0">
                          <a:solidFill>
                            <a:schemeClr val="tx1"/>
                          </a:solidFill>
                        </a:rPr>
                        <a:t>Radang Kuku (P004) = P(P3) = </a:t>
                      </a:r>
                      <a:r>
                        <a:rPr lang="id-ID" b="1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09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77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0" y="71042"/>
            <a:ext cx="2284599" cy="973007"/>
            <a:chOff x="5792959" y="2090750"/>
            <a:chExt cx="2159688" cy="11570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090750"/>
              <a:ext cx="2019856" cy="841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8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KETIDAK</a:t>
              </a:r>
              <a:r>
                <a:rPr lang="en-US" altLang="ko-KR" sz="40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endParaRPr lang="en-US" altLang="ko-KR" sz="4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98811"/>
              <a:ext cx="2159688" cy="5489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400" b="1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PASTIAN</a:t>
              </a:r>
              <a:endParaRPr lang="en-US" altLang="ko-KR" sz="24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pic>
        <p:nvPicPr>
          <p:cNvPr id="4" name="Gambar 3">
            <a:extLst>
              <a:ext uri="{FF2B5EF4-FFF2-40B4-BE49-F238E27FC236}">
                <a16:creationId xmlns:a16="http://schemas.microsoft.com/office/drawing/2014/main" id="{1E6E3C50-5FCA-55D5-253C-1E69EFBD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639" y="217286"/>
            <a:ext cx="3307052" cy="826763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3B620C0D-6566-1E9E-AAAD-2FBE7203F93F}"/>
              </a:ext>
            </a:extLst>
          </p:cNvPr>
          <p:cNvSpPr txBox="1"/>
          <p:nvPr/>
        </p:nvSpPr>
        <p:spPr>
          <a:xfrm>
            <a:off x="458600" y="1044049"/>
            <a:ext cx="110534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id-ID" sz="1800"/>
              <a:t>Nafsu makan menurun (G002)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id-ID"/>
              <a:t>Probabilitas penyakit Kembung (P001) dengan gejala Nafsu makan menurun (G002)</a:t>
            </a:r>
          </a:p>
          <a:p>
            <a:pPr lvl="1" algn="just"/>
            <a:endParaRPr lang="id-ID"/>
          </a:p>
          <a:p>
            <a:pPr lvl="1" algn="just"/>
            <a:r>
              <a:rPr lang="id-ID"/>
              <a:t>	</a:t>
            </a:r>
            <a:r>
              <a:rPr lang="id-ID" i="1" u="sng"/>
              <a:t>nafsu makan menurun x kembung</a:t>
            </a:r>
          </a:p>
          <a:p>
            <a:pPr lvl="1" algn="just"/>
            <a:r>
              <a:rPr lang="id-ID" i="1"/>
              <a:t>	semua gejala kembung x kembung</a:t>
            </a:r>
          </a:p>
          <a:p>
            <a:pPr lvl="1" algn="just"/>
            <a:endParaRPr lang="id-ID"/>
          </a:p>
          <a:p>
            <a:pPr lvl="1" algn="just"/>
            <a:r>
              <a:rPr lang="id-ID"/>
              <a:t>	</a:t>
            </a:r>
            <a:r>
              <a:rPr lang="id-ID" u="sng"/>
              <a:t>                                                      </a:t>
            </a:r>
            <a:r>
              <a:rPr lang="id-ID" b="1" u="sng"/>
              <a:t>0.2 * 0.25                                               </a:t>
            </a:r>
            <a:r>
              <a:rPr lang="id-ID" u="sng"/>
              <a:t>_   </a:t>
            </a:r>
          </a:p>
          <a:p>
            <a:pPr lvl="1" algn="just"/>
            <a:r>
              <a:rPr lang="id-ID"/>
              <a:t>	0.2*0.25 + </a:t>
            </a:r>
            <a:r>
              <a:rPr lang="id-ID" b="1"/>
              <a:t>0.2*0.25</a:t>
            </a:r>
            <a:r>
              <a:rPr lang="id-ID"/>
              <a:t> + 0.3*0.25 + 0.3*0.25 + 0.3*0.25 + 0.2*0.25 + 0.3*0.25</a:t>
            </a:r>
          </a:p>
          <a:p>
            <a:pPr lvl="1" algn="just"/>
            <a:endParaRPr lang="id-ID" u="sng"/>
          </a:p>
          <a:p>
            <a:pPr lvl="1" algn="just"/>
            <a:r>
              <a:rPr lang="id-ID"/>
              <a:t>	= 0.1111</a:t>
            </a:r>
            <a:r>
              <a:rPr lang="id-ID" u="sng"/>
              <a:t>        </a:t>
            </a:r>
          </a:p>
          <a:p>
            <a:pPr lvl="1" algn="just"/>
            <a:r>
              <a:rPr lang="id-ID"/>
              <a:t>	</a:t>
            </a:r>
          </a:p>
          <a:p>
            <a:pPr marL="800100" lvl="1" indent="-342900" algn="just">
              <a:buAutoNum type="alphaLcPeriod" startAt="2"/>
            </a:pPr>
            <a:r>
              <a:rPr lang="id-ID" sz="1800"/>
              <a:t>Probabilitas penyakit Sembelit (P003) dengan gelaja Nafsu makan menurun (G002)</a:t>
            </a:r>
          </a:p>
          <a:p>
            <a:pPr lvl="1" algn="just"/>
            <a:endParaRPr lang="id-ID"/>
          </a:p>
          <a:p>
            <a:pPr lvl="1" algn="just"/>
            <a:r>
              <a:rPr lang="id-ID"/>
              <a:t>	</a:t>
            </a:r>
            <a:r>
              <a:rPr lang="id-ID" i="1" u="sng"/>
              <a:t>nafsu makan menurun x sembelit</a:t>
            </a:r>
          </a:p>
          <a:p>
            <a:pPr lvl="1" algn="just"/>
            <a:r>
              <a:rPr lang="id-ID" i="1"/>
              <a:t>	semua gejala sembelit x sembelit</a:t>
            </a:r>
          </a:p>
          <a:p>
            <a:pPr lvl="1" algn="just"/>
            <a:endParaRPr lang="id-ID"/>
          </a:p>
          <a:p>
            <a:pPr lvl="1" algn="just"/>
            <a:r>
              <a:rPr lang="id-ID"/>
              <a:t>	</a:t>
            </a:r>
            <a:r>
              <a:rPr lang="id-ID" u="sng"/>
              <a:t>                                            </a:t>
            </a:r>
            <a:r>
              <a:rPr lang="id-ID" b="1" u="sng"/>
              <a:t>0.2 * 0.25                                       </a:t>
            </a:r>
            <a:r>
              <a:rPr lang="id-ID" u="sng"/>
              <a:t>_   </a:t>
            </a:r>
          </a:p>
          <a:p>
            <a:pPr lvl="1" algn="just"/>
            <a:r>
              <a:rPr lang="id-ID"/>
              <a:t>	0.2*0.25 + </a:t>
            </a:r>
            <a:r>
              <a:rPr lang="id-ID" b="1"/>
              <a:t>0.2*0.25</a:t>
            </a:r>
            <a:r>
              <a:rPr lang="id-ID"/>
              <a:t> + 0.3*0.25 + 0.2*0.25 + 0.2*0.25 + 0.5*0.25</a:t>
            </a:r>
          </a:p>
          <a:p>
            <a:pPr lvl="1" algn="just"/>
            <a:endParaRPr lang="id-ID" u="sng"/>
          </a:p>
          <a:p>
            <a:pPr lvl="1" algn="just"/>
            <a:r>
              <a:rPr lang="id-ID"/>
              <a:t>	= 0.125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11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0" y="71042"/>
            <a:ext cx="2284599" cy="973007"/>
            <a:chOff x="5792959" y="2090750"/>
            <a:chExt cx="2159688" cy="11570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090750"/>
              <a:ext cx="2019856" cy="841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8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KETIDAK</a:t>
              </a:r>
              <a:r>
                <a:rPr lang="en-US" altLang="ko-KR" sz="40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endParaRPr lang="en-US" altLang="ko-KR" sz="4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98811"/>
              <a:ext cx="2159688" cy="5489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400" b="1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PASTIAN</a:t>
              </a:r>
              <a:endParaRPr lang="en-US" altLang="ko-KR" sz="24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3B620C0D-6566-1E9E-AAAD-2FBE7203F93F}"/>
              </a:ext>
            </a:extLst>
          </p:cNvPr>
          <p:cNvSpPr txBox="1"/>
          <p:nvPr/>
        </p:nvSpPr>
        <p:spPr>
          <a:xfrm>
            <a:off x="458600" y="1044049"/>
            <a:ext cx="110534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57200" algn="just" rtl="0" eaLnBrk="1" latinLnBrk="0" hangingPunct="1">
              <a:spcBef>
                <a:spcPts val="0"/>
              </a:spcBef>
              <a:spcAft>
                <a:spcPts val="0"/>
              </a:spcAft>
              <a:buAutoNum type="alphaLcPeriod" startAt="3"/>
            </a:pPr>
            <a:r>
              <a:rPr lang="id-ID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Probabilitas penyakit Radang Kuku (P004) dengan gejala Nafsu makan menurun (G002)</a:t>
            </a: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>
                <a:effectLst/>
              </a:rPr>
              <a:t>	</a:t>
            </a: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/>
              <a:t>	</a:t>
            </a:r>
            <a:r>
              <a:rPr lang="id-ID" sz="1800" i="1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nafsu makan menurun x radang kuku</a:t>
            </a:r>
            <a:endParaRPr lang="en-ID">
              <a:effectLst/>
            </a:endParaRP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800" i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	semua gejala radang kuku x radang kuku</a:t>
            </a: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D">
              <a:effectLst/>
            </a:endParaRPr>
          </a:p>
          <a:p>
            <a:pPr lvl="1" algn="just"/>
            <a:r>
              <a:rPr lang="id-ID"/>
              <a:t>	</a:t>
            </a:r>
            <a:r>
              <a:rPr lang="id-ID" u="sng"/>
              <a:t>                                            </a:t>
            </a:r>
            <a:r>
              <a:rPr lang="id-ID" b="1" u="sng"/>
              <a:t>0.2 * 0.25                                       </a:t>
            </a:r>
            <a:r>
              <a:rPr lang="id-ID" u="sng"/>
              <a:t>_   </a:t>
            </a:r>
          </a:p>
          <a:p>
            <a:pPr lvl="1" algn="just"/>
            <a:r>
              <a:rPr lang="id-ID"/>
              <a:t>	0.2*0.25 + </a:t>
            </a:r>
            <a:r>
              <a:rPr lang="id-ID" b="1"/>
              <a:t>0.2*0.25</a:t>
            </a:r>
            <a:r>
              <a:rPr lang="id-ID"/>
              <a:t> + 0.4*0.25 + 0.2*0.25 + 0.3*0.25 + 0.8*0.25</a:t>
            </a:r>
          </a:p>
          <a:p>
            <a:pPr lvl="1" algn="just"/>
            <a:endParaRPr lang="id-ID" u="sng"/>
          </a:p>
          <a:p>
            <a:pPr lvl="1" algn="just"/>
            <a:r>
              <a:rPr lang="id-ID"/>
              <a:t>	= 0.0952</a:t>
            </a:r>
            <a:endParaRPr lang="en-ID"/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D">
              <a:effectLst/>
            </a:endParaRP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2. Kotoran keras dan gelap (G015)</a:t>
            </a:r>
            <a:endParaRPr lang="id-ID" sz="1800" kern="1200">
              <a:solidFill>
                <a:srgbClr val="000000"/>
              </a:solidFill>
              <a:latin typeface="Arial" panose="020B0604020202020204" pitchFamily="34" charset="0"/>
              <a:ea typeface="Arial Unicode MS"/>
              <a:cs typeface="+mn-cs"/>
            </a:endParaRPr>
          </a:p>
          <a:p>
            <a:pPr marL="914400" lvl="1" indent="-457200" algn="just">
              <a:buFont typeface="+mj-lt"/>
              <a:buAutoNum type="alphaLcPeriod"/>
            </a:pPr>
            <a:r>
              <a:rPr lang="id-ID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</a:rPr>
              <a:t>Probabilitas penyakit Sembelit (P003) dengan gejala Kotoran keras dan gelap (G015)</a:t>
            </a:r>
          </a:p>
          <a:p>
            <a:pPr marL="914400" lvl="1" indent="-457200" algn="just">
              <a:buFont typeface="+mj-lt"/>
              <a:buAutoNum type="alphaLcPeriod"/>
            </a:pPr>
            <a:endParaRPr lang="id-ID">
              <a:solidFill>
                <a:srgbClr val="000000"/>
              </a:solidFill>
              <a:latin typeface="Arial" panose="020B0604020202020204" pitchFamily="34" charset="0"/>
              <a:ea typeface="Arial Unicode MS"/>
            </a:endParaRP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/>
              <a:t>	</a:t>
            </a:r>
            <a:r>
              <a:rPr lang="id-ID" i="1" u="sng">
                <a:solidFill>
                  <a:srgbClr val="000000"/>
                </a:solidFill>
                <a:latin typeface="Arial" panose="020B0604020202020204" pitchFamily="34" charset="0"/>
              </a:rPr>
              <a:t>kotoran keras dan gelap </a:t>
            </a:r>
            <a:r>
              <a:rPr lang="id-ID" sz="1800" i="1" u="sng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x sembelit</a:t>
            </a:r>
            <a:endParaRPr lang="en-ID">
              <a:effectLst/>
            </a:endParaRP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800" i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	semua gejala sembelit x sembelit</a:t>
            </a: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D">
              <a:effectLst/>
            </a:endParaRPr>
          </a:p>
          <a:p>
            <a:pPr lvl="1" algn="just"/>
            <a:r>
              <a:rPr lang="id-ID"/>
              <a:t>	</a:t>
            </a:r>
            <a:r>
              <a:rPr lang="id-ID" u="sng"/>
              <a:t>                                            </a:t>
            </a:r>
            <a:r>
              <a:rPr lang="id-ID" b="1" u="sng"/>
              <a:t>0.8 * 0.25                                       </a:t>
            </a:r>
            <a:r>
              <a:rPr lang="id-ID" u="sng"/>
              <a:t>_   </a:t>
            </a:r>
          </a:p>
          <a:p>
            <a:pPr lvl="1" algn="just"/>
            <a:r>
              <a:rPr lang="id-ID"/>
              <a:t>	0.2*0.25 + </a:t>
            </a:r>
            <a:r>
              <a:rPr lang="id-ID" b="1"/>
              <a:t>0.2*0.25</a:t>
            </a:r>
            <a:r>
              <a:rPr lang="id-ID"/>
              <a:t> + 0.3*0.25 + 0.5*0.25 + 0.3*0.25 + 0.8*0.25</a:t>
            </a:r>
          </a:p>
          <a:p>
            <a:pPr lvl="1" algn="just"/>
            <a:endParaRPr lang="id-ID" u="sng"/>
          </a:p>
          <a:p>
            <a:pPr lvl="1" algn="just"/>
            <a:r>
              <a:rPr lang="id-ID"/>
              <a:t>	= 0.347</a:t>
            </a:r>
            <a:endParaRPr lang="en-ID"/>
          </a:p>
          <a:p>
            <a:pPr lvl="1" algn="just"/>
            <a:endParaRPr lang="id-ID">
              <a:solidFill>
                <a:srgbClr val="000000"/>
              </a:solidFill>
              <a:effectLst/>
              <a:latin typeface="Arial" panose="020B0604020202020204" pitchFamily="34" charset="0"/>
              <a:ea typeface="Arial Unicode MS"/>
            </a:endParaRPr>
          </a:p>
          <a:p>
            <a:pPr algn="just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id-ID" sz="1800" kern="1200">
              <a:solidFill>
                <a:srgbClr val="000000"/>
              </a:solidFill>
              <a:effectLst/>
              <a:latin typeface="Arial" panose="020B0604020202020204" pitchFamily="34" charset="0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0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0" y="71042"/>
            <a:ext cx="2284599" cy="973007"/>
            <a:chOff x="5792959" y="2090750"/>
            <a:chExt cx="2159688" cy="11570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090750"/>
              <a:ext cx="2019856" cy="8417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8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KETIDAK</a:t>
              </a:r>
              <a:r>
                <a:rPr lang="en-US" altLang="ko-KR" sz="400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endParaRPr lang="en-US" altLang="ko-KR" sz="4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98811"/>
              <a:ext cx="2159688" cy="5489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2400" b="1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PASTIAN</a:t>
              </a:r>
              <a:endParaRPr lang="en-US" altLang="ko-KR" sz="24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3B620C0D-6566-1E9E-AAAD-2FBE7203F93F}"/>
              </a:ext>
            </a:extLst>
          </p:cNvPr>
          <p:cNvSpPr txBox="1"/>
          <p:nvPr/>
        </p:nvSpPr>
        <p:spPr>
          <a:xfrm>
            <a:off x="0" y="1460908"/>
            <a:ext cx="110534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2400">
                <a:solidFill>
                  <a:srgbClr val="000000"/>
                </a:solidFill>
                <a:latin typeface="Arial" panose="020B0604020202020204" pitchFamily="34" charset="0"/>
                <a:ea typeface="Arial Unicode MS"/>
              </a:rPr>
              <a:t>Hasil Akhir:</a:t>
            </a:r>
          </a:p>
          <a:p>
            <a:pPr marL="800100" indent="-3429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id-ID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Kembung = 0.111</a:t>
            </a:r>
          </a:p>
          <a:p>
            <a:pPr marL="800100" indent="-3429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id-ID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Sembelit = 0.125 + 0.347 = </a:t>
            </a:r>
            <a:r>
              <a:rPr lang="id-ID" sz="24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0.472</a:t>
            </a:r>
          </a:p>
          <a:p>
            <a:pPr marL="800100" indent="-3429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id-ID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Radang Kuku = 0.0952</a:t>
            </a:r>
          </a:p>
          <a:p>
            <a:pPr marL="800100" indent="-3429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id-ID" sz="2400">
              <a:solidFill>
                <a:srgbClr val="000000"/>
              </a:solidFill>
              <a:latin typeface="Arial" panose="020B0604020202020204" pitchFamily="34" charset="0"/>
              <a:ea typeface="Arial Unicode MS"/>
            </a:endParaRPr>
          </a:p>
          <a:p>
            <a:pPr marL="45720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+mn-cs"/>
              </a:rPr>
              <a:t>Dengan melihat hasil akhir perhitungan dari tiap penyakit, terlihat bahwa penyakit yang terdiagnosis adalah Sembelit (P003) dengan tingkat probabilitas 0.472 atau 47.2 persen.</a:t>
            </a:r>
          </a:p>
        </p:txBody>
      </p:sp>
    </p:spTree>
    <p:extLst>
      <p:ext uri="{BB962C8B-B14F-4D97-AF65-F5344CB8AC3E}">
        <p14:creationId xmlns:p14="http://schemas.microsoft.com/office/powerpoint/2010/main" val="415090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7359512" y="1569289"/>
            <a:ext cx="3814580" cy="2772957"/>
            <a:chOff x="4216891" y="-523841"/>
            <a:chExt cx="4360985" cy="31663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3C60C7-31E3-451F-BBAC-B4FFEC011450}"/>
                </a:ext>
              </a:extLst>
            </p:cNvPr>
            <p:cNvSpPr/>
            <p:nvPr/>
          </p:nvSpPr>
          <p:spPr>
            <a:xfrm>
              <a:off x="4216891" y="-224764"/>
              <a:ext cx="4360985" cy="286726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4466158" y="-523841"/>
              <a:ext cx="2162416" cy="403405"/>
              <a:chOff x="6916282" y="-172148"/>
              <a:chExt cx="2162416" cy="40340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969014" y="-160024"/>
                <a:ext cx="2056953" cy="391281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916282" y="-172148"/>
                <a:ext cx="2162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SARAN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336344" y="1616163"/>
            <a:ext cx="6579144" cy="4815117"/>
            <a:chOff x="6616742" y="2279662"/>
            <a:chExt cx="6579144" cy="4815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4C95E-CE4D-4872-AD43-842FE593C991}"/>
                </a:ext>
              </a:extLst>
            </p:cNvPr>
            <p:cNvSpPr/>
            <p:nvPr/>
          </p:nvSpPr>
          <p:spPr>
            <a:xfrm>
              <a:off x="9737444" y="3965499"/>
              <a:ext cx="3458442" cy="3129280"/>
            </a:xfrm>
            <a:prstGeom prst="rect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616742" y="2279662"/>
              <a:ext cx="2959251" cy="2772957"/>
              <a:chOff x="6265051" y="606865"/>
              <a:chExt cx="2959251" cy="277295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265051" y="606865"/>
                <a:ext cx="2959251" cy="2772957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416147" y="790863"/>
                <a:ext cx="2623491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Dalam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membangun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sebuah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sistem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pakar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diperlukan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penyelesaian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ta</a:t>
                </a:r>
                <a:r>
                  <a:rPr lang="hy-AM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հ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apan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-ta</a:t>
                </a:r>
                <a:r>
                  <a:rPr lang="hy-AM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հ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apan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yang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matang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diantaranya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pengumpulan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data,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perancangan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sistem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pengimplementasian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sistem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serta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pengujian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sistem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sehingga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menghasilkan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aplikasi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sistem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pakar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diagnosa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Penyakit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kambing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menggunakan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metode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Forward C</a:t>
                </a:r>
                <a:r>
                  <a:rPr lang="hy-AM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հ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aining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3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berbasis</a:t>
                </a:r>
                <a:r>
                  <a:rPr lang="en-US" altLang="ko-KR" sz="13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web.  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263925" y="245371"/>
            <a:ext cx="638624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PENUTUP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KESIMPULAN DAN SARAN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2DBD4-FA0E-B7E0-163B-1DD53CE0A982}"/>
              </a:ext>
            </a:extLst>
          </p:cNvPr>
          <p:cNvSpPr txBox="1"/>
          <p:nvPr/>
        </p:nvSpPr>
        <p:spPr>
          <a:xfrm>
            <a:off x="3687928" y="3378362"/>
            <a:ext cx="32275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pengujian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pakar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Box dan White Box Testing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menunjukkan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bahwa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pakar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diagnosa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penyakit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pada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kambing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berjalan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perancangan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tela</a:t>
            </a:r>
            <a:r>
              <a:rPr lang="hy-AM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հ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dibuat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Dari uji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manfaat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kuisioner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pengguna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skala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likter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pakar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diagnosa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penyakit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pada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kambing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memperoleh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81,23% yang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berarti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responden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menyatakan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sangat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setuju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pakar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7BA9B-656C-FBDE-6812-754E5E501560}"/>
              </a:ext>
            </a:extLst>
          </p:cNvPr>
          <p:cNvSpPr txBox="1"/>
          <p:nvPr/>
        </p:nvSpPr>
        <p:spPr>
          <a:xfrm>
            <a:off x="7577547" y="2200270"/>
            <a:ext cx="322756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Disarankan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evaluasi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berkala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memperbarui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basis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pengetahuan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pakar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lengkap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kompleks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Memanfaatkan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ilmu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pengeta</a:t>
            </a:r>
            <a:r>
              <a:rPr lang="hy-AM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հ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semakin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hari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semakin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berkembang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positif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berguna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bagi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sesama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manusia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2F5799-34AD-5EC2-D3E2-9DD4E2A713C8}"/>
              </a:ext>
            </a:extLst>
          </p:cNvPr>
          <p:cNvSpPr/>
          <p:nvPr/>
        </p:nvSpPr>
        <p:spPr>
          <a:xfrm>
            <a:off x="7359512" y="4593548"/>
            <a:ext cx="3814580" cy="19164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6FF58-AA49-834A-2389-23FE8CA2E844}"/>
              </a:ext>
            </a:extLst>
          </p:cNvPr>
          <p:cNvSpPr txBox="1"/>
          <p:nvPr/>
        </p:nvSpPr>
        <p:spPr>
          <a:xfrm>
            <a:off x="7577547" y="2184495"/>
            <a:ext cx="322756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Disarankan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evaluasi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berkala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memperbarui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basis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pengetahuan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pakar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lengkap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kompleks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Memanfaatkan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ilmu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pengeta</a:t>
            </a:r>
            <a:r>
              <a:rPr lang="hy-AM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հ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semakin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hari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semakin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berkembang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positif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berguna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bagi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sesama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3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manusia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F845CF-3C05-6583-3DE1-8D428BE3CA98}"/>
              </a:ext>
            </a:extLst>
          </p:cNvPr>
          <p:cNvSpPr txBox="1"/>
          <p:nvPr/>
        </p:nvSpPr>
        <p:spPr>
          <a:xfrm>
            <a:off x="7452974" y="4824912"/>
            <a:ext cx="3627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semakin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bertambahnya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pengguna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smartphone, oleh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karena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itu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disarankan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berkelanjutan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pakar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diagnosa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penyakit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berbasis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web di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berbagai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platform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 Android dan IOS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668638"/>
            <a:chOff x="1258110" y="4650181"/>
            <a:chExt cx="3221691" cy="6686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7556158-AF45-4546-B432-1D9A5FC90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35334"/>
              </p:ext>
            </p:extLst>
          </p:nvPr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 err="1"/>
              <a:t>Metode</a:t>
            </a:r>
            <a:endParaRPr lang="en-US" sz="48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4990809"/>
            <a:ext cx="2651244" cy="1483325"/>
            <a:chOff x="1418442" y="3466311"/>
            <a:chExt cx="2651244" cy="14833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466311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Metode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Waterfall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3749307"/>
              <a:ext cx="2650431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mengambil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pendekatan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tersusun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sistematis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dimulai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tingkatan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kebutuhan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kemudian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berlanjut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ketahapan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analisis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desain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coding,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pengujian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pemeliharaan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4963914"/>
            <a:ext cx="2045528" cy="1262802"/>
            <a:chOff x="1418442" y="3439416"/>
            <a:chExt cx="2045528" cy="12628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439416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Tabel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Basis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Pengetahuan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3686555"/>
              <a:ext cx="2044715" cy="101566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tabel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penyakit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setiap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penyakit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Merancang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flowchart dan UML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alur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berjalannya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9563722-3B1E-47C8-B7AA-4E493FB9CE88}"/>
              </a:ext>
            </a:extLst>
          </p:cNvPr>
          <p:cNvSpPr txBox="1"/>
          <p:nvPr/>
        </p:nvSpPr>
        <p:spPr>
          <a:xfrm>
            <a:off x="7909885" y="4985868"/>
            <a:ext cx="2841938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pakar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merancang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pohon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keputusan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</a:t>
            </a:r>
            <a:r>
              <a: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Menguba</a:t>
            </a:r>
            <a:r>
              <a: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հ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po</a:t>
            </a:r>
            <a:r>
              <a: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keputusan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IF-T</a:t>
            </a:r>
            <a:r>
              <a: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Memasukan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script program PHP.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542346" cy="911398"/>
            <a:chOff x="1418442" y="3789040"/>
            <a:chExt cx="2542346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Tahapan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541533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Pendahuluan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Pengumpulan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perancangan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pembuatan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pengujian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542994" cy="1051239"/>
            <a:chOff x="1418442" y="3789040"/>
            <a:chExt cx="2542994" cy="10512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Pengumpulan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Data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09282"/>
              <a:ext cx="2542181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tiga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yaitu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observasi,melakukan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wawancara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mengumpulkan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literature.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862013" y="339208"/>
            <a:ext cx="3754812" cy="1077217"/>
            <a:chOff x="5792959" y="2157697"/>
            <a:chExt cx="3066465" cy="10772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2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11694"/>
              <a:ext cx="306646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862012" y="1601091"/>
            <a:ext cx="4158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pakar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dibangun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mendiagnosis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penyakit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forward c</a:t>
            </a:r>
            <a:r>
              <a:rPr lang="hy-AM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հ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aining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mencocokkan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gejala-gejala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pertanyaan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dijawab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</a:t>
            </a:r>
            <a:r>
              <a:rPr lang="hy-AM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հ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pemilik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kambing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rule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didapatkan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Rule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fakta-fakta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gejala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penyakit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dimasukkan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IF – THEN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hy-AM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հ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asil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FEF473-37B1-48A4-B1EB-9E6463D4BB23}"/>
              </a:ext>
            </a:extLst>
          </p:cNvPr>
          <p:cNvSpPr txBox="1"/>
          <p:nvPr/>
        </p:nvSpPr>
        <p:spPr>
          <a:xfrm>
            <a:off x="7169345" y="1293314"/>
            <a:ext cx="27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Gambar 1 Use Case Diagram</a:t>
            </a:r>
            <a:endParaRPr lang="ko-KR" altLang="en-US" sz="1400" b="1" dirty="0"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0551B-C869-649F-86F6-CEF1C352B0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3" t="11305" r="15307" b="16488"/>
          <a:stretch/>
        </p:blipFill>
        <p:spPr bwMode="auto">
          <a:xfrm>
            <a:off x="5930399" y="1601091"/>
            <a:ext cx="5243370" cy="4869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1" y="127341"/>
            <a:ext cx="3243822" cy="879992"/>
            <a:chOff x="5792959" y="2157697"/>
            <a:chExt cx="3066465" cy="10464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2471"/>
              <a:ext cx="3066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FFEF473-37B1-48A4-B1EB-9E6463D4BB23}"/>
              </a:ext>
            </a:extLst>
          </p:cNvPr>
          <p:cNvSpPr txBox="1"/>
          <p:nvPr/>
        </p:nvSpPr>
        <p:spPr>
          <a:xfrm>
            <a:off x="5278037" y="6167730"/>
            <a:ext cx="27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cs typeface="Arial" pitchFamily="34" charset="0"/>
              </a:rPr>
              <a:t>Tabel</a:t>
            </a:r>
            <a:r>
              <a:rPr lang="en-US" altLang="ko-KR" sz="1400" b="1" dirty="0">
                <a:cs typeface="Arial" pitchFamily="34" charset="0"/>
              </a:rPr>
              <a:t> 1. </a:t>
            </a:r>
            <a:r>
              <a:rPr lang="en-US" altLang="ko-KR" sz="1400" b="1" dirty="0" err="1">
                <a:cs typeface="Arial" pitchFamily="34" charset="0"/>
              </a:rPr>
              <a:t>Tabel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Gejala</a:t>
            </a:r>
            <a:endParaRPr lang="ko-KR" altLang="en-US" sz="1400" b="1" dirty="0"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DDD44E-C45A-92FA-772C-A5A642472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41525"/>
              </p:ext>
            </p:extLst>
          </p:nvPr>
        </p:nvGraphicFramePr>
        <p:xfrm>
          <a:off x="3931023" y="259561"/>
          <a:ext cx="4733365" cy="59081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14833">
                  <a:extLst>
                    <a:ext uri="{9D8B030D-6E8A-4147-A177-3AD203B41FA5}">
                      <a16:colId xmlns:a16="http://schemas.microsoft.com/office/drawing/2014/main" val="3883348274"/>
                    </a:ext>
                  </a:extLst>
                </a:gridCol>
                <a:gridCol w="4218532">
                  <a:extLst>
                    <a:ext uri="{9D8B030D-6E8A-4147-A177-3AD203B41FA5}">
                      <a16:colId xmlns:a16="http://schemas.microsoft.com/office/drawing/2014/main" val="2290685928"/>
                    </a:ext>
                  </a:extLst>
                </a:gridCol>
              </a:tblGrid>
              <a:tr h="174932">
                <a:tc>
                  <a:txBody>
                    <a:bodyPr/>
                    <a:lstStyle/>
                    <a:p>
                      <a:pPr marL="53975" marR="48895" algn="ctr">
                        <a:lnSpc>
                          <a:spcPts val="135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Kode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120" algn="l">
                        <a:lnSpc>
                          <a:spcPts val="135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Data</a:t>
                      </a:r>
                      <a:r>
                        <a:rPr lang="id-ID" sz="800" spc="-1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Gejala-Gejala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41284584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35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G001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41935" algn="l">
                        <a:lnSpc>
                          <a:spcPts val="13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Tubuh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3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terlihat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lemah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dan</a:t>
                      </a:r>
                      <a:r>
                        <a:rPr lang="id-ID" sz="800" spc="-28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lesu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1377527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G002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Nafsu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makan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menurun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8051348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G003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Perut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1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membesar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332829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G004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Perut</a:t>
                      </a:r>
                      <a:r>
                        <a:rPr lang="id-ID" sz="800" spc="-1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sebalah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kiri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mengembang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9191724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G005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susah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bernafas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5999769"/>
                  </a:ext>
                </a:extLst>
              </a:tr>
              <a:tr h="192004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35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G006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371475" algn="l">
                        <a:lnSpc>
                          <a:spcPts val="13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Jika</a:t>
                      </a:r>
                      <a:r>
                        <a:rPr lang="id-ID" sz="800" spc="-3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perut</a:t>
                      </a:r>
                      <a:r>
                        <a:rPr lang="id-ID" sz="800" spc="-3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ditepuk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menghasilkan</a:t>
                      </a:r>
                      <a:r>
                        <a:rPr lang="id-ID" sz="800" spc="-28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bunyi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seperti bunyi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kendang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7517000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35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G007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69900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Kambing</a:t>
                      </a:r>
                      <a:r>
                        <a:rPr lang="id-ID" sz="800" spc="-50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sering</a:t>
                      </a:r>
                      <a:r>
                        <a:rPr lang="id-ID" sz="800" spc="-4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mengeluarkan</a:t>
                      </a:r>
                      <a:r>
                        <a:rPr lang="id-ID" sz="800" spc="-28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gas/angin</a:t>
                      </a:r>
                      <a:endParaRPr lang="en-ID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0633809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G008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mengalami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tremor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7126863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35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G009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9215" algn="l">
                        <a:lnSpc>
                          <a:spcPts val="13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Selaput lendir mata berwarna kebiru-</a:t>
                      </a:r>
                      <a:r>
                        <a:rPr lang="id-ID" sz="800" spc="-28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biruan</a:t>
                      </a:r>
                      <a:endParaRPr lang="en-ID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034014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G010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Kotoran</a:t>
                      </a:r>
                      <a:r>
                        <a:rPr lang="id-ID" sz="800" spc="-1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bercampur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darah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865445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G011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mengalami kejang-kejang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747090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G012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Mulut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1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berbusa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2374867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G013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Perut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terlihat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kaku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dan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penuh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3082137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G014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Mata</a:t>
                      </a:r>
                      <a:r>
                        <a:rPr lang="id-ID" sz="800" spc="-1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terlihat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sayu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5566196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35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G015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83845" algn="l">
                        <a:lnSpc>
                          <a:spcPts val="13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Kotoran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lebih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keras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dan</a:t>
                      </a:r>
                      <a:r>
                        <a:rPr lang="id-ID" sz="800" spc="-1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berwarna</a:t>
                      </a:r>
                      <a:r>
                        <a:rPr lang="id-ID" sz="800" spc="-28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lebih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gelap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4800900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35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G016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5557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3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bergerak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lambat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dan</a:t>
                      </a:r>
                      <a:r>
                        <a:rPr lang="id-ID" sz="800" spc="-1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tidak </a:t>
                      </a:r>
                      <a:r>
                        <a:rPr lang="id-ID" sz="800" spc="-28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agresif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0606198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G017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berjalan pincang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9175079"/>
                  </a:ext>
                </a:extLst>
              </a:tr>
              <a:tr h="153711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G018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Terlihat benjolan di bagian kuk</a:t>
                      </a:r>
                      <a:r>
                        <a:rPr lang="en-US" sz="800">
                          <a:effectLst/>
                        </a:rPr>
                        <a:t>u </a:t>
                      </a:r>
                      <a:r>
                        <a:rPr lang="id-ID" sz="800">
                          <a:effectLst/>
                        </a:rPr>
                        <a:t>kaki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9688375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G019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Kuku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bengkak</a:t>
                      </a:r>
                      <a:r>
                        <a:rPr lang="id-ID" sz="800" spc="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dan mengelupas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8601073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G020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mengalami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pembengkakan pada</a:t>
                      </a:r>
                      <a:r>
                        <a:rPr lang="id-ID" sz="800" spc="-1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bagian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dada/kepala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3521475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G021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sering</a:t>
                      </a:r>
                      <a:r>
                        <a:rPr lang="id-ID" sz="800" spc="-1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batuk-batuk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1273350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G022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mengeluarkan</a:t>
                      </a:r>
                      <a:r>
                        <a:rPr lang="id-ID" sz="800" spc="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suara ngorok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492608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G023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 dirty="0">
                          <a:effectLst/>
                        </a:rPr>
                        <a:t>Suhu</a:t>
                      </a:r>
                      <a:r>
                        <a:rPr lang="id-ID" sz="800" spc="-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badan</a:t>
                      </a:r>
                      <a:r>
                        <a:rPr lang="id-ID" sz="800" spc="-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kambing</a:t>
                      </a:r>
                      <a:r>
                        <a:rPr lang="id-ID" sz="800" spc="-10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&lt;40,5</a:t>
                      </a:r>
                      <a:r>
                        <a:rPr lang="id-ID" sz="800" spc="-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derajat Celcius</a:t>
                      </a:r>
                      <a:endParaRPr lang="en-ID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3501258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G024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Tubuh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kurus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9784360"/>
                  </a:ext>
                </a:extLst>
              </a:tr>
              <a:tr h="372993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G025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5623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4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sering</a:t>
                      </a:r>
                      <a:r>
                        <a:rPr lang="id-ID" sz="800" spc="-3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menggaruk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atau</a:t>
                      </a:r>
                      <a:r>
                        <a:rPr lang="id-ID" sz="800" spc="-28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menggosokan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badanny</a:t>
                      </a:r>
                      <a:r>
                        <a:rPr lang="en-US" sz="800">
                          <a:effectLst/>
                        </a:rPr>
                        <a:t>a </a:t>
                      </a:r>
                      <a:r>
                        <a:rPr lang="id-ID" sz="800">
                          <a:effectLst/>
                        </a:rPr>
                        <a:t>pada dinding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kandang/benda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lain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0547886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G026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5623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Bulu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1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berubah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menjadi rotol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0360725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G026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5623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Bulu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1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berubah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menjadi rotol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2353277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G027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Kulit 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menjadi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tebal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dan kaku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0901965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G028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Timbul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bercak-bercak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merah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pada kulit kambing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4583008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G029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5623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menghindari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sinar</a:t>
                      </a:r>
                      <a:r>
                        <a:rPr lang="id-ID" sz="800" spc="-1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matahari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3712869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G030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56235" algn="l">
                        <a:lnSpc>
                          <a:spcPts val="1350"/>
                        </a:lnSpc>
                      </a:pPr>
                      <a:r>
                        <a:rPr lang="id-ID" sz="800">
                          <a:effectLst/>
                        </a:rPr>
                        <a:t>Mata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berair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6101817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G031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65"/>
                        </a:lnSpc>
                      </a:pPr>
                      <a:r>
                        <a:rPr lang="id-ID" sz="800">
                          <a:effectLst/>
                        </a:rPr>
                        <a:t>Mata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kambing</a:t>
                      </a:r>
                      <a:r>
                        <a:rPr lang="id-ID" sz="800" spc="-20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berwarna</a:t>
                      </a:r>
                      <a:r>
                        <a:rPr lang="id-ID" sz="800" spc="-5">
                          <a:effectLst/>
                        </a:rPr>
                        <a:t> </a:t>
                      </a:r>
                      <a:r>
                        <a:rPr lang="id-ID" sz="800">
                          <a:effectLst/>
                        </a:rPr>
                        <a:t>kemerah-merahan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2613352"/>
                  </a:ext>
                </a:extLst>
              </a:tr>
              <a:tr h="174932">
                <a:tc>
                  <a:txBody>
                    <a:bodyPr/>
                    <a:lstStyle/>
                    <a:p>
                      <a:pPr marL="47625" marR="48895" algn="ctr">
                        <a:lnSpc>
                          <a:spcPts val="117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G032</a:t>
                      </a:r>
                      <a:endParaRPr lang="en-ID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800" dirty="0">
                          <a:effectLst/>
                        </a:rPr>
                        <a:t>Kambing</a:t>
                      </a:r>
                      <a:r>
                        <a:rPr lang="id-ID" sz="800" spc="-2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mengalami</a:t>
                      </a:r>
                      <a:r>
                        <a:rPr lang="id-ID" sz="800" spc="-5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pembengkakan pada</a:t>
                      </a:r>
                      <a:r>
                        <a:rPr lang="id-ID" sz="800" spc="-10" dirty="0">
                          <a:effectLst/>
                        </a:rPr>
                        <a:t> </a:t>
                      </a:r>
                      <a:r>
                        <a:rPr lang="id-ID" sz="800" dirty="0">
                          <a:effectLst/>
                        </a:rPr>
                        <a:t>mata</a:t>
                      </a:r>
                      <a:endParaRPr lang="en-ID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188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6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1" y="127341"/>
            <a:ext cx="3243822" cy="879992"/>
            <a:chOff x="5792959" y="2157697"/>
            <a:chExt cx="3066465" cy="10464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2471"/>
              <a:ext cx="3066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FFEF473-37B1-48A4-B1EB-9E6463D4BB23}"/>
              </a:ext>
            </a:extLst>
          </p:cNvPr>
          <p:cNvSpPr txBox="1"/>
          <p:nvPr/>
        </p:nvSpPr>
        <p:spPr>
          <a:xfrm>
            <a:off x="2792640" y="3738295"/>
            <a:ext cx="27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cs typeface="Arial" pitchFamily="34" charset="0"/>
              </a:rPr>
              <a:t>Tabel</a:t>
            </a:r>
            <a:r>
              <a:rPr lang="en-US" altLang="ko-KR" sz="1400" b="1" dirty="0">
                <a:cs typeface="Arial" pitchFamily="34" charset="0"/>
              </a:rPr>
              <a:t> 2. </a:t>
            </a:r>
            <a:r>
              <a:rPr lang="en-US" altLang="ko-KR" sz="1400" b="1" dirty="0" err="1">
                <a:cs typeface="Arial" pitchFamily="34" charset="0"/>
              </a:rPr>
              <a:t>Tabel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Penyakit</a:t>
            </a:r>
            <a:endParaRPr lang="ko-KR" altLang="en-US" sz="1400" b="1" dirty="0"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0C71A0-412A-D0ED-8D66-BE3263C3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447"/>
              </p:ext>
            </p:extLst>
          </p:nvPr>
        </p:nvGraphicFramePr>
        <p:xfrm>
          <a:off x="2319356" y="1658471"/>
          <a:ext cx="3238762" cy="19274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9322">
                  <a:extLst>
                    <a:ext uri="{9D8B030D-6E8A-4147-A177-3AD203B41FA5}">
                      <a16:colId xmlns:a16="http://schemas.microsoft.com/office/drawing/2014/main" val="1507989073"/>
                    </a:ext>
                  </a:extLst>
                </a:gridCol>
                <a:gridCol w="2699440">
                  <a:extLst>
                    <a:ext uri="{9D8B030D-6E8A-4147-A177-3AD203B41FA5}">
                      <a16:colId xmlns:a16="http://schemas.microsoft.com/office/drawing/2014/main" val="381563529"/>
                    </a:ext>
                  </a:extLst>
                </a:gridCol>
              </a:tblGrid>
              <a:tr h="283995">
                <a:tc>
                  <a:txBody>
                    <a:bodyPr/>
                    <a:lstStyle/>
                    <a:p>
                      <a:pPr marL="55245" marR="4762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Kode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8030" algn="l">
                        <a:lnSpc>
                          <a:spcPts val="1375"/>
                        </a:lnSpc>
                      </a:pPr>
                      <a:r>
                        <a:rPr lang="id-ID" sz="1200" dirty="0">
                          <a:effectLst/>
                        </a:rPr>
                        <a:t>Data</a:t>
                      </a:r>
                      <a:r>
                        <a:rPr lang="id-ID" sz="1200" spc="-5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Penyakit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7059302"/>
                  </a:ext>
                </a:extLst>
              </a:tr>
              <a:tr h="234530">
                <a:tc>
                  <a:txBody>
                    <a:bodyPr/>
                    <a:lstStyle/>
                    <a:p>
                      <a:pPr marL="26035" marR="4889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P001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</a:pPr>
                      <a:r>
                        <a:rPr lang="id-ID" sz="1200">
                          <a:effectLst/>
                        </a:rPr>
                        <a:t>Bloat</a:t>
                      </a:r>
                      <a:r>
                        <a:rPr lang="id-ID" sz="1200" spc="-10">
                          <a:effectLst/>
                        </a:rPr>
                        <a:t> </a:t>
                      </a:r>
                      <a:r>
                        <a:rPr lang="id-ID" sz="1200">
                          <a:effectLst/>
                        </a:rPr>
                        <a:t>(Kembung)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2028654"/>
                  </a:ext>
                </a:extLst>
              </a:tr>
              <a:tr h="234530">
                <a:tc>
                  <a:txBody>
                    <a:bodyPr/>
                    <a:lstStyle/>
                    <a:p>
                      <a:pPr marL="26035" marR="4889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P002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</a:pPr>
                      <a:r>
                        <a:rPr lang="id-ID" sz="1200">
                          <a:effectLst/>
                        </a:rPr>
                        <a:t>Keracunan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258141"/>
                  </a:ext>
                </a:extLst>
              </a:tr>
              <a:tr h="234530">
                <a:tc>
                  <a:txBody>
                    <a:bodyPr/>
                    <a:lstStyle/>
                    <a:p>
                      <a:pPr marL="26035" marR="4889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P003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</a:pPr>
                      <a:r>
                        <a:rPr lang="id-ID" sz="1200" dirty="0">
                          <a:effectLst/>
                        </a:rPr>
                        <a:t>Sembelit/Konstipasi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7741177"/>
                  </a:ext>
                </a:extLst>
              </a:tr>
              <a:tr h="234530">
                <a:tc>
                  <a:txBody>
                    <a:bodyPr/>
                    <a:lstStyle/>
                    <a:p>
                      <a:pPr marL="26035" marR="4889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P004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</a:pPr>
                      <a:r>
                        <a:rPr lang="id-ID" sz="1200">
                          <a:effectLst/>
                        </a:rPr>
                        <a:t>Radang</a:t>
                      </a:r>
                      <a:r>
                        <a:rPr lang="id-ID" sz="1200" spc="-10">
                          <a:effectLst/>
                        </a:rPr>
                        <a:t> </a:t>
                      </a:r>
                      <a:r>
                        <a:rPr lang="id-ID" sz="1200">
                          <a:effectLst/>
                        </a:rPr>
                        <a:t>Kuku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3497550"/>
                  </a:ext>
                </a:extLst>
              </a:tr>
              <a:tr h="236236">
                <a:tc>
                  <a:txBody>
                    <a:bodyPr/>
                    <a:lstStyle/>
                    <a:p>
                      <a:pPr marL="26035" marR="4889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P005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90"/>
                        </a:lnSpc>
                      </a:pPr>
                      <a:r>
                        <a:rPr lang="id-ID" sz="1200" dirty="0">
                          <a:effectLst/>
                        </a:rPr>
                        <a:t>Penyakit</a:t>
                      </a:r>
                      <a:r>
                        <a:rPr lang="id-ID" sz="1200" spc="-15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Ngorok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2860959"/>
                  </a:ext>
                </a:extLst>
              </a:tr>
              <a:tr h="234530">
                <a:tc>
                  <a:txBody>
                    <a:bodyPr/>
                    <a:lstStyle/>
                    <a:p>
                      <a:pPr marL="26035" marR="4889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P006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</a:pPr>
                      <a:r>
                        <a:rPr lang="id-ID" sz="1200">
                          <a:effectLst/>
                        </a:rPr>
                        <a:t>Scabies</a:t>
                      </a:r>
                      <a:r>
                        <a:rPr lang="id-ID" sz="1200" spc="-10">
                          <a:effectLst/>
                        </a:rPr>
                        <a:t> </a:t>
                      </a:r>
                      <a:r>
                        <a:rPr lang="id-ID" sz="1200">
                          <a:effectLst/>
                        </a:rPr>
                        <a:t>(Kudis)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1477934"/>
                  </a:ext>
                </a:extLst>
              </a:tr>
              <a:tr h="234530">
                <a:tc>
                  <a:txBody>
                    <a:bodyPr/>
                    <a:lstStyle/>
                    <a:p>
                      <a:pPr marL="26035" marR="4889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P007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</a:pPr>
                      <a:r>
                        <a:rPr lang="id-ID" sz="1200" dirty="0">
                          <a:effectLst/>
                        </a:rPr>
                        <a:t>Pink</a:t>
                      </a:r>
                      <a:r>
                        <a:rPr lang="id-ID" sz="1200" spc="-10" dirty="0">
                          <a:effectLst/>
                        </a:rPr>
                        <a:t> </a:t>
                      </a:r>
                      <a:r>
                        <a:rPr lang="id-ID" sz="1200" dirty="0">
                          <a:effectLst/>
                        </a:rPr>
                        <a:t>Eye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92857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AF7031-5DF8-1705-17C5-F5151D94A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353"/>
              </p:ext>
            </p:extLst>
          </p:nvPr>
        </p:nvGraphicFramePr>
        <p:xfrm>
          <a:off x="6801709" y="1658471"/>
          <a:ext cx="2909570" cy="28225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0705">
                  <a:extLst>
                    <a:ext uri="{9D8B030D-6E8A-4147-A177-3AD203B41FA5}">
                      <a16:colId xmlns:a16="http://schemas.microsoft.com/office/drawing/2014/main" val="377300238"/>
                    </a:ext>
                  </a:extLst>
                </a:gridCol>
                <a:gridCol w="1732915">
                  <a:extLst>
                    <a:ext uri="{9D8B030D-6E8A-4147-A177-3AD203B41FA5}">
                      <a16:colId xmlns:a16="http://schemas.microsoft.com/office/drawing/2014/main" val="416304655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2217552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RULE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0" marR="805815" algn="ctr">
                        <a:lnSpc>
                          <a:spcPts val="135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IF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algn="l">
                        <a:lnSpc>
                          <a:spcPts val="1350"/>
                        </a:lnSpc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THEN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959228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R1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G001,G002,G003,G004,</a:t>
                      </a:r>
                      <a:endParaRPr lang="en-ID" sz="1100">
                        <a:effectLst/>
                      </a:endParaRPr>
                    </a:p>
                    <a:p>
                      <a:pPr marL="67945" algn="l">
                        <a:lnSpc>
                          <a:spcPts val="1305"/>
                        </a:lnSpc>
                      </a:pPr>
                      <a:r>
                        <a:rPr lang="id-ID" sz="1200">
                          <a:effectLst/>
                        </a:rPr>
                        <a:t>G005,G006,G007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P001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533449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R2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G008,G009,G010,G011,</a:t>
                      </a:r>
                      <a:endParaRPr lang="en-ID" sz="1100">
                        <a:effectLst/>
                      </a:endParaRPr>
                    </a:p>
                    <a:p>
                      <a:pPr marL="67945" algn="l">
                        <a:lnSpc>
                          <a:spcPts val="1305"/>
                        </a:lnSpc>
                      </a:pPr>
                      <a:r>
                        <a:rPr lang="id-ID" sz="1200">
                          <a:effectLst/>
                        </a:rPr>
                        <a:t>G012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P002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4223586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R3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G001,G002,G003G013,</a:t>
                      </a:r>
                      <a:endParaRPr lang="en-ID" sz="1100">
                        <a:effectLst/>
                      </a:endParaRPr>
                    </a:p>
                    <a:p>
                      <a:pPr marL="67945" algn="l">
                        <a:lnSpc>
                          <a:spcPts val="1305"/>
                        </a:lnSpc>
                      </a:pPr>
                      <a:r>
                        <a:rPr lang="id-ID" sz="1200">
                          <a:effectLst/>
                        </a:rPr>
                        <a:t>G014,G015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P003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034066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R4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G001,G002,G016,G017,</a:t>
                      </a:r>
                      <a:endParaRPr lang="en-ID" sz="1100">
                        <a:effectLst/>
                      </a:endParaRPr>
                    </a:p>
                    <a:p>
                      <a:pPr marL="67945" algn="l">
                        <a:lnSpc>
                          <a:spcPts val="1305"/>
                        </a:lnSpc>
                      </a:pPr>
                      <a:r>
                        <a:rPr lang="id-ID" sz="1200">
                          <a:effectLst/>
                        </a:rPr>
                        <a:t>G018,G019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P004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8745468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R5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1200" spc="-5">
                          <a:effectLst/>
                        </a:rPr>
                        <a:t>G008,G020,G021,G022,</a:t>
                      </a:r>
                      <a:r>
                        <a:rPr lang="id-ID" sz="1200" spc="-285">
                          <a:effectLst/>
                        </a:rPr>
                        <a:t> </a:t>
                      </a:r>
                      <a:r>
                        <a:rPr lang="id-ID" sz="1200">
                          <a:effectLst/>
                        </a:rPr>
                        <a:t>G023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P005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066872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R6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G024,G025,G026,G027,</a:t>
                      </a:r>
                      <a:endParaRPr lang="en-ID" sz="1100">
                        <a:effectLst/>
                      </a:endParaRPr>
                    </a:p>
                    <a:p>
                      <a:pPr marL="67945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G028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P006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249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6985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R7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>
                          <a:effectLst/>
                        </a:rPr>
                        <a:t>G029,G030,G031,G032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</a:pPr>
                      <a:r>
                        <a:rPr lang="id-ID" sz="1200" dirty="0">
                          <a:effectLst/>
                        </a:rPr>
                        <a:t>P007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9608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CB66D3-B4A5-5AB0-5C3F-D779B19125C8}"/>
              </a:ext>
            </a:extLst>
          </p:cNvPr>
          <p:cNvSpPr txBox="1"/>
          <p:nvPr/>
        </p:nvSpPr>
        <p:spPr>
          <a:xfrm>
            <a:off x="7221204" y="4545118"/>
            <a:ext cx="27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err="1">
                <a:cs typeface="Arial" pitchFamily="34" charset="0"/>
              </a:rPr>
              <a:t>Tabel</a:t>
            </a:r>
            <a:r>
              <a:rPr lang="en-US" altLang="ko-KR" sz="1400" b="1">
                <a:cs typeface="Arial" pitchFamily="34" charset="0"/>
              </a:rPr>
              <a:t> </a:t>
            </a:r>
            <a:r>
              <a:rPr lang="id-ID" altLang="ko-KR" sz="1400" b="1">
                <a:cs typeface="Arial" pitchFamily="34" charset="0"/>
              </a:rPr>
              <a:t>3</a:t>
            </a:r>
            <a:r>
              <a:rPr lang="en-US" altLang="ko-KR" sz="1400" b="1">
                <a:cs typeface="Arial" pitchFamily="34" charset="0"/>
              </a:rPr>
              <a:t>. </a:t>
            </a:r>
            <a:r>
              <a:rPr lang="en-US" altLang="ko-KR" sz="1400" b="1" dirty="0" err="1">
                <a:cs typeface="Arial" pitchFamily="34" charset="0"/>
              </a:rPr>
              <a:t>Tabel</a:t>
            </a:r>
            <a:r>
              <a:rPr lang="en-US" altLang="ko-KR" sz="1400" b="1" dirty="0">
                <a:cs typeface="Arial" pitchFamily="34" charset="0"/>
              </a:rPr>
              <a:t> Rule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5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1" y="127341"/>
            <a:ext cx="3243822" cy="879992"/>
            <a:chOff x="5792959" y="2157697"/>
            <a:chExt cx="3066465" cy="10464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2471"/>
              <a:ext cx="3066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CB66D3-B4A5-5AB0-5C3F-D779B19125C8}"/>
              </a:ext>
            </a:extLst>
          </p:cNvPr>
          <p:cNvSpPr txBox="1"/>
          <p:nvPr/>
        </p:nvSpPr>
        <p:spPr>
          <a:xfrm>
            <a:off x="4791768" y="6006365"/>
            <a:ext cx="27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Gambar 2. </a:t>
            </a:r>
            <a:r>
              <a:rPr lang="en-US" altLang="ko-KR" sz="1400" b="1" dirty="0" err="1">
                <a:cs typeface="Arial" pitchFamily="34" charset="0"/>
              </a:rPr>
              <a:t>Pohon</a:t>
            </a:r>
            <a:r>
              <a:rPr lang="en-US" altLang="ko-KR" sz="1400" b="1" dirty="0">
                <a:cs typeface="Arial" pitchFamily="34" charset="0"/>
              </a:rPr>
              <a:t> Keputusan</a:t>
            </a:r>
            <a:endParaRPr lang="ko-KR" altLang="en-US" sz="1400" b="1" dirty="0"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B5383-9EAF-F6EE-6AAB-B7AD5E6F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12" y="1136984"/>
            <a:ext cx="7948538" cy="45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0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1" y="127341"/>
            <a:ext cx="3243822" cy="879992"/>
            <a:chOff x="5792959" y="2157697"/>
            <a:chExt cx="3066465" cy="10464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2471"/>
              <a:ext cx="3066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CB66D3-B4A5-5AB0-5C3F-D779B19125C8}"/>
              </a:ext>
            </a:extLst>
          </p:cNvPr>
          <p:cNvSpPr txBox="1"/>
          <p:nvPr/>
        </p:nvSpPr>
        <p:spPr>
          <a:xfrm>
            <a:off x="4756544" y="5441589"/>
            <a:ext cx="27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cs typeface="Arial" pitchFamily="34" charset="0"/>
              </a:rPr>
              <a:t>Gambar</a:t>
            </a:r>
            <a:r>
              <a:rPr lang="id-ID" altLang="ko-KR" sz="1400" b="1">
                <a:cs typeface="Arial" pitchFamily="34" charset="0"/>
              </a:rPr>
              <a:t> 3</a:t>
            </a:r>
            <a:r>
              <a:rPr lang="en-US" altLang="ko-KR" sz="1400" b="1">
                <a:cs typeface="Arial" pitchFamily="34" charset="0"/>
              </a:rPr>
              <a:t> </a:t>
            </a:r>
            <a:r>
              <a:rPr lang="id-ID" altLang="ko-KR" sz="1400" b="1">
                <a:cs typeface="Arial" pitchFamily="34" charset="0"/>
              </a:rPr>
              <a:t>Diagram Konteks</a:t>
            </a:r>
            <a:endParaRPr lang="ko-KR" altLang="en-US" sz="1400" b="1" dirty="0">
              <a:cs typeface="Arial" pitchFamily="34" charset="0"/>
            </a:endParaRPr>
          </a:p>
        </p:txBody>
      </p:sp>
      <p:pic>
        <p:nvPicPr>
          <p:cNvPr id="2" name="Picture 8" descr="diagram konteks">
            <a:extLst>
              <a:ext uri="{FF2B5EF4-FFF2-40B4-BE49-F238E27FC236}">
                <a16:creationId xmlns:a16="http://schemas.microsoft.com/office/drawing/2014/main" id="{A70E5EC9-7B2F-71DF-BB91-B434D02B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1" y="2610987"/>
            <a:ext cx="11361364" cy="2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458601" y="127341"/>
            <a:ext cx="3243822" cy="879992"/>
            <a:chOff x="5792959" y="2157697"/>
            <a:chExt cx="3066465" cy="10464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2157697"/>
              <a:ext cx="155096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HASIL</a:t>
              </a:r>
              <a:r>
                <a:rPr lang="en-US" altLang="ko-KR" sz="4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742471"/>
              <a:ext cx="30664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DAN PEMBAHASAN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4CB66D3-B4A5-5AB0-5C3F-D779B19125C8}"/>
              </a:ext>
            </a:extLst>
          </p:cNvPr>
          <p:cNvSpPr txBox="1"/>
          <p:nvPr/>
        </p:nvSpPr>
        <p:spPr>
          <a:xfrm>
            <a:off x="4756544" y="5441589"/>
            <a:ext cx="329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cs typeface="Arial" pitchFamily="34" charset="0"/>
              </a:rPr>
              <a:t>Gambar</a:t>
            </a:r>
            <a:r>
              <a:rPr lang="id-ID" altLang="ko-KR" sz="1400" b="1">
                <a:cs typeface="Arial" pitchFamily="34" charset="0"/>
              </a:rPr>
              <a:t> 4</a:t>
            </a:r>
            <a:r>
              <a:rPr lang="en-US" altLang="ko-KR" sz="1400" b="1">
                <a:cs typeface="Arial" pitchFamily="34" charset="0"/>
              </a:rPr>
              <a:t> </a:t>
            </a:r>
            <a:r>
              <a:rPr lang="id-ID" altLang="ko-KR" sz="1400" b="1">
                <a:cs typeface="Arial" pitchFamily="34" charset="0"/>
              </a:rPr>
              <a:t>Diagram Alir Data Level 0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965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1685</Words>
  <Application>Microsoft Office PowerPoint</Application>
  <PresentationFormat>Layar Lebar</PresentationFormat>
  <Paragraphs>262</Paragraphs>
  <Slides>26</Slides>
  <Notes>0</Notes>
  <HiddenSlides>1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26</vt:i4>
      </vt:variant>
    </vt:vector>
  </HeadingPairs>
  <TitlesOfParts>
    <vt:vector size="34" baseType="lpstr">
      <vt:lpstr>Adobe Song Std L</vt:lpstr>
      <vt:lpstr>Arial</vt:lpstr>
      <vt:lpstr>Arial Black</vt:lpstr>
      <vt:lpstr>Calibri</vt:lpstr>
      <vt:lpstr>Times New Roman</vt:lpstr>
      <vt:lpstr>Cover and End Slide Master</vt:lpstr>
      <vt:lpstr>Contents Slide Master</vt:lpstr>
      <vt:lpstr>Section Break Slide Master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Rijal Muhyidin</cp:lastModifiedBy>
  <cp:revision>130</cp:revision>
  <dcterms:created xsi:type="dcterms:W3CDTF">2019-01-14T06:35:35Z</dcterms:created>
  <dcterms:modified xsi:type="dcterms:W3CDTF">2023-12-28T01:56:58Z</dcterms:modified>
</cp:coreProperties>
</file>