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81" r:id="rId4"/>
    <p:sldId id="28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94" r:id="rId15"/>
    <p:sldId id="295" r:id="rId16"/>
    <p:sldId id="267" r:id="rId17"/>
    <p:sldId id="268" r:id="rId18"/>
    <p:sldId id="269" r:id="rId19"/>
    <p:sldId id="278" r:id="rId20"/>
    <p:sldId id="270" r:id="rId21"/>
    <p:sldId id="271" r:id="rId22"/>
    <p:sldId id="272" r:id="rId23"/>
    <p:sldId id="296" r:id="rId24"/>
    <p:sldId id="273" r:id="rId25"/>
    <p:sldId id="274" r:id="rId26"/>
    <p:sldId id="275" r:id="rId27"/>
    <p:sldId id="276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7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40A26-F6A8-40BB-8864-464128BD06C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C159F-F58E-43BB-A83B-23EB34E9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8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C159F-F58E-43BB-A83B-23EB34E961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00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C159F-F58E-43BB-A83B-23EB34E961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61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46EB8-57B3-ECDA-16A1-9D3397D47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60E465-4179-8063-8C39-B95883C3C2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C33FBB-148E-2885-DD8E-B9614B15B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CB7F3-3D3D-00B3-6FF0-E7BD00BAE8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C159F-F58E-43BB-A83B-23EB34E961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98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049DF-0D7E-F51D-4A04-A2DC3ADD7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02DEF6-CE71-B806-C0EF-5AC9E775F9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BDE417-73B3-55B1-EA5B-36FCD8715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7B4A2-F06A-1543-9CAA-28DFA248B7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C159F-F58E-43BB-A83B-23EB34E961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21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A016-E3BD-4CF8-B913-8BAC622AED6C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E378-FF58-4207-86A0-2C7E8A24C3B7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3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A5A0-3956-40D0-9AD7-68290CB91B71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8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69C2-F1B9-4935-9DA7-3C7F551C840D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0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8D44-696F-4BF2-9BA9-A2F9D6687E85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3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BC75-CF75-4C8F-B4A7-0D5DB8EF10ED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2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6CB4-FFE4-4677-95A4-16C9C215D3AD}" type="datetime1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739-05D4-4AC2-9A91-E3FEF985390D}" type="datetime1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2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7B8C-66B3-4779-BA70-F6F81E776158}" type="datetime1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5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872A-75DA-4E2C-B5B9-E5675C2583C8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4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0F5E-241E-4217-AA3D-670F71034DF4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82B95-3C2A-4A83-A8F7-496947E4DFA1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105DB-C9DF-4402-BB64-AFD54DA04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4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1621" y="3257014"/>
            <a:ext cx="7908758" cy="1267911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 System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01252"/>
            <a:ext cx="9144000" cy="1655762"/>
          </a:xfrm>
        </p:spPr>
        <p:txBody>
          <a:bodyPr>
            <a:normAutofit/>
          </a:bodyPr>
          <a:lstStyle/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FINAL DEFENSE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OF PROJECT REPORT (I)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Barun Multiple Campus :: Khandbari, Sankhuwasbha :: Best educational  institution in Khandbari, Sankhuwasbh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062" y="254953"/>
            <a:ext cx="3472180" cy="1849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553326" y="4592722"/>
            <a:ext cx="5085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web-based application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83085" y="5437251"/>
            <a:ext cx="4459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 Rijan Manandhar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 Reg. No: 6-2-530-53-2022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52" y="264959"/>
            <a:ext cx="6302057" cy="153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29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&amp; Background Review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br>
              <a:rPr lang="en-IN" b="1" dirty="0"/>
            </a:br>
            <a:endParaRPr lang="en-IN" b="1" dirty="0"/>
          </a:p>
          <a:p>
            <a:pPr marL="0" indent="0">
              <a:buNone/>
            </a:pPr>
            <a:r>
              <a:rPr lang="en-IN" sz="2000" b="1" dirty="0"/>
              <a:t>1.Okdam.com</a:t>
            </a:r>
          </a:p>
          <a:p>
            <a:pPr marL="0" indent="0">
              <a:buNone/>
            </a:pPr>
            <a:r>
              <a:rPr lang="en-IN" sz="2000" b="1" dirty="0"/>
              <a:t>2.Muncha</a:t>
            </a:r>
          </a:p>
          <a:p>
            <a:pPr marL="0" indent="0">
              <a:buNone/>
            </a:pPr>
            <a:r>
              <a:rPr lang="en-IN" sz="2000" b="1" dirty="0"/>
              <a:t>3. </a:t>
            </a:r>
            <a:r>
              <a:rPr lang="en-IN" sz="2000" b="1" dirty="0" err="1"/>
              <a:t>Socheko</a:t>
            </a:r>
            <a:endParaRPr lang="en-IN" sz="2000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9CF9-2424-4B0A-BEDB-F7B533376BE0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4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Review</a:t>
            </a: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consumer trust in e-commerce.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Unreliable internet, especially in rural areas.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login, product browsing, and selection.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for cart and payment.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1B20-ED2E-4975-ADA7-D516DE40A9BE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61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328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 ANALYSIS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9979" y="5423013"/>
            <a:ext cx="297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Use case Diagram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843241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Functional Requirement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3561-CE58-4349-9ABD-51BC782F639B}" type="datetime1">
              <a:rPr lang="en-US" smtClean="0"/>
              <a:t>2/18/2025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12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FEBE98E-C34F-8592-71E1-0687A70EC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250321"/>
            <a:ext cx="8556641" cy="404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92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3526"/>
            <a:ext cx="10515600" cy="5613437"/>
          </a:xfrm>
        </p:spPr>
        <p:txBody>
          <a:bodyPr/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interface must be easy to navigate. 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must be simple to use and view products.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must provide responsive design so the application works.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97B4-02E9-4BCC-BCDC-AB461AF1929B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46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D9D02A5-002D-9EAA-74CA-EC1A426A44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036405"/>
              </p:ext>
            </p:extLst>
          </p:nvPr>
        </p:nvGraphicFramePr>
        <p:xfrm>
          <a:off x="3078481" y="2292270"/>
          <a:ext cx="6819582" cy="2273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0538">
                  <a:extLst>
                    <a:ext uri="{9D8B030D-6E8A-4147-A177-3AD203B41FA5}">
                      <a16:colId xmlns:a16="http://schemas.microsoft.com/office/drawing/2014/main" val="1500233706"/>
                    </a:ext>
                  </a:extLst>
                </a:gridCol>
                <a:gridCol w="2583871">
                  <a:extLst>
                    <a:ext uri="{9D8B030D-6E8A-4147-A177-3AD203B41FA5}">
                      <a16:colId xmlns:a16="http://schemas.microsoft.com/office/drawing/2014/main" val="2282270962"/>
                    </a:ext>
                  </a:extLst>
                </a:gridCol>
                <a:gridCol w="3515173">
                  <a:extLst>
                    <a:ext uri="{9D8B030D-6E8A-4147-A177-3AD203B41FA5}">
                      <a16:colId xmlns:a16="http://schemas.microsoft.com/office/drawing/2014/main" val="2783687643"/>
                    </a:ext>
                  </a:extLst>
                </a:gridCol>
              </a:tblGrid>
              <a:tr h="378910">
                <a:tc>
                  <a:txBody>
                    <a:bodyPr/>
                    <a:lstStyle/>
                    <a:p>
                      <a:pPr marL="6350" marR="3175" indent="-6350" algn="just">
                        <a:lnSpc>
                          <a:spcPct val="150000"/>
                        </a:lnSpc>
                        <a:spcAft>
                          <a:spcPts val="15"/>
                        </a:spcAft>
                      </a:pPr>
                      <a:r>
                        <a:rPr lang="en-US" sz="1200" kern="100" dirty="0">
                          <a:effectLst/>
                        </a:rPr>
                        <a:t>SN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175" indent="-6350" algn="just">
                        <a:lnSpc>
                          <a:spcPct val="150000"/>
                        </a:lnSpc>
                        <a:spcAft>
                          <a:spcPts val="15"/>
                        </a:spcAft>
                      </a:pPr>
                      <a:r>
                        <a:rPr lang="en-US" sz="1200" kern="100" dirty="0">
                          <a:effectLst/>
                        </a:rPr>
                        <a:t>Software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175" indent="-6350" algn="just">
                        <a:lnSpc>
                          <a:spcPct val="150000"/>
                        </a:lnSpc>
                        <a:spcAft>
                          <a:spcPts val="15"/>
                        </a:spcAft>
                      </a:pPr>
                      <a:r>
                        <a:rPr lang="en-US" sz="1200" kern="100">
                          <a:effectLst/>
                        </a:rPr>
                        <a:t>Purpose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9154019"/>
                  </a:ext>
                </a:extLst>
              </a:tr>
              <a:tr h="378910">
                <a:tc>
                  <a:txBody>
                    <a:bodyPr/>
                    <a:lstStyle/>
                    <a:p>
                      <a:pPr marL="6350" marR="3175" indent="-6350" algn="just">
                        <a:lnSpc>
                          <a:spcPct val="150000"/>
                        </a:lnSpc>
                        <a:spcAft>
                          <a:spcPts val="15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175" indent="-6350" algn="just">
                        <a:lnSpc>
                          <a:spcPct val="150000"/>
                        </a:lnSpc>
                        <a:spcAft>
                          <a:spcPts val="15"/>
                        </a:spcAft>
                      </a:pPr>
                      <a:r>
                        <a:rPr lang="en-US" sz="1200" kern="100" dirty="0">
                          <a:effectLst/>
                        </a:rPr>
                        <a:t>Visual Studio Code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175" indent="-6350" algn="just">
                        <a:lnSpc>
                          <a:spcPct val="150000"/>
                        </a:lnSpc>
                        <a:spcAft>
                          <a:spcPts val="15"/>
                        </a:spcAft>
                      </a:pPr>
                      <a:r>
                        <a:rPr lang="en-US" sz="1200" kern="100">
                          <a:effectLst/>
                        </a:rPr>
                        <a:t>Code Editor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5092414"/>
                  </a:ext>
                </a:extLst>
              </a:tr>
              <a:tr h="378910">
                <a:tc>
                  <a:txBody>
                    <a:bodyPr/>
                    <a:lstStyle/>
                    <a:p>
                      <a:pPr marL="6350" marR="3175" indent="-6350" algn="just">
                        <a:lnSpc>
                          <a:spcPct val="150000"/>
                        </a:lnSpc>
                        <a:spcAft>
                          <a:spcPts val="15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175" indent="-6350" algn="just">
                        <a:lnSpc>
                          <a:spcPct val="150000"/>
                        </a:lnSpc>
                        <a:spcAft>
                          <a:spcPts val="15"/>
                        </a:spcAft>
                      </a:pPr>
                      <a:r>
                        <a:rPr lang="en-US" sz="1200" kern="100">
                          <a:effectLst/>
                        </a:rPr>
                        <a:t>DBMS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175" indent="-6350" algn="just">
                        <a:lnSpc>
                          <a:spcPct val="150000"/>
                        </a:lnSpc>
                        <a:spcAft>
                          <a:spcPts val="15"/>
                        </a:spcAft>
                      </a:pPr>
                      <a:r>
                        <a:rPr lang="en-US" sz="1200" kern="100">
                          <a:effectLst/>
                        </a:rPr>
                        <a:t>Store data and information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3738049"/>
                  </a:ext>
                </a:extLst>
              </a:tr>
              <a:tr h="378910">
                <a:tc>
                  <a:txBody>
                    <a:bodyPr/>
                    <a:lstStyle/>
                    <a:p>
                      <a:pPr marL="6350" marR="3175" indent="-6350" algn="just">
                        <a:lnSpc>
                          <a:spcPct val="150000"/>
                        </a:lnSpc>
                        <a:spcAft>
                          <a:spcPts val="15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175" indent="-6350" algn="just">
                        <a:lnSpc>
                          <a:spcPct val="150000"/>
                        </a:lnSpc>
                        <a:spcAft>
                          <a:spcPts val="15"/>
                        </a:spcAft>
                      </a:pPr>
                      <a:r>
                        <a:rPr lang="en-US" sz="1200" kern="100">
                          <a:effectLst/>
                        </a:rPr>
                        <a:t>Microsoft Word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175" indent="-6350" algn="just">
                        <a:lnSpc>
                          <a:spcPct val="150000"/>
                        </a:lnSpc>
                        <a:spcAft>
                          <a:spcPts val="15"/>
                        </a:spcAft>
                      </a:pPr>
                      <a:r>
                        <a:rPr lang="en-US" sz="1200" kern="100">
                          <a:effectLst/>
                        </a:rPr>
                        <a:t>Documentation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3350433"/>
                  </a:ext>
                </a:extLst>
              </a:tr>
              <a:tr h="378910">
                <a:tc>
                  <a:txBody>
                    <a:bodyPr/>
                    <a:lstStyle/>
                    <a:p>
                      <a:pPr marL="6350" marR="3175" indent="-6350" algn="just">
                        <a:lnSpc>
                          <a:spcPct val="150000"/>
                        </a:lnSpc>
                        <a:spcAft>
                          <a:spcPts val="15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175" indent="-6350" algn="just">
                        <a:lnSpc>
                          <a:spcPct val="150000"/>
                        </a:lnSpc>
                        <a:spcAft>
                          <a:spcPts val="15"/>
                        </a:spcAft>
                      </a:pPr>
                      <a:r>
                        <a:rPr lang="en-US" sz="1200" kern="100">
                          <a:effectLst/>
                        </a:rPr>
                        <a:t>Snipping Tool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175" indent="-6350" algn="just">
                        <a:lnSpc>
                          <a:spcPct val="150000"/>
                        </a:lnSpc>
                        <a:spcAft>
                          <a:spcPts val="15"/>
                        </a:spcAft>
                      </a:pPr>
                      <a:r>
                        <a:rPr lang="en-US" sz="1200" kern="100">
                          <a:effectLst/>
                        </a:rPr>
                        <a:t>Screenshots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1372007"/>
                  </a:ext>
                </a:extLst>
              </a:tr>
              <a:tr h="378910">
                <a:tc>
                  <a:txBody>
                    <a:bodyPr/>
                    <a:lstStyle/>
                    <a:p>
                      <a:pPr marL="6350" marR="3175" indent="-6350" algn="just">
                        <a:lnSpc>
                          <a:spcPct val="150000"/>
                        </a:lnSpc>
                        <a:spcAft>
                          <a:spcPts val="15"/>
                        </a:spcAft>
                      </a:pPr>
                      <a:r>
                        <a:rPr lang="en-US" sz="1200" kern="100" dirty="0">
                          <a:effectLst/>
                        </a:rPr>
                        <a:t>5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175" indent="-6350" algn="just">
                        <a:lnSpc>
                          <a:spcPct val="150000"/>
                        </a:lnSpc>
                        <a:spcAft>
                          <a:spcPts val="15"/>
                        </a:spcAft>
                      </a:pPr>
                      <a:r>
                        <a:rPr lang="en-US" sz="1200" kern="100" dirty="0">
                          <a:effectLst/>
                        </a:rPr>
                        <a:t>Draw.io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175" indent="-6350" algn="just">
                        <a:lnSpc>
                          <a:spcPct val="150000"/>
                        </a:lnSpc>
                        <a:spcAft>
                          <a:spcPts val="15"/>
                        </a:spcAft>
                      </a:pPr>
                      <a:r>
                        <a:rPr lang="en-US" sz="1200" kern="100" dirty="0">
                          <a:effectLst/>
                        </a:rPr>
                        <a:t>Drawing images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145602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43A9B-CFAA-F06E-AA7E-01BD650C3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69C2-F1B9-4935-9DA7-3C7F551C840D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A206B-DC57-C319-4850-711DECFA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2FD595-4354-84F2-7A37-5697F32C8CF7}"/>
              </a:ext>
            </a:extLst>
          </p:cNvPr>
          <p:cNvSpPr txBox="1"/>
          <p:nvPr/>
        </p:nvSpPr>
        <p:spPr>
          <a:xfrm>
            <a:off x="2606040" y="1295241"/>
            <a:ext cx="737616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3175" indent="-6350" algn="ctr">
              <a:lnSpc>
                <a:spcPct val="150000"/>
              </a:lnSpc>
              <a:spcAft>
                <a:spcPts val="15"/>
              </a:spcAft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1: Software Requirements for Online Shopping System</a:t>
            </a:r>
            <a:endParaRPr lang="en-US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581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4CE9F1E-1F1C-3C58-41FB-F18F1757C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661125"/>
              </p:ext>
            </p:extLst>
          </p:nvPr>
        </p:nvGraphicFramePr>
        <p:xfrm>
          <a:off x="2669859" y="1615441"/>
          <a:ext cx="6941501" cy="2512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3419">
                  <a:extLst>
                    <a:ext uri="{9D8B030D-6E8A-4147-A177-3AD203B41FA5}">
                      <a16:colId xmlns:a16="http://schemas.microsoft.com/office/drawing/2014/main" val="1966276933"/>
                    </a:ext>
                  </a:extLst>
                </a:gridCol>
                <a:gridCol w="2630065">
                  <a:extLst>
                    <a:ext uri="{9D8B030D-6E8A-4147-A177-3AD203B41FA5}">
                      <a16:colId xmlns:a16="http://schemas.microsoft.com/office/drawing/2014/main" val="1236368374"/>
                    </a:ext>
                  </a:extLst>
                </a:gridCol>
                <a:gridCol w="3578017">
                  <a:extLst>
                    <a:ext uri="{9D8B030D-6E8A-4147-A177-3AD203B41FA5}">
                      <a16:colId xmlns:a16="http://schemas.microsoft.com/office/drawing/2014/main" val="2125452413"/>
                    </a:ext>
                  </a:extLst>
                </a:gridCol>
              </a:tblGrid>
              <a:tr h="837512">
                <a:tc>
                  <a:txBody>
                    <a:bodyPr/>
                    <a:lstStyle/>
                    <a:p>
                      <a:pPr marL="6350" marR="3175" indent="-6350" algn="just">
                        <a:lnSpc>
                          <a:spcPct val="150000"/>
                        </a:lnSpc>
                        <a:spcAft>
                          <a:spcPts val="15"/>
                        </a:spcAft>
                      </a:pPr>
                      <a:r>
                        <a:rPr lang="en-US" sz="1200" kern="100">
                          <a:effectLst/>
                        </a:rPr>
                        <a:t>SN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175" indent="-6350" algn="just">
                        <a:lnSpc>
                          <a:spcPct val="150000"/>
                        </a:lnSpc>
                        <a:spcAft>
                          <a:spcPts val="15"/>
                        </a:spcAft>
                      </a:pPr>
                      <a:r>
                        <a:rPr lang="en-US" sz="1200" kern="100" dirty="0">
                          <a:effectLst/>
                        </a:rPr>
                        <a:t>Hardware Requirements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175" indent="-6350" algn="just">
                        <a:lnSpc>
                          <a:spcPct val="150000"/>
                        </a:lnSpc>
                        <a:spcAft>
                          <a:spcPts val="15"/>
                        </a:spcAft>
                      </a:pPr>
                      <a:r>
                        <a:rPr lang="en-US" sz="1200" kern="100">
                          <a:effectLst/>
                        </a:rPr>
                        <a:t>Specification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7532990"/>
                  </a:ext>
                </a:extLst>
              </a:tr>
              <a:tr h="837512">
                <a:tc>
                  <a:txBody>
                    <a:bodyPr/>
                    <a:lstStyle/>
                    <a:p>
                      <a:pPr marL="6350" marR="3175" indent="-6350" algn="just">
                        <a:lnSpc>
                          <a:spcPct val="150000"/>
                        </a:lnSpc>
                        <a:spcAft>
                          <a:spcPts val="15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175" indent="-6350" algn="just">
                        <a:lnSpc>
                          <a:spcPct val="150000"/>
                        </a:lnSpc>
                        <a:spcAft>
                          <a:spcPts val="15"/>
                        </a:spcAft>
                      </a:pPr>
                      <a:r>
                        <a:rPr lang="en-US" sz="1200" kern="100">
                          <a:effectLst/>
                        </a:rPr>
                        <a:t>Processor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175" indent="-6350" algn="just">
                        <a:lnSpc>
                          <a:spcPct val="150000"/>
                        </a:lnSpc>
                        <a:spcAft>
                          <a:spcPts val="15"/>
                        </a:spcAft>
                      </a:pPr>
                      <a:r>
                        <a:rPr lang="en-US" sz="1200" kern="100">
                          <a:effectLst/>
                        </a:rPr>
                        <a:t>Intel core i3 2.0 GHz or higher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3580349"/>
                  </a:ext>
                </a:extLst>
              </a:tr>
              <a:tr h="837512">
                <a:tc>
                  <a:txBody>
                    <a:bodyPr/>
                    <a:lstStyle/>
                    <a:p>
                      <a:pPr marL="6350" marR="3175" indent="-6350" algn="just">
                        <a:lnSpc>
                          <a:spcPct val="150000"/>
                        </a:lnSpc>
                        <a:spcAft>
                          <a:spcPts val="15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175" indent="-6350" algn="just">
                        <a:lnSpc>
                          <a:spcPct val="150000"/>
                        </a:lnSpc>
                        <a:spcAft>
                          <a:spcPts val="15"/>
                        </a:spcAft>
                      </a:pPr>
                      <a:r>
                        <a:rPr lang="en-US" sz="1200" kern="100">
                          <a:effectLst/>
                        </a:rPr>
                        <a:t>RAM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175" indent="-6350" algn="just">
                        <a:lnSpc>
                          <a:spcPct val="150000"/>
                        </a:lnSpc>
                        <a:spcAft>
                          <a:spcPts val="15"/>
                        </a:spcAft>
                      </a:pPr>
                      <a:r>
                        <a:rPr lang="en-US" sz="1200" kern="100" dirty="0">
                          <a:effectLst/>
                        </a:rPr>
                        <a:t>2 GB or higher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5054671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1F9F7-7C49-31B4-085D-C35A9EE1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69C2-F1B9-4935-9DA7-3C7F551C840D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88762-7BE8-B856-3CBD-8B8A7E3D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DDD44D-CD96-303E-0A42-3290A8284963}"/>
              </a:ext>
            </a:extLst>
          </p:cNvPr>
          <p:cNvSpPr txBox="1"/>
          <p:nvPr/>
        </p:nvSpPr>
        <p:spPr>
          <a:xfrm>
            <a:off x="2580639" y="594454"/>
            <a:ext cx="7030721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3175" indent="-6350" algn="ctr">
              <a:lnSpc>
                <a:spcPct val="150000"/>
              </a:lnSpc>
              <a:spcAft>
                <a:spcPts val="15"/>
              </a:spcAft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2: Hardware Requirements for Online Shopping System</a:t>
            </a:r>
            <a:endParaRPr lang="en-US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55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b="1" dirty="0"/>
              <a:t>Technical Feasibility</a:t>
            </a:r>
            <a:endParaRPr lang="en-US" sz="18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like HTML, CSS, and JavaScript will be used for the front-end. For the back-end, PHP can be chosen to manage user data, cart data, and reports</a:t>
            </a:r>
            <a:r>
              <a:rPr lang="en-US" sz="1800" dirty="0"/>
              <a:t>.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system is web-based, so it is platform independent which needs to be accessed through using different platforms. 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800" b="1" dirty="0"/>
              <a:t>Economic Feasibility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cost-benefit analysis comparing development and operational costs with expected revenue would indicate whether the project is economically feasible.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24B2-5AAA-498A-8BEE-51FFDBC7E88E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31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1116"/>
            <a:ext cx="10515600" cy="5485847"/>
          </a:xfrm>
        </p:spPr>
        <p:txBody>
          <a:bodyPr>
            <a:normAutofit/>
          </a:bodyPr>
          <a:lstStyle/>
          <a:p>
            <a:pPr lvl="0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Feasibility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0199" y="5410200"/>
            <a:ext cx="750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Gantt chart of Online Shopping System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E8C9-49B8-4FE7-9F61-45E3F73CDEE4}" type="datetime1">
              <a:rPr lang="en-US" smtClean="0"/>
              <a:t>2/18/2025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C07212-BA35-25A0-5207-CC48FF59D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992" y="1078468"/>
            <a:ext cx="6195615" cy="337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48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507" y="-2532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Modelling (ER-Diagram)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17077" y="5881752"/>
            <a:ext cx="4279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ER-Diagram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3E25-AAED-467F-A2F3-6353B4C34832}" type="datetime1">
              <a:rPr lang="en-US" smtClean="0"/>
              <a:t>2/18/2025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BC8E54-61E9-64F0-F328-E273D9468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312" y="606162"/>
            <a:ext cx="8952614" cy="513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91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2E53-8D05-40B5-B6DF-2DC5D77A5E4E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19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53736AE-7DB7-1C3A-C064-98BC3983E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781" y="936700"/>
            <a:ext cx="4798779" cy="4808134"/>
          </a:xfrm>
        </p:spPr>
      </p:pic>
    </p:spTree>
    <p:extLst>
      <p:ext uri="{BB962C8B-B14F-4D97-AF65-F5344CB8AC3E}">
        <p14:creationId xmlns:p14="http://schemas.microsoft.com/office/powerpoint/2010/main" val="181535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 lnSpcReduction="10000"/>
          </a:bodyPr>
          <a:lstStyle/>
          <a:p>
            <a:pPr marL="514350" indent="-514350" algn="just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 algn="just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514350" indent="-514350" algn="just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514350" indent="-514350" algn="just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and Limitation</a:t>
            </a:r>
          </a:p>
          <a:p>
            <a:pPr marL="514350" indent="-514350" algn="just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and background review</a:t>
            </a:r>
          </a:p>
          <a:p>
            <a:pPr marL="514350" indent="-514350" algn="just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 </a:t>
            </a:r>
          </a:p>
          <a:p>
            <a:pPr marL="514350" indent="-514350" algn="just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  <a:p>
            <a:pPr marL="514350" indent="-514350" algn="just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Design</a:t>
            </a:r>
          </a:p>
          <a:p>
            <a:pPr marL="514350" indent="-514350" algn="just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514350" indent="-514350" algn="just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  <a:p>
            <a:pPr marL="514350" indent="-51435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 of Modules</a:t>
            </a:r>
          </a:p>
          <a:p>
            <a:pPr marL="514350" indent="-51435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marL="514350" indent="-51435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7179-A8FD-418E-9A50-D0245E1DC8D5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41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Modelling (DFD)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27960" y="5090552"/>
            <a:ext cx="511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Process Modelling Level 0 DFD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461F-758B-44C4-86D0-C0F0D13FC434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20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CD3FF0E-61BB-332D-C26E-8A0D7C220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444" y="1570836"/>
            <a:ext cx="7363132" cy="315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89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08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(Level-1)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90240" y="5709404"/>
            <a:ext cx="875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Figure: Level 1 Data flow Diagram of Online Shopping System.</a:t>
            </a:r>
            <a:endParaRPr lang="en-US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BAE3-77AF-4BC8-A955-8802E9FA9A29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6A7371-B4B7-0F9E-E7C3-E9145E8C2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240" y="879887"/>
            <a:ext cx="5968365" cy="455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23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Design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478020" y="1581944"/>
            <a:ext cx="3878580" cy="45013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51300" y="6311900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Architecture Design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87B1-F5CE-47AC-B1CC-F989F8064B48}" type="datetime1">
              <a:rPr lang="en-US" smtClean="0"/>
              <a:t>2/18/2025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82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8415B29-1168-DB84-62F0-E7ED59D98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943" y="2788422"/>
            <a:ext cx="1238314" cy="86364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329F7-DD3C-94FE-D4AF-ACDB3717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69C2-F1B9-4935-9DA7-3C7F551C840D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61433-F82C-25B6-D9E4-6AB8C21D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52E483-BB31-AFC1-C6D5-C6CA900CBA7D}"/>
              </a:ext>
            </a:extLst>
          </p:cNvPr>
          <p:cNvSpPr txBox="1"/>
          <p:nvPr/>
        </p:nvSpPr>
        <p:spPr>
          <a:xfrm>
            <a:off x="4051300" y="6311900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Schema Design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21A1C-0C39-8F45-EC20-2FD65A336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843" y="5091480"/>
            <a:ext cx="1530429" cy="8445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F9234B-CF10-F1CE-6A53-DAAA51B9C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287" y="4893462"/>
            <a:ext cx="1454225" cy="6667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EE8A7B-5963-90F1-BB32-4ED98F34A1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757" y="2657435"/>
            <a:ext cx="1257365" cy="8763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4D42A4-FEB3-1107-CC91-24E6704AE0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72" y="438787"/>
            <a:ext cx="1092256" cy="9779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B7F7CB2-C0F8-5F4E-8418-EFEEAB25A2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343" y="262654"/>
            <a:ext cx="1073205" cy="86364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F1E5FA8-3B63-59ED-9E0D-F43FCE30F9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903" y="2309118"/>
            <a:ext cx="1416123" cy="12002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4DA0FB2-93A6-15B7-1313-B96B1CD073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125" y="3729038"/>
            <a:ext cx="1054154" cy="10351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5F95AC3-4BC2-147F-EB49-335F6D943D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90" y="484502"/>
            <a:ext cx="3111660" cy="137802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106F33C-3715-83BE-B35C-B1BA075DD9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67" y="2020800"/>
            <a:ext cx="2463927" cy="137167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8125076-8D1D-AF7B-5878-1BA9F0E2A12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67" y="384138"/>
            <a:ext cx="1606633" cy="141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29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867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Design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795" y="573024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Front page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E524-4F25-4B70-BCC3-B71A98C4FAA2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53834-1788-D897-DAD2-E370AC047D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36" y="640080"/>
            <a:ext cx="7293928" cy="509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44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13200" y="5486400"/>
            <a:ext cx="421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Figure: Login page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AD91-0DBE-40B6-8990-A8339384E990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25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B39BEB2-80A0-743E-0317-C7A20FF93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788" y="78006"/>
            <a:ext cx="4216399" cy="515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62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1050" y="5811836"/>
            <a:ext cx="554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Register page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B8E2-AEC2-46D2-9095-C7618D9C791B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26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24BCF7-6CFA-0A5B-D29A-221D9CAFE0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619" y="349885"/>
            <a:ext cx="4274761" cy="475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19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09800" y="5053012"/>
            <a:ext cx="8775700" cy="10588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dashboard of Online Shopping System (Admin)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73A-93D7-4FA9-B475-51CF1C39A4F0}" type="datetime1">
              <a:rPr lang="en-US" smtClean="0"/>
              <a:t>2/18/2025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5227B9-6E3A-D727-E0A1-6C58C0067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98" y="812801"/>
            <a:ext cx="9142970" cy="387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44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6451E-55F2-A34B-B91C-E4B634AB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69C2-F1B9-4935-9DA7-3C7F551C840D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5A2D5-B4BB-DF8F-81BE-4688CADF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28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E497C4-F0E9-B77F-D1C0-7B0BF0B3A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720" y="151387"/>
            <a:ext cx="3934460" cy="49687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23DC5A-8E60-3D37-3CDB-E1EF72A536DD}"/>
              </a:ext>
            </a:extLst>
          </p:cNvPr>
          <p:cNvSpPr txBox="1"/>
          <p:nvPr/>
        </p:nvSpPr>
        <p:spPr>
          <a:xfrm>
            <a:off x="3219450" y="5192076"/>
            <a:ext cx="554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Wireframe of user’s login page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400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962E-68ED-C75F-17FA-A063AC62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2413"/>
            <a:ext cx="10515600" cy="1325563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62C19-314F-075F-F495-CC1C4BFF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69C2-F1B9-4935-9DA7-3C7F551C840D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1BD49-6070-4F40-FDB3-4337D59F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B0F9AA-7206-25E7-4D00-D53BBE00E5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9640" y="1008927"/>
            <a:ext cx="939292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Theoretical design is turned into a working system.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a crucial stage for creating a successful system.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builds confidence for users that the system will work efficiently and effectively.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implemented only after thorough testing.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happens if the system meets the specifications. </a:t>
            </a:r>
          </a:p>
        </p:txBody>
      </p:sp>
    </p:spTree>
    <p:extLst>
      <p:ext uri="{BB962C8B-B14F-4D97-AF65-F5344CB8AC3E}">
        <p14:creationId xmlns:p14="http://schemas.microsoft.com/office/powerpoint/2010/main" val="139442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C516E-3EFE-3A12-06E8-D929AC3AE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BD5D-C25D-35E6-CC2D-96BE7B1A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FIGURES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6C6F9-B506-6B6F-21BD-B88AA21CA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Use-case Diagram</a:t>
            </a:r>
          </a:p>
          <a:p>
            <a:pPr marL="514350" indent="-514350" algn="just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  <a:p>
            <a:pPr marL="514350" indent="-514350" algn="just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ER-Diagram</a:t>
            </a:r>
          </a:p>
          <a:p>
            <a:pPr marL="514350" indent="-514350" algn="just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</a:t>
            </a:r>
          </a:p>
          <a:p>
            <a:pPr marL="514350" indent="-514350" algn="just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Design</a:t>
            </a:r>
          </a:p>
          <a:p>
            <a:pPr marL="514350" indent="-514350" algn="just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 Diagram</a:t>
            </a:r>
          </a:p>
          <a:p>
            <a:pPr marL="514350" indent="-514350" algn="just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Design</a:t>
            </a:r>
          </a:p>
          <a:p>
            <a:pPr marL="514350" indent="-514350" algn="just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Wireframe</a:t>
            </a:r>
          </a:p>
          <a:p>
            <a:pPr marL="514350" indent="-514350" algn="just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</a:t>
            </a:r>
          </a:p>
          <a:p>
            <a:pPr marL="514350" indent="-514350" algn="just"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D87D0-79A8-0E37-68F4-6DBB2B00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7179-A8FD-418E-9A50-D0245E1DC8D5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C4BFE-9582-1407-EABB-8DC93CA6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26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ED26-10E7-8E27-DFE1-3919F835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890C-AB21-642F-6B85-C540F5F8D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880"/>
            <a:ext cx="10515600" cy="4978083"/>
          </a:xfrm>
        </p:spPr>
        <p:txBody>
          <a:bodyPr/>
          <a:lstStyle/>
          <a:p>
            <a:r>
              <a:rPr lang="en-US" dirty="0"/>
              <a:t>1. Waterfall Model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C4646-A387-E0E5-F457-320120B8D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69C2-F1B9-4935-9DA7-3C7F551C840D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F39B2-3CD1-9BC8-AB9D-1F209501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925FD0-033E-C753-C629-617D532A4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39" y="1674813"/>
            <a:ext cx="6319999" cy="450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76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670EB-E784-669F-61F3-B3BA9D31A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120"/>
            <a:ext cx="10515600" cy="585184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3.CSS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4.JavaScript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5.PHP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MySQL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Apache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F41FA-DDFA-17D1-25F8-DD7AAA5A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69C2-F1B9-4935-9DA7-3C7F551C840D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25D87-0867-17E3-FDD1-C38E2D0D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90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09FE-02E3-B0DA-54F0-F85C9E0B2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4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 OF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D6FFD-A652-ED0F-3874-78027B9F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module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module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module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 module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module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module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9F5F9-FB34-35AD-2057-BE505658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69C2-F1B9-4935-9DA7-3C7F551C840D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F2162-B6A1-7C8F-BEA1-E23B83145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09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8DCDF-4543-B9FA-F9C2-FF85AF5CF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120"/>
            <a:ext cx="10515600" cy="585184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</a:p>
          <a:p>
            <a:pPr marL="6350" marR="3175" indent="-6350" algn="just">
              <a:lnSpc>
                <a:spcPct val="150000"/>
              </a:lnSpc>
              <a:spcAft>
                <a:spcPts val="1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would require:</a:t>
            </a:r>
          </a:p>
          <a:p>
            <a:pPr marL="342900" marR="3175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procedures belonging to other modules that the module under test calls.</a:t>
            </a:r>
          </a:p>
          <a:p>
            <a:pPr marL="342900" marR="3175" lvl="0" indent="-342900" algn="just">
              <a:lnSpc>
                <a:spcPct val="150000"/>
              </a:lnSpc>
              <a:spcAft>
                <a:spcPts val="15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Non local data structures that module accesses.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procedure to call the functions of the module under test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E9986-D2A9-B498-DF4D-B87A5575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69C2-F1B9-4935-9DA7-3C7F551C840D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063AD-C98F-7267-C80A-CD2ACE8B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85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5ABE3-8E11-D474-2AC9-3AEB7B1D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3: Test Case 1 of User Registration 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0AF9B9C-EC74-B67B-94BA-3E69CB9191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635608"/>
              </p:ext>
            </p:extLst>
          </p:nvPr>
        </p:nvGraphicFramePr>
        <p:xfrm>
          <a:off x="1996439" y="1871996"/>
          <a:ext cx="8199121" cy="31140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6565">
                  <a:extLst>
                    <a:ext uri="{9D8B030D-6E8A-4147-A177-3AD203B41FA5}">
                      <a16:colId xmlns:a16="http://schemas.microsoft.com/office/drawing/2014/main" val="2340806455"/>
                    </a:ext>
                  </a:extLst>
                </a:gridCol>
                <a:gridCol w="2450252">
                  <a:extLst>
                    <a:ext uri="{9D8B030D-6E8A-4147-A177-3AD203B41FA5}">
                      <a16:colId xmlns:a16="http://schemas.microsoft.com/office/drawing/2014/main" val="3358180942"/>
                    </a:ext>
                  </a:extLst>
                </a:gridCol>
                <a:gridCol w="1106565">
                  <a:extLst>
                    <a:ext uri="{9D8B030D-6E8A-4147-A177-3AD203B41FA5}">
                      <a16:colId xmlns:a16="http://schemas.microsoft.com/office/drawing/2014/main" val="2790260465"/>
                    </a:ext>
                  </a:extLst>
                </a:gridCol>
                <a:gridCol w="1027525">
                  <a:extLst>
                    <a:ext uri="{9D8B030D-6E8A-4147-A177-3AD203B41FA5}">
                      <a16:colId xmlns:a16="http://schemas.microsoft.com/office/drawing/2014/main" val="1109553826"/>
                    </a:ext>
                  </a:extLst>
                </a:gridCol>
                <a:gridCol w="1027525">
                  <a:extLst>
                    <a:ext uri="{9D8B030D-6E8A-4147-A177-3AD203B41FA5}">
                      <a16:colId xmlns:a16="http://schemas.microsoft.com/office/drawing/2014/main" val="2934818164"/>
                    </a:ext>
                  </a:extLst>
                </a:gridCol>
                <a:gridCol w="751761">
                  <a:extLst>
                    <a:ext uri="{9D8B030D-6E8A-4147-A177-3AD203B41FA5}">
                      <a16:colId xmlns:a16="http://schemas.microsoft.com/office/drawing/2014/main" val="1778583519"/>
                    </a:ext>
                  </a:extLst>
                </a:gridCol>
                <a:gridCol w="728928">
                  <a:extLst>
                    <a:ext uri="{9D8B030D-6E8A-4147-A177-3AD203B41FA5}">
                      <a16:colId xmlns:a16="http://schemas.microsoft.com/office/drawing/2014/main" val="1505627488"/>
                    </a:ext>
                  </a:extLst>
                </a:gridCol>
              </a:tblGrid>
              <a:tr h="57874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Condition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Input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Steps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Output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Expected Result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Actual Result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Result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8319906"/>
                  </a:ext>
                </a:extLst>
              </a:tr>
              <a:tr h="2535268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Should be Register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Full Name: Ram Nepal</a:t>
                      </a:r>
                    </a:p>
                    <a:p>
                      <a:pPr marL="0" marR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Phone Number: 9812332210</a:t>
                      </a:r>
                    </a:p>
                    <a:p>
                      <a:pPr marL="0" marR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Email: ram44@gmail.com</a:t>
                      </a:r>
                    </a:p>
                    <a:p>
                      <a:pPr marL="0" marR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Password: Ram12@R#</a:t>
                      </a:r>
                    </a:p>
                    <a:p>
                      <a:pPr marL="0" marR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Confirm Password: Ram12@R#</a:t>
                      </a:r>
                    </a:p>
                    <a:p>
                      <a:pPr marL="0" marR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Enter the Full Name, Phone Number,</a:t>
                      </a:r>
                    </a:p>
                    <a:p>
                      <a:pPr marL="0" marR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Email, Password, Confirm Password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All the steps Should be register into the system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All Steps are Registered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All Steps are Registered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Pass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033200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4EB27-B4C7-C0AA-0ADB-0202F96C3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69C2-F1B9-4935-9DA7-3C7F551C840D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00952-AAD7-E827-C48D-3913E38D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515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DA85-4222-41BA-25CC-C89E0989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4: Test Case 2 of User Login 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93959CD-E906-D404-8E4B-F51139BF1C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62797"/>
              </p:ext>
            </p:extLst>
          </p:nvPr>
        </p:nvGraphicFramePr>
        <p:xfrm>
          <a:off x="1808479" y="1483360"/>
          <a:ext cx="8575041" cy="309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7300">
                  <a:extLst>
                    <a:ext uri="{9D8B030D-6E8A-4147-A177-3AD203B41FA5}">
                      <a16:colId xmlns:a16="http://schemas.microsoft.com/office/drawing/2014/main" val="2717529931"/>
                    </a:ext>
                  </a:extLst>
                </a:gridCol>
                <a:gridCol w="2562592">
                  <a:extLst>
                    <a:ext uri="{9D8B030D-6E8A-4147-A177-3AD203B41FA5}">
                      <a16:colId xmlns:a16="http://schemas.microsoft.com/office/drawing/2014/main" val="3597004681"/>
                    </a:ext>
                  </a:extLst>
                </a:gridCol>
                <a:gridCol w="1157300">
                  <a:extLst>
                    <a:ext uri="{9D8B030D-6E8A-4147-A177-3AD203B41FA5}">
                      <a16:colId xmlns:a16="http://schemas.microsoft.com/office/drawing/2014/main" val="3079722741"/>
                    </a:ext>
                  </a:extLst>
                </a:gridCol>
                <a:gridCol w="1074636">
                  <a:extLst>
                    <a:ext uri="{9D8B030D-6E8A-4147-A177-3AD203B41FA5}">
                      <a16:colId xmlns:a16="http://schemas.microsoft.com/office/drawing/2014/main" val="626523237"/>
                    </a:ext>
                  </a:extLst>
                </a:gridCol>
                <a:gridCol w="1074636">
                  <a:extLst>
                    <a:ext uri="{9D8B030D-6E8A-4147-A177-3AD203B41FA5}">
                      <a16:colId xmlns:a16="http://schemas.microsoft.com/office/drawing/2014/main" val="2302669427"/>
                    </a:ext>
                  </a:extLst>
                </a:gridCol>
                <a:gridCol w="786228">
                  <a:extLst>
                    <a:ext uri="{9D8B030D-6E8A-4147-A177-3AD203B41FA5}">
                      <a16:colId xmlns:a16="http://schemas.microsoft.com/office/drawing/2014/main" val="4010244721"/>
                    </a:ext>
                  </a:extLst>
                </a:gridCol>
                <a:gridCol w="762349">
                  <a:extLst>
                    <a:ext uri="{9D8B030D-6E8A-4147-A177-3AD203B41FA5}">
                      <a16:colId xmlns:a16="http://schemas.microsoft.com/office/drawing/2014/main" val="3603510054"/>
                    </a:ext>
                  </a:extLst>
                </a:gridCol>
              </a:tblGrid>
              <a:tr h="86449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Condition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Input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Steps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Output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Expected Result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Actual Result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15"/>
                        </a:spcAft>
                      </a:pPr>
                      <a:r>
                        <a:rPr lang="en-US" sz="1200" kern="100">
                          <a:effectLst/>
                        </a:rPr>
                        <a:t>Result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0249796"/>
                  </a:ext>
                </a:extLst>
              </a:tr>
              <a:tr h="223431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Should be logged into the system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Email: ram44@gmail.com</a:t>
                      </a:r>
                    </a:p>
                    <a:p>
                      <a:pPr marL="0" marR="0" indent="0"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Password: Ram12@R#</a:t>
                      </a:r>
                    </a:p>
                    <a:p>
                      <a:pPr marL="0" marR="0" indent="0"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Enter the valid</a:t>
                      </a:r>
                    </a:p>
                    <a:p>
                      <a:pPr marL="0" marR="0" indent="0"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Email, Password, login button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Email should be logged into the system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Navigate to the user dashboard page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Error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15"/>
                        </a:spcAft>
                      </a:pPr>
                      <a:r>
                        <a:rPr lang="en-US" sz="1200" kern="100" dirty="0">
                          <a:effectLst/>
                        </a:rPr>
                        <a:t>Fail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344614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BE3B1-B239-84FD-7B4C-FB7F56E2C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69C2-F1B9-4935-9DA7-3C7F551C840D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53113-47B3-A28C-5AE8-1747CCF8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084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0903-5FEA-E808-FF33-87B22E07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5: Test Case 3 of Updated User Login 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B99DF33-0828-4C96-13B7-C58158B256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3399478"/>
              </p:ext>
            </p:extLst>
          </p:nvPr>
        </p:nvGraphicFramePr>
        <p:xfrm>
          <a:off x="2346960" y="1534160"/>
          <a:ext cx="6963407" cy="39553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9791">
                  <a:extLst>
                    <a:ext uri="{9D8B030D-6E8A-4147-A177-3AD203B41FA5}">
                      <a16:colId xmlns:a16="http://schemas.microsoft.com/office/drawing/2014/main" val="247723389"/>
                    </a:ext>
                  </a:extLst>
                </a:gridCol>
                <a:gridCol w="1607342">
                  <a:extLst>
                    <a:ext uri="{9D8B030D-6E8A-4147-A177-3AD203B41FA5}">
                      <a16:colId xmlns:a16="http://schemas.microsoft.com/office/drawing/2014/main" val="2508578919"/>
                    </a:ext>
                  </a:extLst>
                </a:gridCol>
                <a:gridCol w="1006920">
                  <a:extLst>
                    <a:ext uri="{9D8B030D-6E8A-4147-A177-3AD203B41FA5}">
                      <a16:colId xmlns:a16="http://schemas.microsoft.com/office/drawing/2014/main" val="2806262205"/>
                    </a:ext>
                  </a:extLst>
                </a:gridCol>
                <a:gridCol w="939791">
                  <a:extLst>
                    <a:ext uri="{9D8B030D-6E8A-4147-A177-3AD203B41FA5}">
                      <a16:colId xmlns:a16="http://schemas.microsoft.com/office/drawing/2014/main" val="459019884"/>
                    </a:ext>
                  </a:extLst>
                </a:gridCol>
                <a:gridCol w="939791">
                  <a:extLst>
                    <a:ext uri="{9D8B030D-6E8A-4147-A177-3AD203B41FA5}">
                      <a16:colId xmlns:a16="http://schemas.microsoft.com/office/drawing/2014/main" val="3165406858"/>
                    </a:ext>
                  </a:extLst>
                </a:gridCol>
                <a:gridCol w="910703">
                  <a:extLst>
                    <a:ext uri="{9D8B030D-6E8A-4147-A177-3AD203B41FA5}">
                      <a16:colId xmlns:a16="http://schemas.microsoft.com/office/drawing/2014/main" val="263071859"/>
                    </a:ext>
                  </a:extLst>
                </a:gridCol>
                <a:gridCol w="619069">
                  <a:extLst>
                    <a:ext uri="{9D8B030D-6E8A-4147-A177-3AD203B41FA5}">
                      <a16:colId xmlns:a16="http://schemas.microsoft.com/office/drawing/2014/main" val="351018310"/>
                    </a:ext>
                  </a:extLst>
                </a:gridCol>
              </a:tblGrid>
              <a:tr h="1204326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Condition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Input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Steps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Output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Expected Result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Actual Result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15"/>
                        </a:spcAft>
                      </a:pPr>
                      <a:r>
                        <a:rPr lang="en-US" sz="1200" kern="100">
                          <a:effectLst/>
                        </a:rPr>
                        <a:t>Result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9612302"/>
                  </a:ext>
                </a:extLst>
              </a:tr>
              <a:tr h="275099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Should be logged into the system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Email: ram44@gmail.com</a:t>
                      </a:r>
                    </a:p>
                    <a:p>
                      <a:pPr marL="0" marR="0" indent="0"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Password: Ram12@R#</a:t>
                      </a:r>
                    </a:p>
                    <a:p>
                      <a:pPr marL="0" marR="0" indent="0"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Updated statement in header (Location path).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Email should be logged into the system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Navigate to the user dashboard page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Navigate to the user dashboard page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15"/>
                        </a:spcAft>
                      </a:pPr>
                      <a:r>
                        <a:rPr lang="en-US" sz="1200" kern="100" dirty="0">
                          <a:effectLst/>
                        </a:rPr>
                        <a:t>Pass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842631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6AFFD-3841-497A-853A-EAF649F00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69C2-F1B9-4935-9DA7-3C7F551C840D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BDE7F-415B-DB51-285E-6C2BB047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353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616AC-EB40-E586-4230-555E5105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36525"/>
            <a:ext cx="10515600" cy="589915"/>
          </a:xfrm>
        </p:spPr>
        <p:txBody>
          <a:bodyPr/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6: System Testing of Online Shopping System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55962F3-E612-D7B0-EC1C-5B01F89D5A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7877235"/>
              </p:ext>
            </p:extLst>
          </p:nvPr>
        </p:nvGraphicFramePr>
        <p:xfrm>
          <a:off x="711200" y="822960"/>
          <a:ext cx="10312400" cy="54400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2205">
                  <a:extLst>
                    <a:ext uri="{9D8B030D-6E8A-4147-A177-3AD203B41FA5}">
                      <a16:colId xmlns:a16="http://schemas.microsoft.com/office/drawing/2014/main" val="3718941684"/>
                    </a:ext>
                  </a:extLst>
                </a:gridCol>
                <a:gridCol w="1375546">
                  <a:extLst>
                    <a:ext uri="{9D8B030D-6E8A-4147-A177-3AD203B41FA5}">
                      <a16:colId xmlns:a16="http://schemas.microsoft.com/office/drawing/2014/main" val="341204198"/>
                    </a:ext>
                  </a:extLst>
                </a:gridCol>
                <a:gridCol w="2805059">
                  <a:extLst>
                    <a:ext uri="{9D8B030D-6E8A-4147-A177-3AD203B41FA5}">
                      <a16:colId xmlns:a16="http://schemas.microsoft.com/office/drawing/2014/main" val="1827454374"/>
                    </a:ext>
                  </a:extLst>
                </a:gridCol>
                <a:gridCol w="1714934">
                  <a:extLst>
                    <a:ext uri="{9D8B030D-6E8A-4147-A177-3AD203B41FA5}">
                      <a16:colId xmlns:a16="http://schemas.microsoft.com/office/drawing/2014/main" val="3707090694"/>
                    </a:ext>
                  </a:extLst>
                </a:gridCol>
                <a:gridCol w="1500269">
                  <a:extLst>
                    <a:ext uri="{9D8B030D-6E8A-4147-A177-3AD203B41FA5}">
                      <a16:colId xmlns:a16="http://schemas.microsoft.com/office/drawing/2014/main" val="3112646799"/>
                    </a:ext>
                  </a:extLst>
                </a:gridCol>
                <a:gridCol w="1314387">
                  <a:extLst>
                    <a:ext uri="{9D8B030D-6E8A-4147-A177-3AD203B41FA5}">
                      <a16:colId xmlns:a16="http://schemas.microsoft.com/office/drawing/2014/main" val="533599341"/>
                    </a:ext>
                  </a:extLst>
                </a:gridCol>
              </a:tblGrid>
              <a:tr h="337948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Test Description</a:t>
                      </a:r>
                      <a:endParaRPr lang="en-US" sz="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Test Steps</a:t>
                      </a:r>
                      <a:endParaRPr lang="en-US" sz="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Test Data</a:t>
                      </a:r>
                      <a:endParaRPr lang="en-US" sz="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Expected Outcomes</a:t>
                      </a:r>
                      <a:endParaRPr lang="en-US" sz="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Actual Outcomes</a:t>
                      </a:r>
                      <a:endParaRPr lang="en-US" sz="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Remarks</a:t>
                      </a:r>
                      <a:endParaRPr lang="en-US" sz="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extLst>
                  <a:ext uri="{0D108BD9-81ED-4DB2-BD59-A6C34878D82A}">
                    <a16:rowId xmlns:a16="http://schemas.microsoft.com/office/drawing/2014/main" val="2687115803"/>
                  </a:ext>
                </a:extLst>
              </a:tr>
              <a:tr h="159016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User Registration </a:t>
                      </a:r>
                      <a:endParaRPr lang="en-US" sz="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Enter all the valid information </a:t>
                      </a:r>
                      <a:endParaRPr lang="en-US" sz="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Full Name: Ram Nepal</a:t>
                      </a:r>
                    </a:p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Phone Number: 9812332210</a:t>
                      </a:r>
                    </a:p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Email: ram44@gmail.com</a:t>
                      </a:r>
                    </a:p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Password: Ram12@R#</a:t>
                      </a:r>
                    </a:p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Confirm Password: Ram12@R#</a:t>
                      </a:r>
                    </a:p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 </a:t>
                      </a:r>
                      <a:endParaRPr lang="en-US" sz="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Successfully registered </a:t>
                      </a:r>
                      <a:endParaRPr lang="en-US" sz="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Successfully registered </a:t>
                      </a:r>
                      <a:endParaRPr lang="en-US" sz="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Pass</a:t>
                      </a:r>
                      <a:endParaRPr lang="en-US" sz="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extLst>
                  <a:ext uri="{0D108BD9-81ED-4DB2-BD59-A6C34878D82A}">
                    <a16:rowId xmlns:a16="http://schemas.microsoft.com/office/drawing/2014/main" val="1245858473"/>
                  </a:ext>
                </a:extLst>
              </a:tr>
              <a:tr h="673028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User login</a:t>
                      </a:r>
                      <a:endParaRPr lang="en-US" sz="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Enter all registered information</a:t>
                      </a:r>
                      <a:endParaRPr lang="en-US" sz="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 dirty="0">
                          <a:effectLst/>
                        </a:rPr>
                        <a:t>Email: ram44@gmail.com</a:t>
                      </a:r>
                    </a:p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 dirty="0">
                          <a:effectLst/>
                        </a:rPr>
                        <a:t>Password: Ram12@R#</a:t>
                      </a:r>
                    </a:p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 dirty="0">
                          <a:effectLst/>
                        </a:rPr>
                        <a:t> </a:t>
                      </a:r>
                      <a:endParaRPr lang="en-US" sz="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Navigate to the user dashboard</a:t>
                      </a:r>
                      <a:endParaRPr lang="en-US" sz="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Navigate to the user dashboard</a:t>
                      </a:r>
                      <a:endParaRPr lang="en-US" sz="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Pass</a:t>
                      </a:r>
                      <a:endParaRPr lang="en-US" sz="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extLst>
                  <a:ext uri="{0D108BD9-81ED-4DB2-BD59-A6C34878D82A}">
                    <a16:rowId xmlns:a16="http://schemas.microsoft.com/office/drawing/2014/main" val="966063509"/>
                  </a:ext>
                </a:extLst>
              </a:tr>
              <a:tr h="572628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Add Products</a:t>
                      </a:r>
                      <a:endParaRPr lang="en-US" sz="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Enter required product information</a:t>
                      </a:r>
                      <a:endParaRPr lang="en-US" sz="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Product Name: Dell i3, Product Price: 10,000, Product Image: img2.jpeg</a:t>
                      </a:r>
                      <a:endParaRPr lang="en-US" sz="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Added successfully </a:t>
                      </a:r>
                      <a:endParaRPr lang="en-US" sz="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Added successfully </a:t>
                      </a:r>
                      <a:endParaRPr lang="en-US" sz="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Pass</a:t>
                      </a:r>
                      <a:endParaRPr lang="en-US" sz="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extLst>
                  <a:ext uri="{0D108BD9-81ED-4DB2-BD59-A6C34878D82A}">
                    <a16:rowId xmlns:a16="http://schemas.microsoft.com/office/drawing/2014/main" val="2872004395"/>
                  </a:ext>
                </a:extLst>
              </a:tr>
              <a:tr h="572628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Update Products</a:t>
                      </a:r>
                      <a:endParaRPr lang="en-US" sz="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Enter required product information</a:t>
                      </a:r>
                      <a:endParaRPr lang="en-US" sz="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Product ID:1111, Product Name: Dell i3, Product Price: 11,000, Product Image: img2.jpeg</a:t>
                      </a:r>
                      <a:endParaRPr lang="en-US" sz="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Updated successfully </a:t>
                      </a:r>
                      <a:endParaRPr lang="en-US" sz="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Updated successfully </a:t>
                      </a:r>
                      <a:endParaRPr lang="en-US" sz="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Pass</a:t>
                      </a:r>
                      <a:endParaRPr lang="en-US" sz="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extLst>
                  <a:ext uri="{0D108BD9-81ED-4DB2-BD59-A6C34878D82A}">
                    <a16:rowId xmlns:a16="http://schemas.microsoft.com/office/drawing/2014/main" val="1135393417"/>
                  </a:ext>
                </a:extLst>
              </a:tr>
              <a:tr h="572628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Delete Products</a:t>
                      </a:r>
                      <a:endParaRPr lang="en-US" sz="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Enter required product information</a:t>
                      </a:r>
                      <a:endParaRPr lang="en-US" sz="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Product ID:1111, Product Name: Dell i3, Product Price: 11,000, Product Image: img2.jpeg</a:t>
                      </a:r>
                      <a:endParaRPr lang="en-US" sz="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Deleted successfully </a:t>
                      </a:r>
                      <a:endParaRPr lang="en-US" sz="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Deleted successfully </a:t>
                      </a:r>
                      <a:endParaRPr lang="en-US" sz="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Pass</a:t>
                      </a:r>
                      <a:endParaRPr lang="en-US" sz="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extLst>
                  <a:ext uri="{0D108BD9-81ED-4DB2-BD59-A6C34878D82A}">
                    <a16:rowId xmlns:a16="http://schemas.microsoft.com/office/drawing/2014/main" val="558511347"/>
                  </a:ext>
                </a:extLst>
              </a:tr>
              <a:tr h="78308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Admin login </a:t>
                      </a:r>
                      <a:endParaRPr lang="en-US" sz="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Enter admin login email and password</a:t>
                      </a:r>
                      <a:endParaRPr lang="en-US" sz="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Email: cecepywo@mailinator.com</a:t>
                      </a:r>
                    </a:p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 </a:t>
                      </a:r>
                    </a:p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Password: Pa$$w0rd!</a:t>
                      </a:r>
                      <a:endParaRPr lang="en-US" sz="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Navigate to the admin dashboard</a:t>
                      </a:r>
                      <a:endParaRPr lang="en-US" sz="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Navigate to the admin dashboard</a:t>
                      </a:r>
                      <a:endParaRPr lang="en-US" sz="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Pass</a:t>
                      </a:r>
                      <a:endParaRPr lang="en-US" sz="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extLst>
                  <a:ext uri="{0D108BD9-81ED-4DB2-BD59-A6C34878D82A}">
                    <a16:rowId xmlns:a16="http://schemas.microsoft.com/office/drawing/2014/main" val="2619302970"/>
                  </a:ext>
                </a:extLst>
              </a:tr>
              <a:tr h="337948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Generate Report</a:t>
                      </a:r>
                      <a:endParaRPr lang="en-US" sz="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Click to see report </a:t>
                      </a:r>
                      <a:endParaRPr lang="en-US" sz="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View report</a:t>
                      </a:r>
                      <a:endParaRPr lang="en-US" sz="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Admin views all report</a:t>
                      </a:r>
                      <a:endParaRPr lang="en-US" sz="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>
                          <a:effectLst/>
                        </a:rPr>
                        <a:t>Admin views all report</a:t>
                      </a:r>
                      <a:endParaRPr lang="en-US" sz="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400" kern="100" dirty="0">
                          <a:effectLst/>
                        </a:rPr>
                        <a:t>Pass</a:t>
                      </a:r>
                      <a:endParaRPr lang="en-US" sz="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4373" marR="24373" marT="0" marB="0"/>
                </a:tc>
                <a:extLst>
                  <a:ext uri="{0D108BD9-81ED-4DB2-BD59-A6C34878D82A}">
                    <a16:rowId xmlns:a16="http://schemas.microsoft.com/office/drawing/2014/main" val="2564309231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1A3D4-0E78-5534-F8C8-3856AADC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69C2-F1B9-4935-9DA7-3C7F551C840D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00064-9B80-625A-A7E2-0E52C778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044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F29EC-671D-E74F-A51B-770E207DE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FUTURE RECOMMENDATIONS 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62E9C-1C64-B03A-00EB-268F2DA2A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308100"/>
            <a:ext cx="11099800" cy="4868863"/>
          </a:xfrm>
        </p:spPr>
        <p:txBody>
          <a:bodyPr/>
          <a:lstStyle/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 be added proper payment gateway,</a:t>
            </a: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 Responsiveness website,</a:t>
            </a: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 be added inventory management system,</a:t>
            </a: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 be added multilingual to this site,</a:t>
            </a: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Payment Options Must Be Plentiful - Some customers pay with credit cards, debit cards, while others use E-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sewa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Fone pay, Mobile Banking etc. Make sure the options are all there.</a:t>
            </a: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many features can be added to this project to make it more robust</a:t>
            </a:r>
          </a:p>
          <a:p>
            <a:pPr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85C21-7007-731D-8254-98FA0558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69C2-F1B9-4935-9DA7-3C7F551C840D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51F03-1DE3-CC40-3219-2D721486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420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8D1F-368C-1D34-F808-2A6132C4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85A17-BA0F-CDC8-81D1-26867684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just"/>
            <a:fld id="{C77D69C2-F1B9-4935-9DA7-3C7F551C840D}" type="datetime1">
              <a:rPr lang="en-US"/>
              <a:pPr algn="just"/>
              <a:t>2/18/2025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DC839C-99FA-0E7E-C06D-AD5B8127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just"/>
            <a:fld id="{60E105DB-C9DF-4402-BB64-AFD54DA04FB6}" type="slidenum">
              <a:rPr lang="en-US"/>
              <a:pPr algn="just"/>
              <a:t>39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E0EE256-19B3-95F5-9EA5-171E042AF3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5094" y="1832960"/>
            <a:ext cx="10728706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flexible and user-friendly.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requirements have been fulfilled, remaining ones can be completed with a short extension.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using HTML, CSS, JavaScript, PHP, and MySQL, making it executable on any system.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was tested with maximum load and works fast and effectively.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online shopping system offers a wide range of products like electronics, clothing, home decoration, and food.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search for and purchase products easily.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log in to view order status, request items, and provide suggestions.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login allows adding, updating, or deleting products, reviewing user activity, checking order list, and generating reports. </a:t>
            </a:r>
          </a:p>
        </p:txBody>
      </p:sp>
    </p:spTree>
    <p:extLst>
      <p:ext uri="{BB962C8B-B14F-4D97-AF65-F5344CB8AC3E}">
        <p14:creationId xmlns:p14="http://schemas.microsoft.com/office/powerpoint/2010/main" val="49844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0E5AD-9B6F-2228-D9DA-8A14A212A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BA21-316A-E50D-DC67-4407F773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TABLES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EFC49-D0EB-BAA9-E41E-ACA26E4A2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 marL="514350" indent="-514350" algn="just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 marL="514350" indent="-514350" algn="just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1</a:t>
            </a:r>
          </a:p>
          <a:p>
            <a:pPr marL="514350" indent="-514350" algn="just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2</a:t>
            </a:r>
          </a:p>
          <a:p>
            <a:pPr marL="514350" indent="-514350" algn="just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3</a:t>
            </a:r>
          </a:p>
          <a:p>
            <a:pPr marL="514350" indent="-514350" algn="just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</a:t>
            </a:r>
          </a:p>
          <a:p>
            <a:pPr marL="514350" indent="-514350" algn="just"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1DED2-E66A-39CD-7B19-0594F5D5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7179-A8FD-418E-9A50-D0245E1DC8D5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BF264-AB4E-5185-794D-F154941F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37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 marL="0" indent="0" algn="ctr">
              <a:buNone/>
            </a:pP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Query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4E41-84EF-4292-AA3D-50F306B50959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70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Online Shopping System is a web-based platform designed to facilitate products view and add to cart for buying products among users. 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 access the system through a secure login page, with users required to register beforehand.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documentation will cover the key features, design architecture, implementation, and testing phases of the Online Shopping System a web application, offering a comprehensive overview of its development and operational capabilities.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A05B-53A4-479C-842D-10DC397446F0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2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Transformation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Connectivity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Trust Issues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Preferences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 Challenges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Logistical Barriers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1E0-6131-4384-917E-DEB3FB370FDA}" type="datetime1">
              <a:rPr lang="en-US" smtClean="0"/>
              <a:t>2/18/2025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6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generate reports of products</a:t>
            </a: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allow user to view products and add to cart</a:t>
            </a:r>
          </a:p>
          <a:p>
            <a:pPr marL="342900" marR="0" lvl="0" indent="-342900" algn="just">
              <a:lnSpc>
                <a:spcPct val="150000"/>
              </a:lnSpc>
              <a:spcAft>
                <a:spcPts val="15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facilitate user for shopping right products easily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4332-26A0-45D0-827B-E59B2181436F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7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&amp; Limitation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cart management, order placement, and payment integration.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full control over the development environment for customization of interfaces, catalogs, and payment systems.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experience in database management, authentication, security, and basic e-commerce workflows.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AB3C-8973-44F6-B7F9-4703B98E5BE3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39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localhost environment cannot handle a large number of concurrent users and transactions due to resource limitations.</a:t>
            </a:r>
          </a:p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website will operate on smaller displays, compared to a mobile app, its usability may suffer from a less dynamic or simple layout.   </a:t>
            </a:r>
          </a:p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Lacks secure payment gateways, real-time inventory management, and third-party delivery/logistics integration.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3D5D-67E5-42BC-8A4E-2498D3A6E1C1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05DB-C9DF-4402-BB64-AFD54DA04F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01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1532</Words>
  <Application>Microsoft Office PowerPoint</Application>
  <PresentationFormat>Widescreen</PresentationFormat>
  <Paragraphs>394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Symbol</vt:lpstr>
      <vt:lpstr>Times New Roman</vt:lpstr>
      <vt:lpstr>Office Theme</vt:lpstr>
      <vt:lpstr>Online Shopping System</vt:lpstr>
      <vt:lpstr>TABLE OF CONTENTS</vt:lpstr>
      <vt:lpstr>LIST OF FIGURES</vt:lpstr>
      <vt:lpstr>LIST OF TABLES</vt:lpstr>
      <vt:lpstr>INTRODUCTION</vt:lpstr>
      <vt:lpstr>PROBLEM STATEMENT</vt:lpstr>
      <vt:lpstr>OBJECTIVES</vt:lpstr>
      <vt:lpstr>Scope &amp; Limitation</vt:lpstr>
      <vt:lpstr>LIMITATIONS</vt:lpstr>
      <vt:lpstr>Literature &amp; Background Review</vt:lpstr>
      <vt:lpstr>Continue..</vt:lpstr>
      <vt:lpstr>SYSTEM  ANALYSIS</vt:lpstr>
      <vt:lpstr>PowerPoint Presentation</vt:lpstr>
      <vt:lpstr>PowerPoint Presentation</vt:lpstr>
      <vt:lpstr>PowerPoint Presentation</vt:lpstr>
      <vt:lpstr>Feasibility Analysis</vt:lpstr>
      <vt:lpstr>PowerPoint Presentation</vt:lpstr>
      <vt:lpstr>Data Modelling (ER-Diagram)</vt:lpstr>
      <vt:lpstr>FLOW CHART</vt:lpstr>
      <vt:lpstr>Process Modelling (DFD)</vt:lpstr>
      <vt:lpstr>DFD (Level-1)</vt:lpstr>
      <vt:lpstr>System Design</vt:lpstr>
      <vt:lpstr>PowerPoint Presentation</vt:lpstr>
      <vt:lpstr>Interface Design</vt:lpstr>
      <vt:lpstr>PowerPoint Presentation</vt:lpstr>
      <vt:lpstr>PowerPoint Presentation</vt:lpstr>
      <vt:lpstr>PowerPoint Presentation</vt:lpstr>
      <vt:lpstr>PowerPoint Presentation</vt:lpstr>
      <vt:lpstr>IMPLEMENTATION</vt:lpstr>
      <vt:lpstr>TOOLS USED:</vt:lpstr>
      <vt:lpstr>PowerPoint Presentation</vt:lpstr>
      <vt:lpstr>IMPLEMENTATION DETAILS OF MODULES</vt:lpstr>
      <vt:lpstr>PowerPoint Presentation</vt:lpstr>
      <vt:lpstr>Table 3: Test Case 1 of User Registration </vt:lpstr>
      <vt:lpstr>Table 4: Test Case 2 of User Login </vt:lpstr>
      <vt:lpstr>Table 5: Test Case 3 of Updated User Login </vt:lpstr>
      <vt:lpstr>Table 6: System Testing of Online Shopping System</vt:lpstr>
      <vt:lpstr>FUTURE RECOMMENDATIONS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Driver’s log book</dc:title>
  <dc:creator>Acer</dc:creator>
  <cp:lastModifiedBy>Rijan Manandhar</cp:lastModifiedBy>
  <cp:revision>68</cp:revision>
  <dcterms:created xsi:type="dcterms:W3CDTF">2024-12-08T16:02:12Z</dcterms:created>
  <dcterms:modified xsi:type="dcterms:W3CDTF">2025-02-18T01:02:53Z</dcterms:modified>
</cp:coreProperties>
</file>