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0" r:id="rId5"/>
    <p:sldId id="261" r:id="rId6"/>
    <p:sldId id="262" r:id="rId7"/>
    <p:sldId id="273" r:id="rId8"/>
    <p:sldId id="263" r:id="rId9"/>
    <p:sldId id="277" r:id="rId10"/>
    <p:sldId id="274" r:id="rId11"/>
    <p:sldId id="275" r:id="rId12"/>
    <p:sldId id="276"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4863" y="991274"/>
            <a:ext cx="9448800" cy="1825096"/>
          </a:xfrm>
        </p:spPr>
        <p:txBody>
          <a:bodyPr/>
          <a:lstStyle/>
          <a:p>
            <a:r>
              <a:rPr lang="en-US" sz="3600" dirty="0">
                <a:latin typeface="Times New Roman" panose="02020603050405020304"/>
                <a:cs typeface="Times New Roman" panose="02020603050405020304"/>
              </a:rPr>
              <a:t>HAND GESTURE RECOGNITION</a:t>
            </a:r>
            <a:br>
              <a:rPr lang="en-US" sz="3600" dirty="0">
                <a:latin typeface="Times New Roman" panose="02020603050405020304"/>
                <a:cs typeface="Times New Roman" panose="02020603050405020304"/>
              </a:rPr>
            </a:br>
            <a:endParaRPr lang="en-US" sz="3600">
              <a:latin typeface="Times New Roman" panose="02020603050405020304"/>
              <a:cs typeface="Times New Roman" panose="02020603050405020304"/>
            </a:endParaRPr>
          </a:p>
        </p:txBody>
      </p:sp>
      <p:sp>
        <p:nvSpPr>
          <p:cNvPr id="3" name="Subtitle 2"/>
          <p:cNvSpPr>
            <a:spLocks noGrp="1"/>
          </p:cNvSpPr>
          <p:nvPr>
            <p:ph type="subTitle" idx="1"/>
          </p:nvPr>
        </p:nvSpPr>
        <p:spPr>
          <a:xfrm>
            <a:off x="1371600" y="3130885"/>
            <a:ext cx="9448800" cy="2390273"/>
          </a:xfrm>
        </p:spPr>
        <p:txBody>
          <a:bodyPr vert="horz" lIns="91440" tIns="45720" rIns="91440" bIns="45720" rtlCol="0" anchor="t">
            <a:normAutofit/>
          </a:bodyPr>
          <a:lstStyle/>
          <a:p>
            <a:pPr marL="342900" indent="-342900">
              <a:buFont typeface="Wingdings" panose="05000000000000000000" pitchFamily="34" charset="0"/>
              <a:buChar char="Ø"/>
            </a:pPr>
            <a:r>
              <a:rPr lang="en-US" sz="2400" dirty="0"/>
              <a:t>Parangat Narsingh Pradhan (2018009122)</a:t>
            </a:r>
            <a:endParaRPr lang="en-US" sz="2400" dirty="0"/>
          </a:p>
          <a:p>
            <a:endParaRPr lang="en-US" sz="2400" dirty="0"/>
          </a:p>
          <a:p>
            <a:pPr marL="342900" indent="-342900">
              <a:buFont typeface="Wingdings" panose="05000000000000000000" pitchFamily="34" charset="0"/>
              <a:buChar char="Ø"/>
            </a:pPr>
            <a:r>
              <a:rPr lang="en-US" sz="2400" dirty="0"/>
              <a:t>Rijesh Shrestha (2018011897)</a:t>
            </a:r>
            <a:endParaRPr lang="en-US" sz="2400" dirty="0"/>
          </a:p>
          <a:p>
            <a:endParaRPr lang="en-US" sz="2400" dirty="0"/>
          </a:p>
          <a:p>
            <a:r>
              <a:rPr lang="en-US" sz="2400" dirty="0"/>
              <a:t>CSE-D, G-1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760" y="2194560"/>
            <a:ext cx="6832600" cy="4024125"/>
          </a:xfrm>
        </p:spPr>
        <p:txBody>
          <a:bodyPr vert="horz" lIns="91440" tIns="45720" rIns="91440" bIns="45720" rtlCol="0">
            <a:normAutofit/>
          </a:bodyPr>
          <a:lstStyle/>
          <a:p>
            <a:pPr marL="0" indent="0">
              <a:buNone/>
            </a:pPr>
            <a:r>
              <a:rPr lang="en-US" dirty="0">
                <a:latin typeface="Franklin Gothic Medium" panose="020B0603020102020204"/>
              </a:rPr>
              <a:t>STEP 2:</a:t>
            </a:r>
            <a:endParaRPr lang="en-US" dirty="0">
              <a:latin typeface="Franklin Gothic Medium" panose="020B0603020102020204"/>
            </a:endParaRPr>
          </a:p>
          <a:p>
            <a:pPr marL="0" indent="0">
              <a:buNone/>
            </a:pPr>
            <a:r>
              <a:rPr lang="en-US" dirty="0">
                <a:latin typeface="Century Gothic" panose="020B0502020202020204"/>
              </a:rPr>
              <a:t>Finding contours. The hand is identified using an inbuilt function that finds Contours which OpenCV provides. The function is later then returns an array of coordinates of the formation of the contour.</a:t>
            </a:r>
            <a:endParaRPr lang="en-US" dirty="0">
              <a:latin typeface="Franklin Gothic Medium" panose="020B0603020102020204"/>
            </a:endParaRPr>
          </a:p>
        </p:txBody>
      </p:sp>
      <p:pic>
        <p:nvPicPr>
          <p:cNvPr id="4" name="Picture 4" descr="A close up of a logo&#10;&#10;Description automatically generated"/>
          <p:cNvPicPr>
            <a:picLocks noChangeAspect="1"/>
          </p:cNvPicPr>
          <p:nvPr/>
        </p:nvPicPr>
        <p:blipFill>
          <a:blip r:embed="rId1"/>
          <a:stretch>
            <a:fillRect/>
          </a:stretch>
        </p:blipFill>
        <p:spPr>
          <a:xfrm>
            <a:off x="7861238" y="1667423"/>
            <a:ext cx="3644962" cy="36299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14126"/>
            <a:ext cx="10820400" cy="5404559"/>
          </a:xfrm>
        </p:spPr>
        <p:txBody>
          <a:bodyPr vert="horz" lIns="91440" tIns="45720" rIns="91440" bIns="45720" rtlCol="0" anchor="t">
            <a:normAutofit/>
          </a:bodyPr>
          <a:lstStyle/>
          <a:p>
            <a:pPr marL="0" indent="0">
              <a:buNone/>
            </a:pPr>
            <a:r>
              <a:rPr lang="en-US" dirty="0">
                <a:latin typeface="Franklin Gothic Medium" panose="020B0603020102020204"/>
              </a:rPr>
              <a:t>STEP 3:</a:t>
            </a:r>
            <a:endParaRPr lang="en-US" dirty="0">
              <a:latin typeface="Franklin Gothic Medium" panose="020B0603020102020204"/>
            </a:endParaRPr>
          </a:p>
          <a:p>
            <a:pPr marL="0" indent="0">
              <a:buNone/>
            </a:pPr>
            <a:r>
              <a:rPr lang="en-US" dirty="0">
                <a:latin typeface="Century Gothic" panose="020B0502020202020204"/>
              </a:rPr>
              <a:t>Convex hull and convexity defects. The data obtained from the Contour's is later used to obtain entity known as "Convexity Defects". They are the irregularities in contours. Based on the value of this, we can identify how many fingers are present. This is valuable information as it provides information to which letter is corresponding.</a:t>
            </a:r>
            <a:endParaRPr lang="en-US" dirty="0">
              <a:latin typeface="Century Gothic" panose="020B0502020202020204"/>
            </a:endParaRPr>
          </a:p>
          <a:p>
            <a:pPr marL="0" indent="0">
              <a:buNone/>
            </a:pPr>
            <a:r>
              <a:rPr lang="en-US" dirty="0">
                <a:latin typeface="Franklin Gothic Medium" panose="020B0603020102020204"/>
              </a:rPr>
              <a:t>CALCULATION:</a:t>
            </a:r>
            <a:endParaRPr lang="en-US" dirty="0">
              <a:latin typeface="Century Gothic" panose="020B0502020202020204"/>
            </a:endParaRPr>
          </a:p>
          <a:p>
            <a:pPr marL="0" indent="0">
              <a:buNone/>
            </a:pPr>
            <a:r>
              <a:rPr lang="en-US" dirty="0">
                <a:latin typeface="Century Gothic" panose="020B0502020202020204"/>
              </a:rPr>
              <a:t>We compute a triangle. Let the sides be "a", "b" and "c". This triangle is formed by the starting point of the contour, the ending point of the contour and the farthest point of the  contour. (</a:t>
            </a:r>
            <a:r>
              <a:rPr lang="en-US" dirty="0" err="1">
                <a:latin typeface="Century Gothic" panose="020B0502020202020204"/>
              </a:rPr>
              <a:t>a,b,c</a:t>
            </a:r>
            <a:r>
              <a:rPr lang="en-US" dirty="0">
                <a:latin typeface="Century Gothic" panose="020B0502020202020204"/>
              </a:rPr>
              <a:t> respectively). "a" is computed as follows</a:t>
            </a:r>
            <a:endParaRPr lang="en-US" dirty="0">
              <a:latin typeface="Century Gothic" panose="020B0502020202020204"/>
            </a:endParaRPr>
          </a:p>
          <a:p>
            <a:pPr marL="0" indent="0">
              <a:buNone/>
            </a:pPr>
            <a:r>
              <a:rPr lang="en-US" dirty="0">
                <a:latin typeface="Century Gothic" panose="020B0502020202020204"/>
              </a:rPr>
              <a:t>a=</a:t>
            </a:r>
            <a:r>
              <a:rPr lang="en-US" dirty="0" err="1">
                <a:latin typeface="Century Gothic" panose="020B0502020202020204"/>
              </a:rPr>
              <a:t>math.sqrt</a:t>
            </a:r>
            <a:r>
              <a:rPr lang="en-US" dirty="0">
                <a:latin typeface="Century Gothic" panose="020B0502020202020204"/>
              </a:rPr>
              <a:t>((end[0])**2+(end[1]-start[1]0**2)[7]</a:t>
            </a:r>
            <a:endParaRPr lang="en-US" dirty="0">
              <a:latin typeface="Century Gothic" panose="020B0502020202020204"/>
            </a:endParaRPr>
          </a:p>
          <a:p>
            <a:pPr marL="0" indent="0">
              <a:buNone/>
            </a:pPr>
            <a:r>
              <a:rPr lang="en-US" dirty="0">
                <a:latin typeface="Century Gothic" panose="020B0502020202020204"/>
              </a:rPr>
              <a:t>Similarly b and c are also calculated. </a:t>
            </a:r>
            <a:endParaRPr lang="en-US" dirty="0">
              <a:latin typeface="Century Gothic" panose="020B0502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025" y="232017"/>
            <a:ext cx="5489532" cy="1240837"/>
          </a:xfrm>
        </p:spPr>
        <p:txBody>
          <a:bodyPr/>
          <a:lstStyle/>
          <a:p>
            <a:r>
              <a:rPr lang="en-US" sz="3600">
                <a:latin typeface="Times New Roman" panose="02020603050405020304"/>
                <a:cs typeface="Times New Roman" panose="02020603050405020304"/>
              </a:rPr>
              <a:t>Challenges   faced</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34" charset="0"/>
              <a:buChar char="Ø"/>
            </a:pPr>
            <a:r>
              <a:rPr lang="en-US" dirty="0"/>
              <a:t> </a:t>
            </a:r>
            <a:r>
              <a:rPr lang="en-US" sz="2400" dirty="0"/>
              <a:t>Background removal</a:t>
            </a:r>
            <a:endParaRPr lang="en-US" sz="2400" dirty="0"/>
          </a:p>
          <a:p>
            <a:pPr>
              <a:buFont typeface="Wingdings" panose="05000000000000000000" pitchFamily="34" charset="0"/>
              <a:buChar char="Ø"/>
            </a:pPr>
            <a:endParaRPr lang="en-US" sz="2400" dirty="0"/>
          </a:p>
          <a:p>
            <a:pPr>
              <a:buFont typeface="Wingdings" panose="05000000000000000000" pitchFamily="34" charset="0"/>
              <a:buChar char="Ø"/>
            </a:pPr>
            <a:r>
              <a:rPr lang="en-US" sz="2400" dirty="0"/>
              <a:t> Lighting conditions</a:t>
            </a:r>
            <a:endParaRPr lang="en-US" sz="2400" dirty="0"/>
          </a:p>
          <a:p>
            <a:pPr>
              <a:buFont typeface="Wingdings" panose="05000000000000000000" pitchFamily="34" charset="0"/>
              <a:buChar char="Ø"/>
            </a:pPr>
            <a:endParaRPr lang="en-US" sz="2400" dirty="0"/>
          </a:p>
          <a:p>
            <a:pPr>
              <a:buFont typeface="Wingdings" panose="05000000000000000000" pitchFamily="34" charset="0"/>
              <a:buChar char="Ø"/>
            </a:pPr>
            <a:r>
              <a:rPr lang="en-US" sz="2400" dirty="0"/>
              <a:t> Comparison time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5" y="684163"/>
            <a:ext cx="11227468" cy="5002764"/>
          </a:xfrm>
        </p:spPr>
        <p:txBody>
          <a:bodyPr/>
          <a:lstStyle/>
          <a:p>
            <a:r>
              <a:rPr lang="en-US" sz="9600"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363" y="593926"/>
            <a:ext cx="8610600" cy="1293028"/>
          </a:xfrm>
        </p:spPr>
        <p:txBody>
          <a:bodyPr/>
          <a:lstStyle/>
          <a:p>
            <a:r>
              <a:rPr lang="en-US" sz="3600" dirty="0">
                <a:latin typeface="Times New Roman" panose="02020603050405020304"/>
                <a:cs typeface="Times New Roman" panose="02020603050405020304"/>
              </a:rPr>
              <a:t>HAND GESTURE RECOGNITON ??</a:t>
            </a:r>
            <a:endParaRPr lang="en-US" sz="3600" dirty="0">
              <a:latin typeface="Times New Roman" panose="02020603050405020304"/>
              <a:cs typeface="Times New Roman" panose="02020603050405020304"/>
            </a:endParaRPr>
          </a:p>
        </p:txBody>
      </p:sp>
      <p:sp>
        <p:nvSpPr>
          <p:cNvPr id="3" name="Content Placeholder 2"/>
          <p:cNvSpPr>
            <a:spLocks noGrp="1"/>
          </p:cNvSpPr>
          <p:nvPr>
            <p:ph idx="1"/>
          </p:nvPr>
        </p:nvSpPr>
        <p:spPr>
          <a:xfrm>
            <a:off x="555458" y="2425165"/>
            <a:ext cx="10820400" cy="4024125"/>
          </a:xfrm>
        </p:spPr>
        <p:txBody>
          <a:bodyPr vert="horz" lIns="91440" tIns="45720" rIns="91440" bIns="45720" rtlCol="0" anchor="t">
            <a:normAutofit/>
          </a:bodyPr>
          <a:lstStyle/>
          <a:p>
            <a:pPr>
              <a:buFont typeface="Wingdings" panose="05000000000000000000" pitchFamily="34" charset="0"/>
              <a:buChar char="Ø"/>
            </a:pPr>
            <a:r>
              <a:rPr lang="en-US" sz="2600" dirty="0"/>
              <a:t> Hand Gesture Recognition in simple terms is a way of human computer interaction.</a:t>
            </a:r>
            <a:endParaRPr lang="en-US"/>
          </a:p>
          <a:p>
            <a:endParaRPr lang="en-US" sz="2600" dirty="0"/>
          </a:p>
          <a:p>
            <a:pPr>
              <a:buFont typeface="Wingdings" panose="05000000000000000000" pitchFamily="34" charset="0"/>
              <a:buChar char="Ø"/>
            </a:pPr>
            <a:r>
              <a:rPr lang="en-US" sz="2600" dirty="0"/>
              <a:t> Gesture provided by humans as an input acts as a way for computers to understand human language.</a:t>
            </a:r>
            <a:endParaRPr lang="en-US" sz="2600" dirty="0"/>
          </a:p>
          <a:p>
            <a:endParaRPr lang="en-US" sz="2600" dirty="0"/>
          </a:p>
          <a:p>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668" y="2375034"/>
            <a:ext cx="10820400" cy="4024125"/>
          </a:xfrm>
        </p:spPr>
        <p:txBody>
          <a:bodyPr vert="horz" lIns="91440" tIns="45720" rIns="91440" bIns="45720" rtlCol="0" anchor="t">
            <a:normAutofit/>
          </a:bodyPr>
          <a:lstStyle/>
          <a:p>
            <a:pPr>
              <a:buFont typeface="Wingdings,Sans-Serif" panose="020B0604020202020204" pitchFamily="34" charset="0"/>
              <a:buChar char="Ø"/>
            </a:pPr>
            <a:r>
              <a:rPr lang="en-US" sz="2400" dirty="0">
                <a:ea typeface="+mn-lt"/>
                <a:cs typeface="+mn-lt"/>
              </a:rPr>
              <a:t> No physical contact needed with the computer.</a:t>
            </a:r>
            <a:endParaRPr lang="en-US" sz="2400" dirty="0">
              <a:ea typeface="+mn-lt"/>
              <a:cs typeface="+mn-lt"/>
            </a:endParaRPr>
          </a:p>
          <a:p>
            <a:pPr>
              <a:buFont typeface="Wingdings,Sans-Serif" panose="020B0604020202020204" pitchFamily="34" charset="0"/>
              <a:buChar char="Ø"/>
            </a:pPr>
            <a:endParaRPr lang="en-US" sz="2400" dirty="0">
              <a:ea typeface="+mn-lt"/>
              <a:cs typeface="+mn-lt"/>
            </a:endParaRPr>
          </a:p>
          <a:p>
            <a:pPr>
              <a:buFont typeface="Wingdings,Sans-Serif" panose="020B0604020202020204" pitchFamily="34" charset="0"/>
              <a:buChar char="Ø"/>
            </a:pPr>
            <a:r>
              <a:rPr lang="en-US" sz="2400" dirty="0">
                <a:ea typeface="+mn-lt"/>
                <a:cs typeface="+mn-lt"/>
              </a:rPr>
              <a:t> Physically challenged people will also be able to use it.</a:t>
            </a:r>
            <a:endParaRPr lang="en-US" sz="2400" dirty="0">
              <a:ea typeface="+mn-lt"/>
              <a:cs typeface="+mn-lt"/>
            </a:endParaRPr>
          </a:p>
          <a:p>
            <a:pPr>
              <a:buFont typeface="Wingdings,Sans-Serif" panose="020B0604020202020204" pitchFamily="34" charset="0"/>
              <a:buChar char="Ø"/>
            </a:pPr>
            <a:endParaRPr lang="en-US" sz="2400" dirty="0">
              <a:ea typeface="+mn-lt"/>
              <a:cs typeface="+mn-lt"/>
            </a:endParaRPr>
          </a:p>
          <a:p>
            <a:pPr>
              <a:buFont typeface="Wingdings,Sans-Serif" panose="020B0604020202020204" pitchFamily="34" charset="0"/>
              <a:buChar char="Ø"/>
            </a:pPr>
            <a:r>
              <a:rPr lang="en-US" sz="2400" dirty="0">
                <a:ea typeface="+mn-lt"/>
                <a:cs typeface="+mn-lt"/>
              </a:rPr>
              <a:t> Communicating at a certain distance is  possible.</a:t>
            </a:r>
            <a:endParaRPr lang="en-US" sz="2400" dirty="0">
              <a:ea typeface="+mn-lt"/>
              <a:cs typeface="+mn-lt"/>
            </a:endParaRPr>
          </a:p>
          <a:p>
            <a:pPr>
              <a:buFont typeface="Wingdings" panose="05000000000000000000" pitchFamily="34" charset="0"/>
              <a:buChar char="Ø"/>
            </a:pPr>
            <a:endParaRPr lang="en-US" sz="2400" dirty="0"/>
          </a:p>
          <a:p>
            <a:pPr>
              <a:buFont typeface="Wingdings" panose="05000000000000000000" pitchFamily="34" charset="0"/>
              <a:buChar char="Ø"/>
            </a:pPr>
            <a:r>
              <a:rPr lang="en-US" sz="2400" dirty="0"/>
              <a:t> Replacement of Mouse and Keyboard.</a:t>
            </a:r>
            <a:endParaRPr lang="en-US" sz="2400" dirty="0"/>
          </a:p>
        </p:txBody>
      </p:sp>
      <p:sp>
        <p:nvSpPr>
          <p:cNvPr id="5" name="Title 4"/>
          <p:cNvSpPr>
            <a:spLocks noGrp="1"/>
          </p:cNvSpPr>
          <p:nvPr>
            <p:ph type="title"/>
          </p:nvPr>
        </p:nvSpPr>
        <p:spPr>
          <a:xfrm>
            <a:off x="328864" y="764373"/>
            <a:ext cx="10826415" cy="1293028"/>
          </a:xfrm>
        </p:spPr>
        <p:txBody>
          <a:bodyPr/>
          <a:lstStyle/>
          <a:p>
            <a:r>
              <a:rPr lang="en-US" sz="3600" dirty="0">
                <a:latin typeface="Times New Roman" panose="02020603050405020304"/>
                <a:cs typeface="Times New Roman" panose="02020603050405020304"/>
              </a:rPr>
              <a:t>PROS OF HAND GESTURE RECOGNITION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3" y="586805"/>
            <a:ext cx="8610600" cy="1293028"/>
          </a:xfrm>
        </p:spPr>
        <p:txBody>
          <a:bodyPr/>
          <a:lstStyle/>
          <a:p>
            <a:r>
              <a:rPr lang="en-US" sz="3600" dirty="0">
                <a:latin typeface="Times New Roman" panose="02020603050405020304"/>
                <a:cs typeface="Times New Roman" panose="02020603050405020304"/>
              </a:rPr>
              <a:t>EXAMPLES OF HAND GESTURES</a:t>
            </a:r>
            <a:endParaRPr lang="en-US" sz="3600" dirty="0">
              <a:latin typeface="Times New Roman" panose="02020603050405020304"/>
              <a:cs typeface="Times New Roman" panose="02020603050405020304"/>
            </a:endParaRPr>
          </a:p>
        </p:txBody>
      </p:sp>
      <p:pic>
        <p:nvPicPr>
          <p:cNvPr id="4" name="Picture 4" descr="A close up of a hand&#10;&#10;Description automatically generated"/>
          <p:cNvPicPr>
            <a:picLocks noChangeAspect="1"/>
          </p:cNvPicPr>
          <p:nvPr/>
        </p:nvPicPr>
        <p:blipFill>
          <a:blip r:embed="rId1"/>
          <a:stretch>
            <a:fillRect/>
          </a:stretch>
        </p:blipFill>
        <p:spPr>
          <a:xfrm>
            <a:off x="3542747" y="1943939"/>
            <a:ext cx="2654852" cy="2064558"/>
          </a:xfrm>
          <a:prstGeom prst="rect">
            <a:avLst/>
          </a:prstGeom>
        </p:spPr>
      </p:pic>
      <p:pic>
        <p:nvPicPr>
          <p:cNvPr id="5" name="Picture 5" descr="A close up of a hand&#10;&#10;Description automatically generated"/>
          <p:cNvPicPr>
            <a:picLocks noChangeAspect="1"/>
          </p:cNvPicPr>
          <p:nvPr/>
        </p:nvPicPr>
        <p:blipFill>
          <a:blip r:embed="rId2"/>
          <a:stretch>
            <a:fillRect/>
          </a:stretch>
        </p:blipFill>
        <p:spPr>
          <a:xfrm>
            <a:off x="6369878" y="1947518"/>
            <a:ext cx="2643809" cy="2057400"/>
          </a:xfrm>
          <a:prstGeom prst="rect">
            <a:avLst/>
          </a:prstGeom>
        </p:spPr>
      </p:pic>
      <p:pic>
        <p:nvPicPr>
          <p:cNvPr id="6" name="Picture 6" descr="A picture containing person&#10;&#10;Description automatically generated"/>
          <p:cNvPicPr>
            <a:picLocks noChangeAspect="1"/>
          </p:cNvPicPr>
          <p:nvPr/>
        </p:nvPicPr>
        <p:blipFill>
          <a:blip r:embed="rId3"/>
          <a:stretch>
            <a:fillRect/>
          </a:stretch>
        </p:blipFill>
        <p:spPr>
          <a:xfrm>
            <a:off x="3544611" y="4146482"/>
            <a:ext cx="2651124" cy="1833908"/>
          </a:xfrm>
          <a:prstGeom prst="rect">
            <a:avLst/>
          </a:prstGeom>
        </p:spPr>
      </p:pic>
      <p:pic>
        <p:nvPicPr>
          <p:cNvPr id="7" name="Picture 7" descr="A close up of a persons face&#10;&#10;Description automatically generated"/>
          <p:cNvPicPr>
            <a:picLocks noChangeAspect="1"/>
          </p:cNvPicPr>
          <p:nvPr/>
        </p:nvPicPr>
        <p:blipFill>
          <a:blip r:embed="rId4"/>
          <a:stretch>
            <a:fillRect/>
          </a:stretch>
        </p:blipFill>
        <p:spPr>
          <a:xfrm>
            <a:off x="6369878" y="4146772"/>
            <a:ext cx="2654853" cy="18333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83" y="764373"/>
            <a:ext cx="10697817" cy="1293028"/>
          </a:xfrm>
        </p:spPr>
        <p:txBody>
          <a:bodyPr/>
          <a:lstStyle/>
          <a:p>
            <a:r>
              <a:rPr lang="en-US" sz="3600" dirty="0">
                <a:latin typeface="Times New Roman" panose="02020603050405020304"/>
                <a:cs typeface="Times New Roman" panose="02020603050405020304"/>
              </a:rPr>
              <a:t>How   hand   gesture  recognition   works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34" charset="0"/>
              <a:buChar char="Ø"/>
            </a:pPr>
            <a:r>
              <a:rPr lang="en-US" dirty="0"/>
              <a:t> Various gestures are given to the computer as input.</a:t>
            </a:r>
            <a:endParaRPr lang="en-US" dirty="0"/>
          </a:p>
          <a:p>
            <a:pPr>
              <a:buFont typeface="Wingdings" panose="05000000000000000000" pitchFamily="34" charset="0"/>
              <a:buChar char="Ø"/>
            </a:pPr>
            <a:endParaRPr lang="en-US" dirty="0"/>
          </a:p>
          <a:p>
            <a:pPr>
              <a:buFont typeface="Wingdings" panose="05000000000000000000" pitchFamily="34" charset="0"/>
              <a:buChar char="Ø"/>
            </a:pPr>
            <a:r>
              <a:rPr lang="en-US" dirty="0"/>
              <a:t> These gestures are then converted into commands and perform the related   task.</a:t>
            </a:r>
            <a:endParaRPr lang="en-US" dirty="0"/>
          </a:p>
          <a:p>
            <a:pPr>
              <a:buFont typeface="Wingdings" panose="05000000000000000000" pitchFamily="34" charset="0"/>
              <a:buChar char="Ø"/>
            </a:pPr>
            <a:endParaRPr lang="en-US" dirty="0"/>
          </a:p>
          <a:p>
            <a:pPr>
              <a:buFont typeface="Wingdings" panose="05000000000000000000" pitchFamily="34" charset="0"/>
              <a:buChar char="Ø"/>
            </a:pPr>
            <a:r>
              <a:rPr lang="en-US" dirty="0"/>
              <a:t> Then the system is trained for identifying the various gestures given by the  user.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78" y="733058"/>
            <a:ext cx="11366326" cy="1334781"/>
          </a:xfrm>
        </p:spPr>
        <p:txBody>
          <a:bodyPr/>
          <a:lstStyle/>
          <a:p>
            <a:r>
              <a:rPr lang="en-US" sz="3600" dirty="0">
                <a:latin typeface="Times New Roman" panose="02020603050405020304"/>
                <a:cs typeface="Times New Roman" panose="02020603050405020304"/>
              </a:rPr>
              <a:t>HOW OTHERS HAVE TRIED SOLVING THE PROBLEM</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34" charset="0"/>
              <a:buChar char="Ø"/>
            </a:pPr>
            <a:r>
              <a:rPr lang="en-US" dirty="0"/>
              <a:t>Using glove consisting of  Ardunino and flexible potentiometers.</a:t>
            </a: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r>
              <a:rPr lang="en-US" dirty="0"/>
              <a:t>Using Microsoft Kinect sensor.</a:t>
            </a:r>
            <a:endParaRPr lang="en-US" dirty="0"/>
          </a:p>
          <a:p>
            <a:pPr>
              <a:buFont typeface="Wingdings" panose="05000000000000000000" pitchFamily="34" charset="0"/>
              <a:buChar char="Ø"/>
            </a:pPr>
            <a:r>
              <a:rPr lang="en-US" dirty="0"/>
              <a:t>Using Convolutional Neural Network.</a:t>
            </a: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a:p>
            <a:pPr>
              <a:buFont typeface="Wingdings" panose="05000000000000000000" pitchFamily="34" charset="0"/>
              <a:buChar char="Ø"/>
            </a:pPr>
            <a:endParaRPr lang="en-US" dirty="0"/>
          </a:p>
        </p:txBody>
      </p:sp>
      <p:pic>
        <p:nvPicPr>
          <p:cNvPr id="5" name="Picture 5" descr="A picture containing indoor, person, computer, computer&#10;&#10;Description automatically generated"/>
          <p:cNvPicPr>
            <a:picLocks noChangeAspect="1"/>
          </p:cNvPicPr>
          <p:nvPr/>
        </p:nvPicPr>
        <p:blipFill>
          <a:blip r:embed="rId1"/>
          <a:stretch>
            <a:fillRect/>
          </a:stretch>
        </p:blipFill>
        <p:spPr>
          <a:xfrm>
            <a:off x="7742321" y="2735934"/>
            <a:ext cx="2743200" cy="1566606"/>
          </a:xfrm>
          <a:prstGeom prst="rect">
            <a:avLst/>
          </a:prstGeom>
        </p:spPr>
      </p:pic>
      <p:pic>
        <p:nvPicPr>
          <p:cNvPr id="6" name="Picture 6" descr="Diagram&#10;&#10;Description automatically generated"/>
          <p:cNvPicPr>
            <a:picLocks noChangeAspect="1"/>
          </p:cNvPicPr>
          <p:nvPr/>
        </p:nvPicPr>
        <p:blipFill>
          <a:blip r:embed="rId2"/>
          <a:stretch>
            <a:fillRect/>
          </a:stretch>
        </p:blipFill>
        <p:spPr>
          <a:xfrm>
            <a:off x="7672137" y="5016872"/>
            <a:ext cx="2743200" cy="1336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757" y="764373"/>
            <a:ext cx="1762627" cy="1293028"/>
          </a:xfrm>
        </p:spPr>
        <p:txBody>
          <a:bodyPr/>
          <a:lstStyle/>
          <a:p>
            <a:r>
              <a:rPr lang="en-US" sz="3600" dirty="0">
                <a:latin typeface="Times New Roman" panose="02020603050405020304"/>
                <a:cs typeface="Times New Roman" panose="02020603050405020304"/>
              </a:rPr>
              <a:t>setup</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34" charset="0"/>
              <a:buChar char="Ø"/>
            </a:pPr>
            <a:r>
              <a:rPr lang="en-US" sz="2800" dirty="0">
                <a:ea typeface="+mn-lt"/>
                <a:cs typeface="+mn-lt"/>
              </a:rPr>
              <a:t>The setup consists of a single camera to capture the  gesture formed  by the user and takes the hand input image as an input to proposed algorithm.</a:t>
            </a:r>
            <a:endParaRPr lang="en-US" sz="2800" dirty="0"/>
          </a:p>
          <a:p>
            <a:pPr>
              <a:buFont typeface="Wingdings" panose="05000000000000000000" pitchFamily="34" charset="0"/>
              <a:buChar char="Ø"/>
            </a:pPr>
            <a:endParaRPr lang="en-US" sz="2800" dirty="0"/>
          </a:p>
          <a:p>
            <a:pPr>
              <a:buFont typeface="Wingdings" panose="05000000000000000000" pitchFamily="34" charset="0"/>
              <a:buChar char="Ø"/>
            </a:pPr>
            <a:endParaRPr lang="en-US" dirty="0">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96" y="311590"/>
            <a:ext cx="8610600" cy="1293028"/>
          </a:xfrm>
        </p:spPr>
        <p:txBody>
          <a:bodyPr/>
          <a:lstStyle/>
          <a:p>
            <a:r>
              <a:rPr lang="en-US" sz="3600" dirty="0">
                <a:latin typeface="Times New Roman" panose="02020603050405020304"/>
                <a:cs typeface="Times New Roman" panose="02020603050405020304"/>
              </a:rPr>
              <a:t>APPROACH USED</a:t>
            </a:r>
            <a:endParaRPr lang="en-US" dirty="0"/>
          </a:p>
        </p:txBody>
      </p:sp>
      <p:sp>
        <p:nvSpPr>
          <p:cNvPr id="3" name="Content Placeholder 2"/>
          <p:cNvSpPr>
            <a:spLocks noGrp="1"/>
          </p:cNvSpPr>
          <p:nvPr>
            <p:ph idx="1"/>
          </p:nvPr>
        </p:nvSpPr>
        <p:spPr>
          <a:xfrm>
            <a:off x="685800" y="1476734"/>
            <a:ext cx="10820400" cy="4024125"/>
          </a:xfrm>
        </p:spPr>
        <p:txBody>
          <a:bodyPr vert="horz" lIns="91440" tIns="45720" rIns="91440" bIns="45720" rtlCol="0" anchor="t">
            <a:normAutofit/>
          </a:bodyPr>
          <a:lstStyle/>
          <a:p>
            <a:pPr marL="0" indent="0">
              <a:buNone/>
            </a:pPr>
            <a:r>
              <a:rPr lang="en-US" dirty="0"/>
              <a:t>Here the recognition of sign language tells the corresponding sign language using Contour Analysis and Feature Extraction Technique.</a:t>
            </a:r>
            <a:endParaRPr lang="en-US" dirty="0"/>
          </a:p>
          <a:p>
            <a:pPr marL="0" indent="0">
              <a:buNone/>
            </a:pPr>
            <a:endParaRPr lang="en-US" dirty="0"/>
          </a:p>
          <a:p>
            <a:pPr marL="0" indent="0">
              <a:buNone/>
            </a:pPr>
            <a:r>
              <a:rPr lang="en-US" sz="2400" dirty="0"/>
              <a:t>C</a:t>
            </a:r>
            <a:r>
              <a:rPr lang="en-US" dirty="0"/>
              <a:t>ONVEX HULL:  Given a set of points in the plane. The convex hull of the set is the smallest Convex polygon that contains all the points oof it.</a:t>
            </a:r>
            <a:endParaRPr lang="en-US" dirty="0"/>
          </a:p>
          <a:p>
            <a:pPr marL="0" indent="0">
              <a:buNone/>
            </a:pPr>
            <a:endParaRPr lang="en-US" dirty="0"/>
          </a:p>
          <a:p>
            <a:pPr marL="0" indent="0">
              <a:buNone/>
            </a:pPr>
            <a:r>
              <a:rPr lang="en-US" dirty="0"/>
              <a:t>CONVEXITY DEFECTS: Convexity Defect is a cavity in an object segmented out from an image.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760" y="764373"/>
            <a:ext cx="6832600" cy="1293028"/>
          </a:xfrm>
        </p:spPr>
        <p:txBody>
          <a:bodyPr>
            <a:normAutofit/>
          </a:bodyPr>
          <a:lstStyle/>
          <a:p>
            <a:r>
              <a:rPr lang="en-US">
                <a:latin typeface="Times New Roman" panose="02020603050405020304"/>
                <a:cs typeface="Times New Roman" panose="02020603050405020304"/>
              </a:rPr>
              <a:t>PROCESS</a:t>
            </a:r>
            <a:endParaRPr lang="en-US" dirty="0"/>
          </a:p>
        </p:txBody>
      </p:sp>
      <p:sp>
        <p:nvSpPr>
          <p:cNvPr id="3" name="Content Placeholder 2"/>
          <p:cNvSpPr>
            <a:spLocks noGrp="1"/>
          </p:cNvSpPr>
          <p:nvPr>
            <p:ph idx="1"/>
          </p:nvPr>
        </p:nvSpPr>
        <p:spPr>
          <a:xfrm>
            <a:off x="619760" y="2194560"/>
            <a:ext cx="6832600" cy="4024125"/>
          </a:xfrm>
        </p:spPr>
        <p:txBody>
          <a:bodyPr vert="horz" lIns="91440" tIns="45720" rIns="91440" bIns="45720" rtlCol="0">
            <a:normAutofit/>
          </a:bodyPr>
          <a:lstStyle/>
          <a:p>
            <a:pPr marL="0" indent="0">
              <a:buNone/>
            </a:pPr>
            <a:r>
              <a:rPr lang="en-US" dirty="0">
                <a:latin typeface="Franklin Gothic Medium" panose="020B0603020102020204"/>
              </a:rPr>
              <a:t>STEP 1:</a:t>
            </a:r>
            <a:endParaRPr lang="en-US" dirty="0">
              <a:latin typeface="Franklin Gothic Medium" panose="020B0603020102020204"/>
            </a:endParaRPr>
          </a:p>
          <a:p>
            <a:pPr marL="0" indent="0">
              <a:buNone/>
            </a:pPr>
            <a:r>
              <a:rPr lang="en-US" dirty="0"/>
              <a:t>Creation of image threshold. Isolating the foreground from the background is essential as we want the hand to be the region of interest.</a:t>
            </a:r>
            <a:endParaRPr lang="en-US" dirty="0"/>
          </a:p>
        </p:txBody>
      </p:sp>
      <p:pic>
        <p:nvPicPr>
          <p:cNvPr id="4" name="Picture 4" descr="A picture containing drawing&#10;&#10;Description automatically generated"/>
          <p:cNvPicPr>
            <a:picLocks noChangeAspect="1"/>
          </p:cNvPicPr>
          <p:nvPr/>
        </p:nvPicPr>
        <p:blipFill>
          <a:blip r:embed="rId1"/>
          <a:stretch>
            <a:fillRect/>
          </a:stretch>
        </p:blipFill>
        <p:spPr>
          <a:xfrm>
            <a:off x="7861238" y="1317772"/>
            <a:ext cx="3644962" cy="4329264"/>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2636</Words>
  <Application>WPS Presentation</Application>
  <PresentationFormat>Widescreen</PresentationFormat>
  <Paragraphs>97</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Wingdings</vt:lpstr>
      <vt:lpstr>Wingdings,Sans-Serif</vt:lpstr>
      <vt:lpstr>Segoe Print</vt:lpstr>
      <vt:lpstr>Franklin Gothic Medium</vt:lpstr>
      <vt:lpstr>Century Gothic</vt:lpstr>
      <vt:lpstr>Microsoft YaHei</vt:lpstr>
      <vt:lpstr>Arial Unicode MS</vt:lpstr>
      <vt:lpstr>Calibri</vt:lpstr>
      <vt:lpstr>Vapor Trail</vt:lpstr>
      <vt:lpstr>HAND GESTURE RECOGNITION </vt:lpstr>
      <vt:lpstr>HAND GESTURE RECOGNITON ??</vt:lpstr>
      <vt:lpstr>PROS OF HAND GESTURE RECOGNITION</vt:lpstr>
      <vt:lpstr>EXAMPLES OF HAND GESTURES</vt:lpstr>
      <vt:lpstr>How   hand   gesture  recognition   works</vt:lpstr>
      <vt:lpstr>HOW OTHERS HAVE TRIED SOLVING THE PROBLEM</vt:lpstr>
      <vt:lpstr>setup</vt:lpstr>
      <vt:lpstr>APPROACH USED</vt:lpstr>
      <vt:lpstr>PROCESS</vt:lpstr>
      <vt:lpstr>PowerPoint 演示文稿</vt:lpstr>
      <vt:lpstr>PowerPoint 演示文稿</vt:lpstr>
      <vt:lpstr>Challenges   faced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rijes</cp:lastModifiedBy>
  <cp:revision>1096</cp:revision>
  <dcterms:created xsi:type="dcterms:W3CDTF">2013-07-15T20:26:00Z</dcterms:created>
  <dcterms:modified xsi:type="dcterms:W3CDTF">2020-11-23T02:34:15Z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