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66" r:id="rId3"/>
    <p:sldId id="267" r:id="rId4"/>
    <p:sldId id="280" r:id="rId5"/>
    <p:sldId id="268" r:id="rId6"/>
    <p:sldId id="281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84" r:id="rId16"/>
    <p:sldId id="259" r:id="rId17"/>
    <p:sldId id="282" r:id="rId18"/>
    <p:sldId id="272" r:id="rId19"/>
    <p:sldId id="26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boraseranaj@gmail.com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53E9-13EF-40C5-AA5D-03334E0FCE6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2495BE-AE53-4D99-A6A8-37F2B273FBA7}">
      <dgm:prSet/>
      <dgm:spPr/>
      <dgm:t>
        <a:bodyPr/>
        <a:lstStyle/>
        <a:p>
          <a:r>
            <a:rPr lang="en-US" dirty="0"/>
            <a:t>1. </a:t>
          </a:r>
          <a:r>
            <a:rPr lang="en-US" baseline="0" dirty="0"/>
            <a:t>Differences between attacks on cloud and local honeypots</a:t>
          </a:r>
        </a:p>
      </dgm:t>
    </dgm:pt>
    <dgm:pt modelId="{93F0EE43-28CB-4001-BC6C-7211F0AC7524}" type="parTrans" cxnId="{5674B5F3-2382-4262-AA9B-F1EA134203DF}">
      <dgm:prSet/>
      <dgm:spPr/>
      <dgm:t>
        <a:bodyPr/>
        <a:lstStyle/>
        <a:p>
          <a:endParaRPr lang="en-US"/>
        </a:p>
      </dgm:t>
    </dgm:pt>
    <dgm:pt modelId="{1D4D66E0-74BF-4245-AB46-CB11D7296967}" type="sibTrans" cxnId="{5674B5F3-2382-4262-AA9B-F1EA13420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D06710-B4C7-4133-9076-E83C423B72AD}">
      <dgm:prSet/>
      <dgm:spPr/>
      <dgm:t>
        <a:bodyPr/>
        <a:lstStyle/>
        <a:p>
          <a:r>
            <a:rPr lang="en-US"/>
            <a:t>2.  </a:t>
          </a:r>
          <a:r>
            <a:rPr lang="en-US" baseline="0"/>
            <a:t>Patterns in evolution of attacks over time, at indicator level and sensor level</a:t>
          </a:r>
        </a:p>
      </dgm:t>
    </dgm:pt>
    <dgm:pt modelId="{2985B149-E9C6-437A-8156-933BD0DC5A2A}" type="parTrans" cxnId="{3B4D8899-6AFB-4189-AC76-0ECD122F21C6}">
      <dgm:prSet/>
      <dgm:spPr/>
      <dgm:t>
        <a:bodyPr/>
        <a:lstStyle/>
        <a:p>
          <a:endParaRPr lang="en-US"/>
        </a:p>
      </dgm:t>
    </dgm:pt>
    <dgm:pt modelId="{A554EC03-62BC-4353-9188-FD0842ACC312}" type="sibTrans" cxnId="{3B4D8899-6AFB-4189-AC76-0ECD122F21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D4CC7-F4A7-4503-9460-9EBAE79CBDF9}">
      <dgm:prSet/>
      <dgm:spPr/>
      <dgm:t>
        <a:bodyPr/>
        <a:lstStyle/>
        <a:p>
          <a:r>
            <a:rPr lang="en-US"/>
            <a:t>4. See if indicators return after being blocked</a:t>
          </a:r>
        </a:p>
      </dgm:t>
    </dgm:pt>
    <dgm:pt modelId="{CFD7069C-320C-44EB-9764-B1C81871F2B0}" type="parTrans" cxnId="{213EBCD9-7190-4E58-B1BC-19DAA004FA28}">
      <dgm:prSet/>
      <dgm:spPr/>
      <dgm:t>
        <a:bodyPr/>
        <a:lstStyle/>
        <a:p>
          <a:endParaRPr lang="en-US"/>
        </a:p>
      </dgm:t>
    </dgm:pt>
    <dgm:pt modelId="{7C84940A-C58A-47CC-9771-9D57B9F21FA3}" type="sibTrans" cxnId="{213EBCD9-7190-4E58-B1BC-19DAA004FA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B16DF0-D744-4D84-BB72-DB66F6AFF7B0}">
      <dgm:prSet/>
      <dgm:spPr/>
      <dgm:t>
        <a:bodyPr/>
        <a:lstStyle/>
        <a:p>
          <a:r>
            <a:rPr lang="en-US" dirty="0"/>
            <a:t>5.Make inferences from geographical data </a:t>
          </a:r>
        </a:p>
      </dgm:t>
    </dgm:pt>
    <dgm:pt modelId="{898135B9-86E6-465A-B83B-CA16B8BB5E2F}" type="parTrans" cxnId="{3B96139F-C9CA-4243-806F-A6A923788C9B}">
      <dgm:prSet/>
      <dgm:spPr/>
      <dgm:t>
        <a:bodyPr/>
        <a:lstStyle/>
        <a:p>
          <a:endParaRPr lang="en-US"/>
        </a:p>
      </dgm:t>
    </dgm:pt>
    <dgm:pt modelId="{ECE505DC-2BF1-45AA-BE3B-7C5BC5019BDB}" type="sibTrans" cxnId="{3B96139F-C9CA-4243-806F-A6A923788C9B}">
      <dgm:prSet/>
      <dgm:spPr/>
      <dgm:t>
        <a:bodyPr/>
        <a:lstStyle/>
        <a:p>
          <a:endParaRPr lang="en-US"/>
        </a:p>
      </dgm:t>
    </dgm:pt>
    <dgm:pt modelId="{72EADEE7-AD84-9345-AEC7-07F63D1F0C99}">
      <dgm:prSet/>
      <dgm:spPr/>
      <dgm:t>
        <a:bodyPr/>
        <a:lstStyle/>
        <a:p>
          <a:r>
            <a:rPr lang="en-US"/>
            <a:t>3. Attack classification based on distribution of number of connections, number of sensors hit, usernames, password tried and urls used </a:t>
          </a:r>
        </a:p>
      </dgm:t>
    </dgm:pt>
    <dgm:pt modelId="{64FF55F8-98D1-2B4A-AFBB-86CE7EFB8A3C}" type="parTrans" cxnId="{D19309D2-96FC-3A46-A76F-DE22ED1593BB}">
      <dgm:prSet/>
      <dgm:spPr/>
      <dgm:t>
        <a:bodyPr/>
        <a:lstStyle/>
        <a:p>
          <a:endParaRPr lang="en-US"/>
        </a:p>
      </dgm:t>
    </dgm:pt>
    <dgm:pt modelId="{56A36CEB-0947-9748-8C6E-1F643954F021}" type="sibTrans" cxnId="{D19309D2-96FC-3A46-A76F-DE22ED1593BB}">
      <dgm:prSet/>
      <dgm:spPr/>
      <dgm:t>
        <a:bodyPr/>
        <a:lstStyle/>
        <a:p>
          <a:endParaRPr lang="en-US"/>
        </a:p>
      </dgm:t>
    </dgm:pt>
    <dgm:pt modelId="{9D123C21-703C-6446-8EC2-E59AF54875D5}" type="pres">
      <dgm:prSet presAssocID="{CF5C53E9-13EF-40C5-AA5D-03334E0FCE63}" presName="outerComposite" presStyleCnt="0">
        <dgm:presLayoutVars>
          <dgm:chMax val="5"/>
          <dgm:dir/>
          <dgm:resizeHandles val="exact"/>
        </dgm:presLayoutVars>
      </dgm:prSet>
      <dgm:spPr/>
    </dgm:pt>
    <dgm:pt modelId="{1BE223BB-C6ED-C04C-A148-21B16E5D0CE2}" type="pres">
      <dgm:prSet presAssocID="{CF5C53E9-13EF-40C5-AA5D-03334E0FCE63}" presName="dummyMaxCanvas" presStyleCnt="0">
        <dgm:presLayoutVars/>
      </dgm:prSet>
      <dgm:spPr/>
    </dgm:pt>
    <dgm:pt modelId="{D19E7CE5-4700-B84F-89AC-BC2B4785A625}" type="pres">
      <dgm:prSet presAssocID="{CF5C53E9-13EF-40C5-AA5D-03334E0FCE63}" presName="FiveNodes_1" presStyleLbl="node1" presStyleIdx="0" presStyleCnt="5">
        <dgm:presLayoutVars>
          <dgm:bulletEnabled val="1"/>
        </dgm:presLayoutVars>
      </dgm:prSet>
      <dgm:spPr/>
    </dgm:pt>
    <dgm:pt modelId="{CFE05DCB-C07A-C145-B91C-406E4AD47B4D}" type="pres">
      <dgm:prSet presAssocID="{CF5C53E9-13EF-40C5-AA5D-03334E0FCE63}" presName="FiveNodes_2" presStyleLbl="node1" presStyleIdx="1" presStyleCnt="5">
        <dgm:presLayoutVars>
          <dgm:bulletEnabled val="1"/>
        </dgm:presLayoutVars>
      </dgm:prSet>
      <dgm:spPr/>
    </dgm:pt>
    <dgm:pt modelId="{C66BFDEB-AA95-7846-A82F-67E972CA3B0D}" type="pres">
      <dgm:prSet presAssocID="{CF5C53E9-13EF-40C5-AA5D-03334E0FCE63}" presName="FiveNodes_3" presStyleLbl="node1" presStyleIdx="2" presStyleCnt="5">
        <dgm:presLayoutVars>
          <dgm:bulletEnabled val="1"/>
        </dgm:presLayoutVars>
      </dgm:prSet>
      <dgm:spPr/>
    </dgm:pt>
    <dgm:pt modelId="{8B788F9C-B93E-3140-A0C7-993CE432412A}" type="pres">
      <dgm:prSet presAssocID="{CF5C53E9-13EF-40C5-AA5D-03334E0FCE63}" presName="FiveNodes_4" presStyleLbl="node1" presStyleIdx="3" presStyleCnt="5">
        <dgm:presLayoutVars>
          <dgm:bulletEnabled val="1"/>
        </dgm:presLayoutVars>
      </dgm:prSet>
      <dgm:spPr/>
    </dgm:pt>
    <dgm:pt modelId="{6267BFE0-855D-A84E-AC5B-D2CB3CA080D0}" type="pres">
      <dgm:prSet presAssocID="{CF5C53E9-13EF-40C5-AA5D-03334E0FCE63}" presName="FiveNodes_5" presStyleLbl="node1" presStyleIdx="4" presStyleCnt="5">
        <dgm:presLayoutVars>
          <dgm:bulletEnabled val="1"/>
        </dgm:presLayoutVars>
      </dgm:prSet>
      <dgm:spPr/>
    </dgm:pt>
    <dgm:pt modelId="{543D32EB-59E2-B346-A748-E606AE1921DF}" type="pres">
      <dgm:prSet presAssocID="{CF5C53E9-13EF-40C5-AA5D-03334E0FCE63}" presName="FiveConn_1-2" presStyleLbl="fgAccFollowNode1" presStyleIdx="0" presStyleCnt="4">
        <dgm:presLayoutVars>
          <dgm:bulletEnabled val="1"/>
        </dgm:presLayoutVars>
      </dgm:prSet>
      <dgm:spPr/>
    </dgm:pt>
    <dgm:pt modelId="{FDACA527-E7E3-8B4B-809E-0366339DCE72}" type="pres">
      <dgm:prSet presAssocID="{CF5C53E9-13EF-40C5-AA5D-03334E0FCE63}" presName="FiveConn_2-3" presStyleLbl="fgAccFollowNode1" presStyleIdx="1" presStyleCnt="4">
        <dgm:presLayoutVars>
          <dgm:bulletEnabled val="1"/>
        </dgm:presLayoutVars>
      </dgm:prSet>
      <dgm:spPr/>
    </dgm:pt>
    <dgm:pt modelId="{4BBE2B98-AD60-6A4A-8C07-9746BCAF7E35}" type="pres">
      <dgm:prSet presAssocID="{CF5C53E9-13EF-40C5-AA5D-03334E0FCE63}" presName="FiveConn_3-4" presStyleLbl="fgAccFollowNode1" presStyleIdx="2" presStyleCnt="4">
        <dgm:presLayoutVars>
          <dgm:bulletEnabled val="1"/>
        </dgm:presLayoutVars>
      </dgm:prSet>
      <dgm:spPr/>
    </dgm:pt>
    <dgm:pt modelId="{15661295-E174-884C-B433-84264A3D554F}" type="pres">
      <dgm:prSet presAssocID="{CF5C53E9-13EF-40C5-AA5D-03334E0FCE63}" presName="FiveConn_4-5" presStyleLbl="fgAccFollowNode1" presStyleIdx="3" presStyleCnt="4">
        <dgm:presLayoutVars>
          <dgm:bulletEnabled val="1"/>
        </dgm:presLayoutVars>
      </dgm:prSet>
      <dgm:spPr/>
    </dgm:pt>
    <dgm:pt modelId="{EFFD97DE-EDB0-9B4D-B788-A34372E0A7B7}" type="pres">
      <dgm:prSet presAssocID="{CF5C53E9-13EF-40C5-AA5D-03334E0FCE63}" presName="FiveNodes_1_text" presStyleLbl="node1" presStyleIdx="4" presStyleCnt="5">
        <dgm:presLayoutVars>
          <dgm:bulletEnabled val="1"/>
        </dgm:presLayoutVars>
      </dgm:prSet>
      <dgm:spPr/>
    </dgm:pt>
    <dgm:pt modelId="{3BCFE0D4-FC45-EC41-98A8-626C4F66462E}" type="pres">
      <dgm:prSet presAssocID="{CF5C53E9-13EF-40C5-AA5D-03334E0FCE63}" presName="FiveNodes_2_text" presStyleLbl="node1" presStyleIdx="4" presStyleCnt="5">
        <dgm:presLayoutVars>
          <dgm:bulletEnabled val="1"/>
        </dgm:presLayoutVars>
      </dgm:prSet>
      <dgm:spPr/>
    </dgm:pt>
    <dgm:pt modelId="{3D97DF3E-5EF9-0A40-90F3-7E9BC8EAA8B4}" type="pres">
      <dgm:prSet presAssocID="{CF5C53E9-13EF-40C5-AA5D-03334E0FCE63}" presName="FiveNodes_3_text" presStyleLbl="node1" presStyleIdx="4" presStyleCnt="5">
        <dgm:presLayoutVars>
          <dgm:bulletEnabled val="1"/>
        </dgm:presLayoutVars>
      </dgm:prSet>
      <dgm:spPr/>
    </dgm:pt>
    <dgm:pt modelId="{95FA0A55-E269-474F-8780-A34CED49268F}" type="pres">
      <dgm:prSet presAssocID="{CF5C53E9-13EF-40C5-AA5D-03334E0FCE63}" presName="FiveNodes_4_text" presStyleLbl="node1" presStyleIdx="4" presStyleCnt="5">
        <dgm:presLayoutVars>
          <dgm:bulletEnabled val="1"/>
        </dgm:presLayoutVars>
      </dgm:prSet>
      <dgm:spPr/>
    </dgm:pt>
    <dgm:pt modelId="{2ED4D411-33F7-144C-9BB0-7F0B7304DC91}" type="pres">
      <dgm:prSet presAssocID="{CF5C53E9-13EF-40C5-AA5D-03334E0FCE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9A6C12-CD4B-254B-97EA-99112F192662}" type="presOf" srcId="{C31D4CC7-F4A7-4503-9460-9EBAE79CBDF9}" destId="{8B788F9C-B93E-3140-A0C7-993CE432412A}" srcOrd="0" destOrd="0" presId="urn:microsoft.com/office/officeart/2005/8/layout/vProcess5"/>
    <dgm:cxn modelId="{AFDCA83A-D056-E148-B951-072C190677C4}" type="presOf" srcId="{A554EC03-62BC-4353-9188-FD0842ACC312}" destId="{FDACA527-E7E3-8B4B-809E-0366339DCE72}" srcOrd="0" destOrd="0" presId="urn:microsoft.com/office/officeart/2005/8/layout/vProcess5"/>
    <dgm:cxn modelId="{F787F33F-B93C-6A47-B1F7-FB54739EF684}" type="presOf" srcId="{7C84940A-C58A-47CC-9771-9D57B9F21FA3}" destId="{15661295-E174-884C-B433-84264A3D554F}" srcOrd="0" destOrd="0" presId="urn:microsoft.com/office/officeart/2005/8/layout/vProcess5"/>
    <dgm:cxn modelId="{00FF8761-36A2-5346-A409-72FC3CA21102}" type="presOf" srcId="{D62495BE-AE53-4D99-A6A8-37F2B273FBA7}" destId="{D19E7CE5-4700-B84F-89AC-BC2B4785A625}" srcOrd="0" destOrd="0" presId="urn:microsoft.com/office/officeart/2005/8/layout/vProcess5"/>
    <dgm:cxn modelId="{372B4B75-9134-9249-9483-C4D9A107006E}" type="presOf" srcId="{72EADEE7-AD84-9345-AEC7-07F63D1F0C99}" destId="{C66BFDEB-AA95-7846-A82F-67E972CA3B0D}" srcOrd="0" destOrd="0" presId="urn:microsoft.com/office/officeart/2005/8/layout/vProcess5"/>
    <dgm:cxn modelId="{EB599A78-413D-A641-A971-47C66863D563}" type="presOf" srcId="{1D4D66E0-74BF-4245-AB46-CB11D7296967}" destId="{543D32EB-59E2-B346-A748-E606AE1921DF}" srcOrd="0" destOrd="0" presId="urn:microsoft.com/office/officeart/2005/8/layout/vProcess5"/>
    <dgm:cxn modelId="{1BDB8488-15D5-B740-A395-B62D568447FB}" type="presOf" srcId="{C31D4CC7-F4A7-4503-9460-9EBAE79CBDF9}" destId="{95FA0A55-E269-474F-8780-A34CED49268F}" srcOrd="1" destOrd="0" presId="urn:microsoft.com/office/officeart/2005/8/layout/vProcess5"/>
    <dgm:cxn modelId="{3B4D8899-6AFB-4189-AC76-0ECD122F21C6}" srcId="{CF5C53E9-13EF-40C5-AA5D-03334E0FCE63}" destId="{41D06710-B4C7-4133-9076-E83C423B72AD}" srcOrd="1" destOrd="0" parTransId="{2985B149-E9C6-437A-8156-933BD0DC5A2A}" sibTransId="{A554EC03-62BC-4353-9188-FD0842ACC312}"/>
    <dgm:cxn modelId="{3B96139F-C9CA-4243-806F-A6A923788C9B}" srcId="{CF5C53E9-13EF-40C5-AA5D-03334E0FCE63}" destId="{90B16DF0-D744-4D84-BB72-DB66F6AFF7B0}" srcOrd="4" destOrd="0" parTransId="{898135B9-86E6-465A-B83B-CA16B8BB5E2F}" sibTransId="{ECE505DC-2BF1-45AA-BE3B-7C5BC5019BDB}"/>
    <dgm:cxn modelId="{D44869A4-EE82-8641-87A4-98F41B734214}" type="presOf" srcId="{41D06710-B4C7-4133-9076-E83C423B72AD}" destId="{3BCFE0D4-FC45-EC41-98A8-626C4F66462E}" srcOrd="1" destOrd="0" presId="urn:microsoft.com/office/officeart/2005/8/layout/vProcess5"/>
    <dgm:cxn modelId="{8FC9E9A8-3197-7D4E-8DDB-7BAD4B2EB289}" type="presOf" srcId="{D62495BE-AE53-4D99-A6A8-37F2B273FBA7}" destId="{EFFD97DE-EDB0-9B4D-B788-A34372E0A7B7}" srcOrd="1" destOrd="0" presId="urn:microsoft.com/office/officeart/2005/8/layout/vProcess5"/>
    <dgm:cxn modelId="{79671EAD-FE66-854C-9D23-03BB9C883A0D}" type="presOf" srcId="{72EADEE7-AD84-9345-AEC7-07F63D1F0C99}" destId="{3D97DF3E-5EF9-0A40-90F3-7E9BC8EAA8B4}" srcOrd="1" destOrd="0" presId="urn:microsoft.com/office/officeart/2005/8/layout/vProcess5"/>
    <dgm:cxn modelId="{2151E0AF-E3C2-9641-8B57-8CD31C9D1ECF}" type="presOf" srcId="{41D06710-B4C7-4133-9076-E83C423B72AD}" destId="{CFE05DCB-C07A-C145-B91C-406E4AD47B4D}" srcOrd="0" destOrd="0" presId="urn:microsoft.com/office/officeart/2005/8/layout/vProcess5"/>
    <dgm:cxn modelId="{84B9D8C0-5B70-4F46-AA0F-FFEBFD98D4CA}" type="presOf" srcId="{90B16DF0-D744-4D84-BB72-DB66F6AFF7B0}" destId="{6267BFE0-855D-A84E-AC5B-D2CB3CA080D0}" srcOrd="0" destOrd="0" presId="urn:microsoft.com/office/officeart/2005/8/layout/vProcess5"/>
    <dgm:cxn modelId="{D19309D2-96FC-3A46-A76F-DE22ED1593BB}" srcId="{CF5C53E9-13EF-40C5-AA5D-03334E0FCE63}" destId="{72EADEE7-AD84-9345-AEC7-07F63D1F0C99}" srcOrd="2" destOrd="0" parTransId="{64FF55F8-98D1-2B4A-AFBB-86CE7EFB8A3C}" sibTransId="{56A36CEB-0947-9748-8C6E-1F643954F021}"/>
    <dgm:cxn modelId="{BB40DFD7-2CF1-2A4D-B526-99A52EC64E55}" type="presOf" srcId="{56A36CEB-0947-9748-8C6E-1F643954F021}" destId="{4BBE2B98-AD60-6A4A-8C07-9746BCAF7E35}" srcOrd="0" destOrd="0" presId="urn:microsoft.com/office/officeart/2005/8/layout/vProcess5"/>
    <dgm:cxn modelId="{213EBCD9-7190-4E58-B1BC-19DAA004FA28}" srcId="{CF5C53E9-13EF-40C5-AA5D-03334E0FCE63}" destId="{C31D4CC7-F4A7-4503-9460-9EBAE79CBDF9}" srcOrd="3" destOrd="0" parTransId="{CFD7069C-320C-44EB-9764-B1C81871F2B0}" sibTransId="{7C84940A-C58A-47CC-9771-9D57B9F21FA3}"/>
    <dgm:cxn modelId="{5CD389E1-875D-F240-9E20-259D7BC8A544}" type="presOf" srcId="{90B16DF0-D744-4D84-BB72-DB66F6AFF7B0}" destId="{2ED4D411-33F7-144C-9BB0-7F0B7304DC91}" srcOrd="1" destOrd="0" presId="urn:microsoft.com/office/officeart/2005/8/layout/vProcess5"/>
    <dgm:cxn modelId="{8EAA12E2-69A7-464B-B312-CB3E8571944B}" type="presOf" srcId="{CF5C53E9-13EF-40C5-AA5D-03334E0FCE63}" destId="{9D123C21-703C-6446-8EC2-E59AF54875D5}" srcOrd="0" destOrd="0" presId="urn:microsoft.com/office/officeart/2005/8/layout/vProcess5"/>
    <dgm:cxn modelId="{5674B5F3-2382-4262-AA9B-F1EA134203DF}" srcId="{CF5C53E9-13EF-40C5-AA5D-03334E0FCE63}" destId="{D62495BE-AE53-4D99-A6A8-37F2B273FBA7}" srcOrd="0" destOrd="0" parTransId="{93F0EE43-28CB-4001-BC6C-7211F0AC7524}" sibTransId="{1D4D66E0-74BF-4245-AB46-CB11D7296967}"/>
    <dgm:cxn modelId="{D57B2756-67CB-3148-844F-77BE35C457E3}" type="presParOf" srcId="{9D123C21-703C-6446-8EC2-E59AF54875D5}" destId="{1BE223BB-C6ED-C04C-A148-21B16E5D0CE2}" srcOrd="0" destOrd="0" presId="urn:microsoft.com/office/officeart/2005/8/layout/vProcess5"/>
    <dgm:cxn modelId="{C7CFAC5D-EE68-AD48-9C16-D5667C12E99D}" type="presParOf" srcId="{9D123C21-703C-6446-8EC2-E59AF54875D5}" destId="{D19E7CE5-4700-B84F-89AC-BC2B4785A625}" srcOrd="1" destOrd="0" presId="urn:microsoft.com/office/officeart/2005/8/layout/vProcess5"/>
    <dgm:cxn modelId="{8C1CF774-0F81-FD4A-8241-95656ED607BE}" type="presParOf" srcId="{9D123C21-703C-6446-8EC2-E59AF54875D5}" destId="{CFE05DCB-C07A-C145-B91C-406E4AD47B4D}" srcOrd="2" destOrd="0" presId="urn:microsoft.com/office/officeart/2005/8/layout/vProcess5"/>
    <dgm:cxn modelId="{48EDA6CC-1F11-E94E-97BB-D4C3D34754F9}" type="presParOf" srcId="{9D123C21-703C-6446-8EC2-E59AF54875D5}" destId="{C66BFDEB-AA95-7846-A82F-67E972CA3B0D}" srcOrd="3" destOrd="0" presId="urn:microsoft.com/office/officeart/2005/8/layout/vProcess5"/>
    <dgm:cxn modelId="{33019FB5-77EE-FB44-A44A-E19F87C7FAFE}" type="presParOf" srcId="{9D123C21-703C-6446-8EC2-E59AF54875D5}" destId="{8B788F9C-B93E-3140-A0C7-993CE432412A}" srcOrd="4" destOrd="0" presId="urn:microsoft.com/office/officeart/2005/8/layout/vProcess5"/>
    <dgm:cxn modelId="{9424A96D-178C-1844-B4CB-ABC96F85B50C}" type="presParOf" srcId="{9D123C21-703C-6446-8EC2-E59AF54875D5}" destId="{6267BFE0-855D-A84E-AC5B-D2CB3CA080D0}" srcOrd="5" destOrd="0" presId="urn:microsoft.com/office/officeart/2005/8/layout/vProcess5"/>
    <dgm:cxn modelId="{A146D122-B6FB-194A-B20E-922F41D85CBB}" type="presParOf" srcId="{9D123C21-703C-6446-8EC2-E59AF54875D5}" destId="{543D32EB-59E2-B346-A748-E606AE1921DF}" srcOrd="6" destOrd="0" presId="urn:microsoft.com/office/officeart/2005/8/layout/vProcess5"/>
    <dgm:cxn modelId="{473D2042-D5E9-DB45-8783-D2F7B975D158}" type="presParOf" srcId="{9D123C21-703C-6446-8EC2-E59AF54875D5}" destId="{FDACA527-E7E3-8B4B-809E-0366339DCE72}" srcOrd="7" destOrd="0" presId="urn:microsoft.com/office/officeart/2005/8/layout/vProcess5"/>
    <dgm:cxn modelId="{24298631-DB36-3241-90FC-3E179098A384}" type="presParOf" srcId="{9D123C21-703C-6446-8EC2-E59AF54875D5}" destId="{4BBE2B98-AD60-6A4A-8C07-9746BCAF7E35}" srcOrd="8" destOrd="0" presId="urn:microsoft.com/office/officeart/2005/8/layout/vProcess5"/>
    <dgm:cxn modelId="{ED6A2D93-EFAA-5B46-AF47-46A02C6F2BA9}" type="presParOf" srcId="{9D123C21-703C-6446-8EC2-E59AF54875D5}" destId="{15661295-E174-884C-B433-84264A3D554F}" srcOrd="9" destOrd="0" presId="urn:microsoft.com/office/officeart/2005/8/layout/vProcess5"/>
    <dgm:cxn modelId="{F3F0B836-DFF9-8C4E-9EC5-53D6339EC8FF}" type="presParOf" srcId="{9D123C21-703C-6446-8EC2-E59AF54875D5}" destId="{EFFD97DE-EDB0-9B4D-B788-A34372E0A7B7}" srcOrd="10" destOrd="0" presId="urn:microsoft.com/office/officeart/2005/8/layout/vProcess5"/>
    <dgm:cxn modelId="{02C03CCA-FBBE-2544-B0D6-A23370CCA932}" type="presParOf" srcId="{9D123C21-703C-6446-8EC2-E59AF54875D5}" destId="{3BCFE0D4-FC45-EC41-98A8-626C4F66462E}" srcOrd="11" destOrd="0" presId="urn:microsoft.com/office/officeart/2005/8/layout/vProcess5"/>
    <dgm:cxn modelId="{6574AEAE-A97F-BE4A-9239-8C22F1CBC55C}" type="presParOf" srcId="{9D123C21-703C-6446-8EC2-E59AF54875D5}" destId="{3D97DF3E-5EF9-0A40-90F3-7E9BC8EAA8B4}" srcOrd="12" destOrd="0" presId="urn:microsoft.com/office/officeart/2005/8/layout/vProcess5"/>
    <dgm:cxn modelId="{C38D2EB1-F7FF-6144-B7CC-998886E06D37}" type="presParOf" srcId="{9D123C21-703C-6446-8EC2-E59AF54875D5}" destId="{95FA0A55-E269-474F-8780-A34CED49268F}" srcOrd="13" destOrd="0" presId="urn:microsoft.com/office/officeart/2005/8/layout/vProcess5"/>
    <dgm:cxn modelId="{A6095ED4-3E90-9741-BAB4-0A6B31A3B99E}" type="presParOf" srcId="{9D123C21-703C-6446-8EC2-E59AF54875D5}" destId="{2ED4D411-33F7-144C-9BB0-7F0B7304DC9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E7CE5-4700-B84F-89AC-BC2B4785A625}">
      <dsp:nvSpPr>
        <dsp:cNvPr id="0" name=""/>
        <dsp:cNvSpPr/>
      </dsp:nvSpPr>
      <dsp:spPr>
        <a:xfrm>
          <a:off x="0" y="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kern="1200" baseline="0" dirty="0"/>
            <a:t>Differences between attacks on cloud and local honeypots</a:t>
          </a:r>
        </a:p>
      </dsp:txBody>
      <dsp:txXfrm>
        <a:off x="20109" y="20109"/>
        <a:ext cx="7671869" cy="646352"/>
      </dsp:txXfrm>
    </dsp:sp>
    <dsp:sp modelId="{CFE05DCB-C07A-C145-B91C-406E4AD47B4D}">
      <dsp:nvSpPr>
        <dsp:cNvPr id="0" name=""/>
        <dsp:cNvSpPr/>
      </dsp:nvSpPr>
      <dsp:spPr>
        <a:xfrm>
          <a:off x="634222" y="781927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 </a:t>
          </a:r>
          <a:r>
            <a:rPr lang="en-US" sz="1800" kern="1200" baseline="0"/>
            <a:t>Patterns in evolution of attacks over time, at indicator level and sensor level</a:t>
          </a:r>
        </a:p>
      </dsp:txBody>
      <dsp:txXfrm>
        <a:off x="654331" y="802036"/>
        <a:ext cx="7372350" cy="646352"/>
      </dsp:txXfrm>
    </dsp:sp>
    <dsp:sp modelId="{C66BFDEB-AA95-7846-A82F-67E972CA3B0D}">
      <dsp:nvSpPr>
        <dsp:cNvPr id="0" name=""/>
        <dsp:cNvSpPr/>
      </dsp:nvSpPr>
      <dsp:spPr>
        <a:xfrm>
          <a:off x="1268444" y="1563855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Attack classification based on distribution of number of connections, number of sensors hit, usernames, password tried and urls used </a:t>
          </a:r>
        </a:p>
      </dsp:txBody>
      <dsp:txXfrm>
        <a:off x="1288553" y="1583964"/>
        <a:ext cx="7372350" cy="646352"/>
      </dsp:txXfrm>
    </dsp:sp>
    <dsp:sp modelId="{8B788F9C-B93E-3140-A0C7-993CE432412A}">
      <dsp:nvSpPr>
        <dsp:cNvPr id="0" name=""/>
        <dsp:cNvSpPr/>
      </dsp:nvSpPr>
      <dsp:spPr>
        <a:xfrm>
          <a:off x="1902666" y="2345782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See if indicators return after being blocked</a:t>
          </a:r>
        </a:p>
      </dsp:txBody>
      <dsp:txXfrm>
        <a:off x="1922775" y="2365891"/>
        <a:ext cx="7372350" cy="646352"/>
      </dsp:txXfrm>
    </dsp:sp>
    <dsp:sp modelId="{6267BFE0-855D-A84E-AC5B-D2CB3CA080D0}">
      <dsp:nvSpPr>
        <dsp:cNvPr id="0" name=""/>
        <dsp:cNvSpPr/>
      </dsp:nvSpPr>
      <dsp:spPr>
        <a:xfrm>
          <a:off x="2536888" y="312771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5.Make inferences from geographical data </a:t>
          </a:r>
        </a:p>
      </dsp:txBody>
      <dsp:txXfrm>
        <a:off x="2556997" y="3147819"/>
        <a:ext cx="7372350" cy="646352"/>
      </dsp:txXfrm>
    </dsp:sp>
    <dsp:sp modelId="{543D32EB-59E2-B346-A748-E606AE1921DF}">
      <dsp:nvSpPr>
        <dsp:cNvPr id="0" name=""/>
        <dsp:cNvSpPr/>
      </dsp:nvSpPr>
      <dsp:spPr>
        <a:xfrm>
          <a:off x="8046790" y="501577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147201" y="501577"/>
        <a:ext cx="245448" cy="335818"/>
      </dsp:txXfrm>
    </dsp:sp>
    <dsp:sp modelId="{FDACA527-E7E3-8B4B-809E-0366339DCE72}">
      <dsp:nvSpPr>
        <dsp:cNvPr id="0" name=""/>
        <dsp:cNvSpPr/>
      </dsp:nvSpPr>
      <dsp:spPr>
        <a:xfrm>
          <a:off x="8681012" y="1283505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49381"/>
            <a:satOff val="-17749"/>
            <a:lumOff val="-21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249381"/>
              <a:satOff val="-17749"/>
              <a:lumOff val="-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81423" y="1283505"/>
        <a:ext cx="245448" cy="335818"/>
      </dsp:txXfrm>
    </dsp:sp>
    <dsp:sp modelId="{4BBE2B98-AD60-6A4A-8C07-9746BCAF7E35}">
      <dsp:nvSpPr>
        <dsp:cNvPr id="0" name=""/>
        <dsp:cNvSpPr/>
      </dsp:nvSpPr>
      <dsp:spPr>
        <a:xfrm>
          <a:off x="9315234" y="2053990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498762"/>
            <a:satOff val="-35499"/>
            <a:lumOff val="-421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498762"/>
              <a:satOff val="-35499"/>
              <a:lumOff val="-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15645" y="2053990"/>
        <a:ext cx="245448" cy="335818"/>
      </dsp:txXfrm>
    </dsp:sp>
    <dsp:sp modelId="{15661295-E174-884C-B433-84264A3D554F}">
      <dsp:nvSpPr>
        <dsp:cNvPr id="0" name=""/>
        <dsp:cNvSpPr/>
      </dsp:nvSpPr>
      <dsp:spPr>
        <a:xfrm>
          <a:off x="9949456" y="2843546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748142"/>
            <a:satOff val="-53248"/>
            <a:lumOff val="-632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748142"/>
              <a:satOff val="-53248"/>
              <a:lumOff val="-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049867" y="2843546"/>
        <a:ext cx="245448" cy="3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8644B-A297-2445-A0D5-737770E26C9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949B-0DFC-8643-8711-97CBE779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949B-0DFC-8643-8711-97CBE77983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949B-0DFC-8643-8711-97CBE77983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23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04975-8C56-5540-97E5-CD882283E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25" y="1565610"/>
            <a:ext cx="4320227" cy="1614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SECURITY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FCAF-F67F-4B4A-869C-6DB4B890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20332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TEAM 8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RIJISH GANGULY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SIBORA SERANAJ</a:t>
            </a:r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Project Manager – Susan Jacobs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F071BC3-B3C8-F641-92DF-E332CB0B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14" y="1947948"/>
            <a:ext cx="5710061" cy="26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4FAB5-9CBC-134A-88EA-27150B4D8C39}"/>
              </a:ext>
            </a:extLst>
          </p:cNvPr>
          <p:cNvSpPr txBox="1"/>
          <p:nvPr/>
        </p:nvSpPr>
        <p:spPr>
          <a:xfrm>
            <a:off x="837126" y="1419225"/>
            <a:ext cx="4320227" cy="2395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DATA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VISUALIZATION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6C00F-6AFB-B145-BC14-F78DC5EF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5"/>
            <a:ext cx="5509546" cy="300012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F96E7-AD66-2943-95FB-F5071BA1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0668"/>
            <a:ext cx="5509546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DF103A-6E25-FA46-95FB-A9341BD14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3" r="1499" b="2318"/>
          <a:stretch/>
        </p:blipFill>
        <p:spPr>
          <a:xfrm>
            <a:off x="2844879" y="918434"/>
            <a:ext cx="8846916" cy="50211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1205" y="1168712"/>
            <a:ext cx="2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SSH session on cowrie honeypot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204" y="1796559"/>
            <a:ext cx="220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 download attempted on cowrie honeypot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204" y="2424406"/>
            <a:ext cx="193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Command attempted on cowrie honeypot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095" y="3068481"/>
            <a:ext cx="2159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Unknown command attempted on cowrie honeypot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288" y="3844723"/>
            <a:ext cx="24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downloaded on cowrie honeypot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288" y="4534801"/>
            <a:ext cx="292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 to honeypot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095" y="5061028"/>
            <a:ext cx="21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SSH login on cowrie honeypot</a:t>
            </a:r>
          </a:p>
        </p:txBody>
      </p:sp>
    </p:spTree>
    <p:extLst>
      <p:ext uri="{BB962C8B-B14F-4D97-AF65-F5344CB8AC3E}">
        <p14:creationId xmlns:p14="http://schemas.microsoft.com/office/powerpoint/2010/main" val="215595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CC1A7-92CD-1841-9B18-4A54BC88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17550"/>
            <a:ext cx="792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87E27-7A52-1D40-A4C4-E64C123D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1197"/>
          <a:stretch/>
        </p:blipFill>
        <p:spPr>
          <a:xfrm>
            <a:off x="2724912" y="1285092"/>
            <a:ext cx="9464849" cy="5109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71945" y="1418006"/>
            <a:ext cx="99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system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5846" y="1645071"/>
            <a:ext cx="58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40224" y="1975353"/>
            <a:ext cx="252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var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14" y="2307375"/>
            <a:ext cx="38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mnt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</a:t>
            </a:r>
            <a:r>
              <a:rPr lang="en-US" sz="1200" dirty="0" err="1"/>
              <a:t>mnt</a:t>
            </a:r>
            <a:r>
              <a:rPr lang="en-US" sz="1200" dirty="0"/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12" y="2612331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cd/</a:t>
            </a:r>
            <a:r>
              <a:rPr lang="en-US" sz="1200" dirty="0" err="1"/>
              <a:t>var</a:t>
            </a:r>
            <a:r>
              <a:rPr lang="en-US" sz="1200" dirty="0"/>
              <a:t>/</a:t>
            </a:r>
            <a:r>
              <a:rPr lang="en-US" sz="1200" dirty="0" err="1"/>
              <a:t>tmp</a:t>
            </a:r>
            <a:r>
              <a:rPr lang="en-US" sz="1200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14" y="2937174"/>
            <a:ext cx="328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&gt;/dev/</a:t>
            </a:r>
            <a:r>
              <a:rPr lang="en-US" sz="1200" dirty="0" err="1"/>
              <a:t>netslink</a:t>
            </a:r>
            <a:r>
              <a:rPr lang="en-US" sz="1200" dirty="0"/>
              <a:t>/.</a:t>
            </a:r>
            <a:r>
              <a:rPr lang="en-US" sz="1200" dirty="0" err="1"/>
              <a:t>ptmx</a:t>
            </a:r>
            <a:r>
              <a:rPr lang="en-US" sz="1200" dirty="0"/>
              <a:t> &amp;&amp; cd /dev/ </a:t>
            </a:r>
            <a:r>
              <a:rPr lang="en-US" sz="1200" dirty="0" err="1"/>
              <a:t>netslink</a:t>
            </a:r>
            <a:r>
              <a:rPr lang="en-US" sz="1200" dirty="0"/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8487" y="3256660"/>
            <a:ext cx="28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&gt;/bin/.</a:t>
            </a:r>
            <a:r>
              <a:rPr lang="en-US" sz="1200" dirty="0" err="1"/>
              <a:t>ptmx</a:t>
            </a:r>
            <a:r>
              <a:rPr lang="en-US" sz="1200" dirty="0"/>
              <a:t> &amp;&amp; cd /bin/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062" y="3588682"/>
            <a:ext cx="317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&gt;/boot/.</a:t>
            </a:r>
            <a:r>
              <a:rPr lang="en-US" sz="1200" dirty="0" err="1"/>
              <a:t>ptmx</a:t>
            </a:r>
            <a:r>
              <a:rPr lang="en-US" sz="1200" dirty="0"/>
              <a:t> &amp;&amp; cd /boot/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00" y="3886170"/>
            <a:ext cx="350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&gt;/bin/</a:t>
            </a:r>
            <a:r>
              <a:rPr lang="en-US" sz="1200" dirty="0" err="1"/>
              <a:t>busybox</a:t>
            </a:r>
            <a:r>
              <a:rPr lang="en-US" sz="1200" dirty="0"/>
              <a:t> </a:t>
            </a:r>
            <a:r>
              <a:rPr lang="en-US" sz="1200" dirty="0" err="1"/>
              <a:t>rm</a:t>
            </a:r>
            <a:r>
              <a:rPr lang="en-US" sz="1200" dirty="0"/>
              <a:t> –</a:t>
            </a:r>
            <a:r>
              <a:rPr lang="en-US" sz="1200" dirty="0" err="1"/>
              <a:t>rf</a:t>
            </a:r>
            <a:r>
              <a:rPr lang="en-US" sz="1200" dirty="0"/>
              <a:t> 19ju3d 920i13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8783" y="4186875"/>
            <a:ext cx="111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9896" y="4491804"/>
            <a:ext cx="14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8293" y="4757342"/>
            <a:ext cx="92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1606" y="5012273"/>
            <a:ext cx="151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linuxshell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4660" y="5336683"/>
            <a:ext cx="269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/bin/</a:t>
            </a:r>
            <a:r>
              <a:rPr lang="en-US" sz="1200" dirty="0" err="1"/>
              <a:t>busybox</a:t>
            </a:r>
            <a:r>
              <a:rPr lang="en-US" sz="1200" dirty="0"/>
              <a:t> </a:t>
            </a:r>
            <a:r>
              <a:rPr lang="en-US" sz="1200" dirty="0" err="1"/>
              <a:t>rm</a:t>
            </a:r>
            <a:r>
              <a:rPr lang="en-US" sz="1200" dirty="0"/>
              <a:t> –</a:t>
            </a:r>
            <a:r>
              <a:rPr lang="en-US" sz="1200" dirty="0" err="1"/>
              <a:t>rf</a:t>
            </a:r>
            <a:r>
              <a:rPr lang="en-US" sz="1200" dirty="0"/>
              <a:t> bb aa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4658" y="5678445"/>
            <a:ext cx="153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wlahh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154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09C68-ACCC-1C42-A970-D8DE4EC9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34" y="1097392"/>
            <a:ext cx="9026360" cy="476552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540-AB64-604C-9E3F-864C5EC2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6" y="705124"/>
            <a:ext cx="9204492" cy="871013"/>
          </a:xfrm>
        </p:spPr>
        <p:txBody>
          <a:bodyPr/>
          <a:lstStyle/>
          <a:p>
            <a:r>
              <a:rPr lang="en-US" dirty="0"/>
              <a:t>    Next steps and 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A27-8AC7-9341-AC16-9C75801E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Feature Engineering</a:t>
            </a:r>
          </a:p>
          <a:p>
            <a:r>
              <a:rPr lang="en-US" sz="2500" dirty="0"/>
              <a:t>Supervised Learning</a:t>
            </a:r>
          </a:p>
          <a:p>
            <a:r>
              <a:rPr lang="en-US" sz="25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266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geographical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8" y="2079171"/>
            <a:ext cx="4992701" cy="416026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General Idea: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attacker’s IP to locate the country of attack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Find the population for each country and the percentage of people with internet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Calculate the Rate of Attacks per Internet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4855" y="1852980"/>
            <a:ext cx="471714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Limitations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sz="2000" dirty="0"/>
              <a:t>Attackers may alter their IP address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22653" r="10576" b="9766"/>
          <a:stretch/>
        </p:blipFill>
        <p:spPr>
          <a:xfrm>
            <a:off x="7474855" y="4463157"/>
            <a:ext cx="3656213" cy="1662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61" y="910647"/>
            <a:ext cx="1521868" cy="17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339" y="2402954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2147926"/>
            <a:ext cx="6831503" cy="25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/>
          <a:stretch/>
        </p:blipFill>
        <p:spPr>
          <a:xfrm>
            <a:off x="810832" y="1005839"/>
            <a:ext cx="6877511" cy="4982809"/>
          </a:xfrm>
          <a:prstGeom prst="rect">
            <a:avLst/>
          </a:prstGeom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8962757" y="2636035"/>
            <a:ext cx="2292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NUMBER OF ATTACKS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2141" y="727945"/>
            <a:ext cx="42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number of attacks </a:t>
            </a:r>
            <a:r>
              <a:rPr lang="en-US" dirty="0"/>
              <a:t>in each country</a:t>
            </a:r>
          </a:p>
        </p:txBody>
      </p:sp>
    </p:spTree>
    <p:extLst>
      <p:ext uri="{BB962C8B-B14F-4D97-AF65-F5344CB8AC3E}">
        <p14:creationId xmlns:p14="http://schemas.microsoft.com/office/powerpoint/2010/main" val="415628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466"/>
          <a:stretch/>
        </p:blipFill>
        <p:spPr>
          <a:xfrm>
            <a:off x="1231364" y="778935"/>
            <a:ext cx="6036446" cy="5209714"/>
          </a:xfrm>
          <a:prstGeom prst="rect">
            <a:avLst/>
          </a:prstGeom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8612301" y="2702860"/>
            <a:ext cx="313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NUMBER </a:t>
            </a:r>
            <a:r>
              <a:rPr lang="en-US" sz="2400">
                <a:solidFill>
                  <a:schemeClr val="bg1"/>
                </a:solidFill>
              </a:rPr>
              <a:t>OF ATTACKS PER USER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"/>
            <a:ext cx="12192000" cy="6857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5" y="433728"/>
            <a:ext cx="3012141" cy="632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867" y="1642534"/>
            <a:ext cx="5333999" cy="47817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1.5 billion malicious connection attempts per day on the Duke network</a:t>
            </a:r>
          </a:p>
          <a:p>
            <a:r>
              <a:rPr lang="en-US" sz="2500" dirty="0">
                <a:solidFill>
                  <a:schemeClr val="bg1"/>
                </a:solidFill>
              </a:rPr>
              <a:t>One untapped area is research into the types of attacks and learning how universities are targeted</a:t>
            </a:r>
            <a:r>
              <a:rPr lang="en-US" dirty="0"/>
              <a:t>. </a:t>
            </a:r>
            <a:r>
              <a:rPr lang="en-US" sz="2400" dirty="0"/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Deploy Honeypots with sensors to collect data in order to recognize patterns and build a statistical model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" y="1663700"/>
            <a:ext cx="353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480515"/>
            <a:ext cx="1003150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5" y="480515"/>
            <a:ext cx="997475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480515"/>
            <a:ext cx="941742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0" y="480515"/>
            <a:ext cx="917089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5" y="480515"/>
            <a:ext cx="924261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0" y="480515"/>
            <a:ext cx="917089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3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474133"/>
            <a:ext cx="9279467" cy="1054100"/>
          </a:xfrm>
        </p:spPr>
        <p:txBody>
          <a:bodyPr/>
          <a:lstStyle/>
          <a:p>
            <a:r>
              <a:rPr lang="en-US" dirty="0"/>
              <a:t>                     Modelling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66" y="1528233"/>
            <a:ext cx="9746627" cy="16318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7" y="2292567"/>
            <a:ext cx="6333066" cy="409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43" y="2378265"/>
            <a:ext cx="5147734" cy="4103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660" y="1726809"/>
            <a:ext cx="4410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100" dirty="0"/>
              <a:t>Correlation </a:t>
            </a:r>
            <a:r>
              <a:rPr lang="en-US" sz="2100"/>
              <a:t>between variables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7386919" y="1731934"/>
            <a:ext cx="268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Pair plot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5180-C7BC-EF41-A87A-B881A5E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C7B1-8D16-C649-AF2E-26EC9E74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attack as y variable</a:t>
            </a:r>
          </a:p>
          <a:p>
            <a:r>
              <a:rPr lang="en-US" dirty="0"/>
              <a:t>The features used were – GDP, Population,  Attacks per user and Population with access to the internet</a:t>
            </a:r>
          </a:p>
          <a:p>
            <a:r>
              <a:rPr lang="en-US" dirty="0"/>
              <a:t>The Linear Regression Model was statistically insignificant</a:t>
            </a:r>
          </a:p>
          <a:p>
            <a:r>
              <a:rPr lang="en-US" dirty="0"/>
              <a:t>Mean Absolute Error - 2073.2054110298554</a:t>
            </a:r>
          </a:p>
          <a:p>
            <a:r>
              <a:rPr lang="en-US" dirty="0"/>
              <a:t>Mean Squared Error - 13059894.863763131</a:t>
            </a:r>
          </a:p>
          <a:p>
            <a:r>
              <a:rPr lang="en-US" dirty="0"/>
              <a:t>Root Mean Squared Error - 3613.84765364606</a:t>
            </a:r>
          </a:p>
        </p:txBody>
      </p:sp>
    </p:spTree>
    <p:extLst>
      <p:ext uri="{BB962C8B-B14F-4D97-AF65-F5344CB8AC3E}">
        <p14:creationId xmlns:p14="http://schemas.microsoft.com/office/powerpoint/2010/main" val="131011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2359"/>
            <a:ext cx="11029616" cy="118955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883932"/>
            <a:ext cx="11211880" cy="2259107"/>
          </a:xfrm>
        </p:spPr>
        <p:txBody>
          <a:bodyPr>
            <a:normAutofit/>
          </a:bodyPr>
          <a:lstStyle/>
          <a:p>
            <a:r>
              <a:rPr lang="en-US" dirty="0"/>
              <a:t>Add Gender Disparity Index, Law Enforcement Index </a:t>
            </a:r>
          </a:p>
          <a:p>
            <a:r>
              <a:rPr lang="en-US" dirty="0"/>
              <a:t>Try to identify bot-nets by observing time interval between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695" y="4773707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506" y="251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92" y="5422162"/>
            <a:ext cx="692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 lot of our data is string data, which makes categorization difficult.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00" y="161036"/>
            <a:ext cx="3939222" cy="31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0"/>
          <a:stretch/>
        </p:blipFill>
        <p:spPr>
          <a:xfrm>
            <a:off x="-70069" y="11951"/>
            <a:ext cx="12273644" cy="6857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4" y="0"/>
            <a:ext cx="4998479" cy="52477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268" y="1440245"/>
            <a:ext cx="5895219" cy="3977885"/>
          </a:xfrm>
        </p:spPr>
        <p:txBody>
          <a:bodyPr>
            <a:no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honeypot</a:t>
            </a:r>
            <a:r>
              <a:rPr lang="en-US" sz="2400" dirty="0"/>
              <a:t> is a network-attached system set up as a decoy to lure cyberattackers and to detect, deflect or study patterns of hacking attempts (in order to gain unauthorized access to information systems.)</a:t>
            </a:r>
          </a:p>
        </p:txBody>
      </p:sp>
    </p:spTree>
    <p:extLst>
      <p:ext uri="{BB962C8B-B14F-4D97-AF65-F5344CB8AC3E}">
        <p14:creationId xmlns:p14="http://schemas.microsoft.com/office/powerpoint/2010/main" val="23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2"/>
            <a:ext cx="12192000" cy="68576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906" y="835711"/>
            <a:ext cx="5333999" cy="4781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2A87A-B53F-D644-98A5-99CA5B90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05" y="1053586"/>
            <a:ext cx="4161140" cy="3572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6C793-124A-8241-96DF-CE9211BE0C4E}"/>
              </a:ext>
            </a:extLst>
          </p:cNvPr>
          <p:cNvSpPr txBox="1"/>
          <p:nvPr/>
        </p:nvSpPr>
        <p:spPr>
          <a:xfrm>
            <a:off x="6676680" y="908468"/>
            <a:ext cx="44654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“The goal of the STINGAR project is to enable low friction generation of threat intelligence, data sharing, and action on threat intelligence for the higher education community”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Duke IT has partnered with several partner schools who have agreed to deploy this system and share data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THINGS  to Explore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7980D53-98F6-42EB-9A88-A49029112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3079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58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1E09A1-51A7-C84B-963D-7ADD05BD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590" y="1369708"/>
            <a:ext cx="6492008" cy="365283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8511CA-99F1-E64A-BFAC-B7FA76C0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81" y="1925249"/>
            <a:ext cx="1762264" cy="1858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230B25-237D-BA4D-B07A-3DAC2D02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433" y="4483074"/>
            <a:ext cx="2540655" cy="14291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9FC15-6A37-B14B-A7D0-11C91260F3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09" t="20765" r="13018" b="21100"/>
          <a:stretch/>
        </p:blipFill>
        <p:spPr>
          <a:xfrm>
            <a:off x="7945150" y="4833754"/>
            <a:ext cx="2400623" cy="130907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E7C54EB-BB27-0543-ADA4-8E9E9AFD12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87" t="33875" r="25691" b="40567"/>
          <a:stretch/>
        </p:blipFill>
        <p:spPr>
          <a:xfrm>
            <a:off x="5286515" y="5275280"/>
            <a:ext cx="1762264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91A3B6-E5F0-F840-9DC1-897D7541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1009397"/>
            <a:ext cx="3412067" cy="487493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0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3000" dirty="0">
                <a:solidFill>
                  <a:srgbClr val="FFFFFF">
                    <a:alpha val="75000"/>
                  </a:srgbClr>
                </a:solidFill>
              </a:rPr>
              <a:t>		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17F9A-0952-8648-BC8F-26B82CED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52" y="1419726"/>
            <a:ext cx="6988879" cy="38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8ABE-DDA2-CB43-BFF5-741AF69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3890" y="2262083"/>
            <a:ext cx="2597668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2500" dirty="0">
                <a:solidFill>
                  <a:srgbClr val="FFFFFF">
                    <a:alpha val="75000"/>
                  </a:srgbClr>
                </a:solidFill>
              </a:rPr>
              <a:t>Challenges</a:t>
            </a:r>
          </a:p>
        </p:txBody>
      </p:sp>
      <p:pic>
        <p:nvPicPr>
          <p:cNvPr id="8" name="Picture 7" descr="A picture containing measuring stick&#10;&#10;Description automatically generated">
            <a:extLst>
              <a:ext uri="{FF2B5EF4-FFF2-40B4-BE49-F238E27FC236}">
                <a16:creationId xmlns:a16="http://schemas.microsoft.com/office/drawing/2014/main" id="{67662F38-1D54-0341-8632-858DD916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0" y="1053378"/>
            <a:ext cx="7157748" cy="53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8ABE-DDA2-CB43-BFF5-741AF69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3890" y="2262083"/>
            <a:ext cx="2597668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2500" dirty="0">
                <a:solidFill>
                  <a:srgbClr val="FFFFFF">
                    <a:alpha val="75000"/>
                  </a:srgbClr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06603-E6EF-E542-AC00-83DCA8F6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0" y="1005839"/>
            <a:ext cx="7033641" cy="51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455</Words>
  <Application>Microsoft Macintosh PowerPoint</Application>
  <PresentationFormat>Widescreen</PresentationFormat>
  <Paragraphs>99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Gill Sans MT</vt:lpstr>
      <vt:lpstr>Wingdings</vt:lpstr>
      <vt:lpstr>Wingdings 2</vt:lpstr>
      <vt:lpstr>DividendVTI</vt:lpstr>
      <vt:lpstr>SECURITY ANALYTICS</vt:lpstr>
      <vt:lpstr>Background </vt:lpstr>
      <vt:lpstr>PowerPoint Presentation</vt:lpstr>
      <vt:lpstr>PowerPoint Presentation</vt:lpstr>
      <vt:lpstr>THINGS  to Explore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Next steps and current Work</vt:lpstr>
      <vt:lpstr>Inference from geographical data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Modelling Attempt</vt:lpstr>
      <vt:lpstr>      Linear Regression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ANALYTICS</dc:title>
  <dc:creator>Microsoft Office User</dc:creator>
  <cp:lastModifiedBy>Microsoft Office User</cp:lastModifiedBy>
  <cp:revision>22</cp:revision>
  <dcterms:created xsi:type="dcterms:W3CDTF">2019-06-21T18:19:49Z</dcterms:created>
  <dcterms:modified xsi:type="dcterms:W3CDTF">2019-06-23T20:30:58Z</dcterms:modified>
</cp:coreProperties>
</file>