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19202400" cy="16459200"/>
  <p:notesSz cx="6858000" cy="9144000"/>
  <p:defaultTextStyle>
    <a:defPPr>
      <a:defRPr lang="en-US"/>
    </a:defPPr>
    <a:lvl1pPr marL="0" algn="l" defTabSz="2037740" rtl="0" eaLnBrk="1" latinLnBrk="0" hangingPunct="1">
      <a:defRPr sz="4000" kern="1200">
        <a:solidFill>
          <a:schemeClr val="tx1"/>
        </a:solidFill>
        <a:latin typeface="+mn-lt"/>
        <a:ea typeface="+mn-ea"/>
        <a:cs typeface="+mn-cs"/>
      </a:defRPr>
    </a:lvl1pPr>
    <a:lvl2pPr marL="1018870" algn="l" defTabSz="2037740" rtl="0" eaLnBrk="1" latinLnBrk="0" hangingPunct="1">
      <a:defRPr sz="4000" kern="1200">
        <a:solidFill>
          <a:schemeClr val="tx1"/>
        </a:solidFill>
        <a:latin typeface="+mn-lt"/>
        <a:ea typeface="+mn-ea"/>
        <a:cs typeface="+mn-cs"/>
      </a:defRPr>
    </a:lvl2pPr>
    <a:lvl3pPr marL="2037740" algn="l" defTabSz="2037740" rtl="0" eaLnBrk="1" latinLnBrk="0" hangingPunct="1">
      <a:defRPr sz="4000" kern="1200">
        <a:solidFill>
          <a:schemeClr val="tx1"/>
        </a:solidFill>
        <a:latin typeface="+mn-lt"/>
        <a:ea typeface="+mn-ea"/>
        <a:cs typeface="+mn-cs"/>
      </a:defRPr>
    </a:lvl3pPr>
    <a:lvl4pPr marL="3056611" algn="l" defTabSz="2037740" rtl="0" eaLnBrk="1" latinLnBrk="0" hangingPunct="1">
      <a:defRPr sz="4000" kern="1200">
        <a:solidFill>
          <a:schemeClr val="tx1"/>
        </a:solidFill>
        <a:latin typeface="+mn-lt"/>
        <a:ea typeface="+mn-ea"/>
        <a:cs typeface="+mn-cs"/>
      </a:defRPr>
    </a:lvl4pPr>
    <a:lvl5pPr marL="4075481" algn="l" defTabSz="2037740" rtl="0" eaLnBrk="1" latinLnBrk="0" hangingPunct="1">
      <a:defRPr sz="4000" kern="1200">
        <a:solidFill>
          <a:schemeClr val="tx1"/>
        </a:solidFill>
        <a:latin typeface="+mn-lt"/>
        <a:ea typeface="+mn-ea"/>
        <a:cs typeface="+mn-cs"/>
      </a:defRPr>
    </a:lvl5pPr>
    <a:lvl6pPr marL="5094351" algn="l" defTabSz="2037740" rtl="0" eaLnBrk="1" latinLnBrk="0" hangingPunct="1">
      <a:defRPr sz="4000" kern="1200">
        <a:solidFill>
          <a:schemeClr val="tx1"/>
        </a:solidFill>
        <a:latin typeface="+mn-lt"/>
        <a:ea typeface="+mn-ea"/>
        <a:cs typeface="+mn-cs"/>
      </a:defRPr>
    </a:lvl6pPr>
    <a:lvl7pPr marL="6113221" algn="l" defTabSz="2037740" rtl="0" eaLnBrk="1" latinLnBrk="0" hangingPunct="1">
      <a:defRPr sz="4000" kern="1200">
        <a:solidFill>
          <a:schemeClr val="tx1"/>
        </a:solidFill>
        <a:latin typeface="+mn-lt"/>
        <a:ea typeface="+mn-ea"/>
        <a:cs typeface="+mn-cs"/>
      </a:defRPr>
    </a:lvl7pPr>
    <a:lvl8pPr marL="7132091" algn="l" defTabSz="2037740" rtl="0" eaLnBrk="1" latinLnBrk="0" hangingPunct="1">
      <a:defRPr sz="4000" kern="1200">
        <a:solidFill>
          <a:schemeClr val="tx1"/>
        </a:solidFill>
        <a:latin typeface="+mn-lt"/>
        <a:ea typeface="+mn-ea"/>
        <a:cs typeface="+mn-cs"/>
      </a:defRPr>
    </a:lvl8pPr>
    <a:lvl9pPr marL="8150962" algn="l" defTabSz="2037740" rtl="0" eaLnBrk="1" latinLnBrk="0" hangingPunct="1">
      <a:defRPr sz="4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52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ADA"/>
    <a:srgbClr val="01014B"/>
    <a:srgbClr val="FFD8B8"/>
    <a:srgbClr val="FFF2EC"/>
    <a:srgbClr val="FFA41F"/>
    <a:srgbClr val="F19A1E"/>
    <a:srgbClr val="9EA7A9"/>
    <a:srgbClr val="1A4BA9"/>
    <a:srgbClr val="1C2454"/>
    <a:srgbClr val="093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9"/>
  </p:normalViewPr>
  <p:slideViewPr>
    <p:cSldViewPr>
      <p:cViewPr>
        <p:scale>
          <a:sx n="65" d="100"/>
          <a:sy n="65" d="100"/>
        </p:scale>
        <p:origin x="440" y="144"/>
      </p:cViewPr>
      <p:guideLst>
        <p:guide orient="horz" pos="8400"/>
        <p:guide pos="52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pPr/>
              <a:t>7/29/19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2CCA1-F347-3C41-87A3-DD3038152B01}" type="datetimeFigureOut">
              <a:rPr lang="en-US" smtClean="0"/>
              <a:t>7/29/19</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CCB1B-FC04-A443-B0FC-B0A70C68F545}" type="slidenum">
              <a:rPr lang="en-US" smtClean="0"/>
              <a:t>‹#›</a:t>
            </a:fld>
            <a:endParaRPr lang="en-US"/>
          </a:p>
        </p:txBody>
      </p:sp>
    </p:spTree>
    <p:extLst>
      <p:ext uri="{BB962C8B-B14F-4D97-AF65-F5344CB8AC3E}">
        <p14:creationId xmlns:p14="http://schemas.microsoft.com/office/powerpoint/2010/main" val="1465338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04800" y="304800"/>
            <a:ext cx="18592800" cy="1676400"/>
          </a:xfrm>
          <a:prstGeom prst="rect">
            <a:avLst/>
          </a:prstGeom>
          <a:solidFill>
            <a:srgbClr val="01014B"/>
          </a:solidFill>
          <a:ln>
            <a:solidFill>
              <a:srgbClr val="01014B"/>
            </a:solidFill>
          </a:ln>
        </p:spPr>
        <p:txBody>
          <a:bodyPr vert="horz" anchor="ctr" anchorCtr="1"/>
          <a:lstStyle>
            <a:lvl1pPr>
              <a:defRPr sz="36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048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304800" y="2819400"/>
            <a:ext cx="5943600" cy="4343400"/>
          </a:xfrm>
          <a:prstGeom prst="rect">
            <a:avLst/>
          </a:prstGeom>
        </p:spPr>
        <p:txBody>
          <a:bodyPr vert="horz"/>
          <a:lstStyle>
            <a:lvl1pPr marL="0" indent="0">
              <a:buNone/>
              <a:defRPr sz="1600" baseline="0"/>
            </a:lvl1pPr>
            <a:lvl2pPr marL="231775" indent="0">
              <a:buNone/>
              <a:defRPr sz="1600" baseline="0"/>
            </a:lvl2pPr>
            <a:lvl3pPr marL="450850" indent="0">
              <a:buNone/>
              <a:defRPr sz="1600" baseline="0"/>
            </a:lvl3pPr>
            <a:lvl4pPr>
              <a:defRPr sz="1600"/>
            </a:lvl4pPr>
            <a:lvl5pPr>
              <a:defRPr sz="16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04800" y="73152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304800" y="8001000"/>
            <a:ext cx="5943600" cy="3657600"/>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a:lvl1pPr>
            <a:lvl2pPr>
              <a:defRPr sz="1600"/>
            </a:lvl2pPr>
            <a:lvl3pPr>
              <a:defRPr sz="1600"/>
            </a:lvl3pPr>
            <a:lvl4pPr>
              <a:defRPr sz="1600"/>
            </a:lvl4pPr>
            <a:lvl5pPr>
              <a:defRPr sz="1600"/>
            </a:lvl5p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04800" y="118110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304800" y="12496800"/>
            <a:ext cx="5943600" cy="3657600"/>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a:lvl1pPr>
            <a:lvl2pPr>
              <a:defRPr sz="1600"/>
            </a:lvl2pPr>
            <a:lvl3pPr>
              <a:defRPr sz="1600"/>
            </a:lvl3pPr>
            <a:lvl4pPr>
              <a:defRPr sz="1600"/>
            </a:lvl4pPr>
            <a:lvl5pPr>
              <a:defRPr sz="1600"/>
            </a:lvl5p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66294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12954000" y="12496800"/>
            <a:ext cx="5943600" cy="3657600"/>
          </a:xfrm>
          <a:prstGeom prst="rect">
            <a:avLst/>
          </a:prstGeom>
        </p:spPr>
        <p:txBody>
          <a:bodyPr vert="horz"/>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29540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12954000" y="2819400"/>
            <a:ext cx="5943600" cy="8839200"/>
          </a:xfrm>
          <a:prstGeom prst="rect">
            <a:avLst/>
          </a:prstGeom>
        </p:spPr>
        <p:txBody>
          <a:bodyPr vert="horz"/>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2954000" y="118110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6629400" y="2819400"/>
            <a:ext cx="5943600" cy="13335000"/>
          </a:xfrm>
          <a:prstGeom prst="rect">
            <a:avLst/>
          </a:prstGeom>
        </p:spPr>
        <p:txBody>
          <a:bodyPr vert="horz"/>
          <a:lstStyle>
            <a:lvl1pPr marL="0" indent="0">
              <a:buNone/>
              <a:defRPr sz="1600" baseline="0"/>
            </a:lvl1pPr>
            <a:lvl2pPr marL="231775" indent="0">
              <a:buNone/>
              <a:defRPr sz="1600"/>
            </a:lvl2pPr>
            <a:lvl3pPr>
              <a:defRPr sz="1600"/>
            </a:lvl3pPr>
            <a:lvl4pPr>
              <a:defRPr sz="1600"/>
            </a:lvl4pPr>
            <a:lvl5pPr>
              <a:defRPr sz="16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533400" y="457200"/>
            <a:ext cx="1371600" cy="1371600"/>
          </a:xfrm>
          <a:prstGeom prst="rect">
            <a:avLst/>
          </a:prstGeom>
          <a:solidFill>
            <a:schemeClr val="bg1"/>
          </a:solidFill>
        </p:spPr>
        <p:txBody>
          <a:bodyPr vert="horz"/>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17373600" y="457200"/>
            <a:ext cx="1371600" cy="1371600"/>
          </a:xfrm>
          <a:prstGeom prst="rect">
            <a:avLst/>
          </a:prstGeom>
          <a:solidFill>
            <a:schemeClr val="bg1"/>
          </a:solidFill>
        </p:spPr>
        <p:txBody>
          <a:bodyPr vert="horz"/>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086600" y="8077200"/>
            <a:ext cx="5029200" cy="3352800"/>
          </a:xfrm>
          <a:prstGeom prst="rect">
            <a:avLst/>
          </a:prstGeom>
        </p:spPr>
        <p:txBody>
          <a:bodyPr vert="horz"/>
          <a:lstStyle>
            <a:lvl1pPr marL="0" indent="0">
              <a:buNone/>
              <a:defRPr sz="1600"/>
            </a:lvl1pPr>
          </a:lstStyle>
          <a:p>
            <a:endParaRPr lang="en-US" dirty="0"/>
          </a:p>
        </p:txBody>
      </p:sp>
      <p:sp>
        <p:nvSpPr>
          <p:cNvPr id="40" name="Chart Placeholder 38"/>
          <p:cNvSpPr>
            <a:spLocks noGrp="1"/>
          </p:cNvSpPr>
          <p:nvPr>
            <p:ph type="chart" sz="quarter" idx="25"/>
          </p:nvPr>
        </p:nvSpPr>
        <p:spPr>
          <a:xfrm>
            <a:off x="7086600" y="12268200"/>
            <a:ext cx="5029200" cy="3352800"/>
          </a:xfrm>
          <a:prstGeom prst="rect">
            <a:avLst/>
          </a:prstGeom>
        </p:spPr>
        <p:txBody>
          <a:bodyPr vert="horz"/>
          <a:lstStyle>
            <a:lvl1pPr marL="0" indent="0">
              <a:buNone/>
              <a:defRPr sz="16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26000" y="16201437"/>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037740" rtl="0" eaLnBrk="1" latinLnBrk="0" hangingPunct="1">
        <a:spcBef>
          <a:spcPct val="0"/>
        </a:spcBef>
        <a:buNone/>
        <a:defRPr sz="9800" kern="1200">
          <a:solidFill>
            <a:schemeClr val="tx1"/>
          </a:solidFill>
          <a:latin typeface="+mj-lt"/>
          <a:ea typeface="+mj-ea"/>
          <a:cs typeface="+mj-cs"/>
        </a:defRPr>
      </a:lvl1pPr>
    </p:titleStyle>
    <p:bodyStyle>
      <a:lvl1pPr marL="764153" indent="-764153" algn="l" defTabSz="2037740" rtl="0" eaLnBrk="1" latinLnBrk="0" hangingPunct="1">
        <a:spcBef>
          <a:spcPct val="20000"/>
        </a:spcBef>
        <a:buFont typeface="Arial" pitchFamily="34" charset="0"/>
        <a:buChar char="•"/>
        <a:defRPr sz="71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37740" rtl="0" eaLnBrk="1" latinLnBrk="0" hangingPunct="1">
        <a:defRPr sz="4000" kern="1200">
          <a:solidFill>
            <a:schemeClr val="tx1"/>
          </a:solidFill>
          <a:latin typeface="+mn-lt"/>
          <a:ea typeface="+mn-ea"/>
          <a:cs typeface="+mn-cs"/>
        </a:defRPr>
      </a:lvl1pPr>
      <a:lvl2pPr marL="1018870" algn="l" defTabSz="2037740" rtl="0" eaLnBrk="1" latinLnBrk="0" hangingPunct="1">
        <a:defRPr sz="4000" kern="1200">
          <a:solidFill>
            <a:schemeClr val="tx1"/>
          </a:solidFill>
          <a:latin typeface="+mn-lt"/>
          <a:ea typeface="+mn-ea"/>
          <a:cs typeface="+mn-cs"/>
        </a:defRPr>
      </a:lvl2pPr>
      <a:lvl3pPr marL="2037740" algn="l" defTabSz="2037740" rtl="0" eaLnBrk="1" latinLnBrk="0" hangingPunct="1">
        <a:defRPr sz="4000" kern="1200">
          <a:solidFill>
            <a:schemeClr val="tx1"/>
          </a:solidFill>
          <a:latin typeface="+mn-lt"/>
          <a:ea typeface="+mn-ea"/>
          <a:cs typeface="+mn-cs"/>
        </a:defRPr>
      </a:lvl3pPr>
      <a:lvl4pPr marL="3056611" algn="l" defTabSz="2037740" rtl="0" eaLnBrk="1" latinLnBrk="0" hangingPunct="1">
        <a:defRPr sz="4000" kern="1200">
          <a:solidFill>
            <a:schemeClr val="tx1"/>
          </a:solidFill>
          <a:latin typeface="+mn-lt"/>
          <a:ea typeface="+mn-ea"/>
          <a:cs typeface="+mn-cs"/>
        </a:defRPr>
      </a:lvl4pPr>
      <a:lvl5pPr marL="4075481" algn="l" defTabSz="2037740" rtl="0" eaLnBrk="1" latinLnBrk="0" hangingPunct="1">
        <a:defRPr sz="4000" kern="1200">
          <a:solidFill>
            <a:schemeClr val="tx1"/>
          </a:solidFill>
          <a:latin typeface="+mn-lt"/>
          <a:ea typeface="+mn-ea"/>
          <a:cs typeface="+mn-cs"/>
        </a:defRPr>
      </a:lvl5pPr>
      <a:lvl6pPr marL="5094351" algn="l" defTabSz="2037740" rtl="0" eaLnBrk="1" latinLnBrk="0" hangingPunct="1">
        <a:defRPr sz="4000" kern="1200">
          <a:solidFill>
            <a:schemeClr val="tx1"/>
          </a:solidFill>
          <a:latin typeface="+mn-lt"/>
          <a:ea typeface="+mn-ea"/>
          <a:cs typeface="+mn-cs"/>
        </a:defRPr>
      </a:lvl6pPr>
      <a:lvl7pPr marL="6113221" algn="l" defTabSz="2037740" rtl="0" eaLnBrk="1" latinLnBrk="0" hangingPunct="1">
        <a:defRPr sz="4000" kern="1200">
          <a:solidFill>
            <a:schemeClr val="tx1"/>
          </a:solidFill>
          <a:latin typeface="+mn-lt"/>
          <a:ea typeface="+mn-ea"/>
          <a:cs typeface="+mn-cs"/>
        </a:defRPr>
      </a:lvl7pPr>
      <a:lvl8pPr marL="7132091" algn="l" defTabSz="2037740" rtl="0" eaLnBrk="1" latinLnBrk="0" hangingPunct="1">
        <a:defRPr sz="4000" kern="1200">
          <a:solidFill>
            <a:schemeClr val="tx1"/>
          </a:solidFill>
          <a:latin typeface="+mn-lt"/>
          <a:ea typeface="+mn-ea"/>
          <a:cs typeface="+mn-cs"/>
        </a:defRPr>
      </a:lvl8pPr>
      <a:lvl9pPr marL="8150962" algn="l" defTabSz="2037740" rtl="0" eaLnBrk="1" latinLnBrk="0" hangingPunct="1">
        <a:defRPr sz="4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304800" y="304800"/>
            <a:ext cx="18592800" cy="1746910"/>
          </a:xfrm>
          <a:solidFill>
            <a:srgbClr val="1C2454"/>
          </a:solidFill>
          <a:ln/>
        </p:spPr>
        <p:style>
          <a:lnRef idx="2">
            <a:schemeClr val="dk1"/>
          </a:lnRef>
          <a:fillRef idx="1">
            <a:schemeClr val="lt1"/>
          </a:fillRef>
          <a:effectRef idx="0">
            <a:schemeClr val="dk1"/>
          </a:effectRef>
          <a:fontRef idx="minor">
            <a:schemeClr val="dk1"/>
          </a:fontRef>
        </p:style>
        <p:txBody>
          <a:bodyPr/>
          <a:lstStyle/>
          <a:p>
            <a:r>
              <a:rPr lang="en-US" sz="4000" b="0" dirty="0" smtClean="0">
                <a:solidFill>
                  <a:srgbClr val="FFA41F"/>
                </a:solidFill>
              </a:rPr>
              <a:t>Security </a:t>
            </a:r>
            <a:r>
              <a:rPr lang="en-US" sz="4000" b="0" dirty="0">
                <a:solidFill>
                  <a:srgbClr val="FFA41F"/>
                </a:solidFill>
              </a:rPr>
              <a:t>Threat Intelligence </a:t>
            </a:r>
            <a:r>
              <a:rPr lang="en-US" sz="4000" b="0" dirty="0" smtClean="0">
                <a:solidFill>
                  <a:srgbClr val="FFA41F"/>
                </a:solidFill>
              </a:rPr>
              <a:t>Analytics</a:t>
            </a:r>
            <a:br>
              <a:rPr lang="en-US" sz="4000" b="0" dirty="0" smtClean="0">
                <a:solidFill>
                  <a:srgbClr val="FFA41F"/>
                </a:solidFill>
              </a:rPr>
            </a:br>
            <a:r>
              <a:rPr lang="en-US" sz="2000" b="0" dirty="0" smtClean="0"/>
              <a:t>Sibora Seranaj, Rijish Ganguly</a:t>
            </a:r>
            <a:br>
              <a:rPr lang="en-US" sz="2000" b="0" dirty="0" smtClean="0"/>
            </a:br>
            <a:r>
              <a:rPr lang="en-US" sz="1800" b="0" dirty="0" smtClean="0"/>
              <a:t>Department of Statistical Science, Department of ECE, Duke University</a:t>
            </a:r>
            <a:endParaRPr lang="en-US" sz="1800" b="0" dirty="0"/>
          </a:p>
        </p:txBody>
      </p:sp>
      <p:pic>
        <p:nvPicPr>
          <p:cNvPr id="2" name="Picture Placeholder 1"/>
          <p:cNvPicPr>
            <a:picLocks noGrp="1" noChangeAspect="1"/>
          </p:cNvPicPr>
          <p:nvPr>
            <p:ph type="pic" sz="quarter" idx="22"/>
          </p:nvPr>
        </p:nvPicPr>
        <p:blipFill>
          <a:blip r:embed="rId2">
            <a:extLst>
              <a:ext uri="{28A0092B-C50C-407E-A947-70E740481C1C}">
                <a14:useLocalDpi xmlns:a14="http://schemas.microsoft.com/office/drawing/2010/main" val="0"/>
              </a:ext>
            </a:extLst>
          </a:blip>
          <a:stretch>
            <a:fillRect/>
          </a:stretch>
        </p:blipFill>
        <p:spPr>
          <a:xfrm>
            <a:off x="413878" y="548489"/>
            <a:ext cx="2938922" cy="1301833"/>
          </a:xfrm>
        </p:spPr>
      </p:pic>
      <p:sp>
        <p:nvSpPr>
          <p:cNvPr id="20" name="Text Placeholder 19"/>
          <p:cNvSpPr>
            <a:spLocks noGrp="1"/>
          </p:cNvSpPr>
          <p:nvPr>
            <p:ph type="body" sz="quarter" idx="10"/>
          </p:nvPr>
        </p:nvSpPr>
        <p:spPr>
          <a:xfrm>
            <a:off x="304800" y="2212316"/>
            <a:ext cx="5943600" cy="533400"/>
          </a:xfrm>
          <a:solidFill>
            <a:schemeClr val="accent6">
              <a:lumMod val="40000"/>
              <a:lumOff val="60000"/>
            </a:schemeClr>
          </a:solidFill>
          <a:ln>
            <a:solidFill>
              <a:srgbClr val="F19A1E"/>
            </a:solidFill>
          </a:ln>
        </p:spPr>
        <p:txBody>
          <a:bodyPr/>
          <a:lstStyle/>
          <a:p>
            <a:r>
              <a:rPr lang="en-US" dirty="0">
                <a:solidFill>
                  <a:srgbClr val="01014B"/>
                </a:solidFill>
              </a:rPr>
              <a:t>Abstract</a:t>
            </a:r>
          </a:p>
        </p:txBody>
      </p:sp>
      <p:sp>
        <p:nvSpPr>
          <p:cNvPr id="21" name="Text Placeholder 20"/>
          <p:cNvSpPr>
            <a:spLocks noGrp="1"/>
          </p:cNvSpPr>
          <p:nvPr>
            <p:ph type="body" sz="quarter" idx="11"/>
          </p:nvPr>
        </p:nvSpPr>
        <p:spPr>
          <a:xfrm>
            <a:off x="6661007" y="7038964"/>
            <a:ext cx="5915306" cy="2201432"/>
          </a:xfrm>
        </p:spPr>
        <p:txBody>
          <a:bodyPr/>
          <a:lstStyle/>
          <a:p>
            <a:pPr algn="just"/>
            <a:r>
              <a:rPr lang="en-US" dirty="0"/>
              <a:t>Our objective was to classify the type of </a:t>
            </a:r>
            <a:r>
              <a:rPr lang="en-US" dirty="0" smtClean="0"/>
              <a:t>honeypot </a:t>
            </a:r>
            <a:r>
              <a:rPr lang="en-US" dirty="0"/>
              <a:t>– attacks happening on cloud or local </a:t>
            </a:r>
            <a:r>
              <a:rPr lang="en-US" dirty="0" smtClean="0"/>
              <a:t>honeypot based </a:t>
            </a:r>
            <a:r>
              <a:rPr lang="en-US" dirty="0"/>
              <a:t>on the features we </a:t>
            </a:r>
            <a:r>
              <a:rPr lang="en-US" dirty="0" smtClean="0"/>
              <a:t>generated. Cloud was </a:t>
            </a:r>
            <a:r>
              <a:rPr lang="en-US" dirty="0"/>
              <a:t>assigned </a:t>
            </a:r>
            <a:r>
              <a:rPr lang="en-US" dirty="0" smtClean="0"/>
              <a:t>1 and  local </a:t>
            </a:r>
            <a:r>
              <a:rPr lang="en-US" dirty="0"/>
              <a:t>was assigned </a:t>
            </a:r>
            <a:r>
              <a:rPr lang="en-US" dirty="0" smtClean="0"/>
              <a:t>0. The variables of highest importance were</a:t>
            </a:r>
            <a:r>
              <a:rPr lang="en-US" dirty="0"/>
              <a:t>: mean time difference between attacks, standard deviation of time difference between attacks</a:t>
            </a:r>
            <a:r>
              <a:rPr lang="en-US" dirty="0" smtClean="0"/>
              <a:t>, and daily frequency. There was a 92.4</a:t>
            </a:r>
            <a:r>
              <a:rPr lang="en-US" dirty="0"/>
              <a:t>% </a:t>
            </a:r>
            <a:r>
              <a:rPr lang="en-US" dirty="0" smtClean="0"/>
              <a:t>precision </a:t>
            </a:r>
            <a:r>
              <a:rPr lang="en-US" dirty="0"/>
              <a:t>for predicting attacks on </a:t>
            </a:r>
            <a:r>
              <a:rPr lang="en-US" dirty="0" smtClean="0"/>
              <a:t>cloud and a 56.6</a:t>
            </a:r>
            <a:r>
              <a:rPr lang="en-US" dirty="0"/>
              <a:t>% </a:t>
            </a:r>
            <a:r>
              <a:rPr lang="en-US" dirty="0" smtClean="0"/>
              <a:t>precision </a:t>
            </a:r>
            <a:r>
              <a:rPr lang="en-US" dirty="0"/>
              <a:t>for predicting </a:t>
            </a:r>
            <a:r>
              <a:rPr lang="en-US" dirty="0" smtClean="0"/>
              <a:t>attacks on local honeypots. The </a:t>
            </a:r>
            <a:r>
              <a:rPr lang="en-US" dirty="0"/>
              <a:t>precision for local is low because of a smaller training dataset</a:t>
            </a:r>
            <a:r>
              <a:rPr lang="en-US" dirty="0" smtClean="0"/>
              <a:t>. The </a:t>
            </a:r>
            <a:r>
              <a:rPr lang="en-US" dirty="0"/>
              <a:t>ROC curve had </a:t>
            </a:r>
            <a:r>
              <a:rPr lang="en-US" dirty="0" smtClean="0"/>
              <a:t>an AUC </a:t>
            </a:r>
            <a:r>
              <a:rPr lang="en-US" dirty="0"/>
              <a:t>of </a:t>
            </a:r>
            <a:r>
              <a:rPr lang="en-US" dirty="0" smtClean="0"/>
              <a:t>0.85.</a:t>
            </a:r>
            <a:endParaRPr lang="en-US" dirty="0"/>
          </a:p>
          <a:p>
            <a:pPr algn="just"/>
            <a:endParaRPr lang="en-US" dirty="0"/>
          </a:p>
        </p:txBody>
      </p:sp>
      <p:sp>
        <p:nvSpPr>
          <p:cNvPr id="22" name="Text Placeholder 21"/>
          <p:cNvSpPr>
            <a:spLocks noGrp="1"/>
          </p:cNvSpPr>
          <p:nvPr>
            <p:ph type="body" sz="quarter" idx="12"/>
          </p:nvPr>
        </p:nvSpPr>
        <p:spPr>
          <a:xfrm>
            <a:off x="304799" y="5852596"/>
            <a:ext cx="5943600" cy="530352"/>
          </a:xfrm>
          <a:solidFill>
            <a:schemeClr val="accent6">
              <a:lumMod val="40000"/>
              <a:lumOff val="60000"/>
            </a:schemeClr>
          </a:solidFill>
          <a:ln>
            <a:solidFill>
              <a:srgbClr val="F19A1E"/>
            </a:solidFill>
          </a:ln>
        </p:spPr>
        <p:txBody>
          <a:bodyPr/>
          <a:lstStyle/>
          <a:p>
            <a:r>
              <a:rPr lang="en-US" dirty="0" smtClean="0">
                <a:solidFill>
                  <a:srgbClr val="01014B"/>
                </a:solidFill>
              </a:rPr>
              <a:t>Objectives</a:t>
            </a:r>
            <a:endParaRPr lang="en-US" dirty="0">
              <a:solidFill>
                <a:srgbClr val="01014B"/>
              </a:solidFill>
            </a:endParaRPr>
          </a:p>
        </p:txBody>
      </p:sp>
      <p:sp>
        <p:nvSpPr>
          <p:cNvPr id="23" name="Text Placeholder 22"/>
          <p:cNvSpPr>
            <a:spLocks noGrp="1"/>
          </p:cNvSpPr>
          <p:nvPr>
            <p:ph type="body" sz="quarter" idx="13"/>
          </p:nvPr>
        </p:nvSpPr>
        <p:spPr>
          <a:xfrm>
            <a:off x="304800" y="6440311"/>
            <a:ext cx="5943599" cy="1447812"/>
          </a:xfrm>
        </p:spPr>
        <p:txBody>
          <a:bodyPr/>
          <a:lstStyle/>
          <a:p>
            <a:pPr algn="just"/>
            <a:r>
              <a:rPr lang="en-US" dirty="0" smtClean="0"/>
              <a:t>1</a:t>
            </a:r>
            <a:r>
              <a:rPr lang="en-US" dirty="0"/>
              <a:t>. F</a:t>
            </a:r>
            <a:r>
              <a:rPr lang="en-US" dirty="0" smtClean="0"/>
              <a:t>ind </a:t>
            </a:r>
            <a:r>
              <a:rPr lang="en-US" dirty="0"/>
              <a:t>the differences between attacks on cloud and local honeypots</a:t>
            </a:r>
          </a:p>
          <a:p>
            <a:pPr algn="just"/>
            <a:r>
              <a:rPr lang="en-US" dirty="0"/>
              <a:t>2. Classify honeypots based on generated features and collected data</a:t>
            </a:r>
          </a:p>
          <a:p>
            <a:pPr algn="just"/>
            <a:r>
              <a:rPr lang="en-US" dirty="0"/>
              <a:t>3. Build statistical models to cluster attacking IPs based on similar features </a:t>
            </a:r>
          </a:p>
          <a:p>
            <a:pPr algn="just"/>
            <a:r>
              <a:rPr lang="en-US" dirty="0"/>
              <a:t>4. Make inferences from geographical data </a:t>
            </a:r>
          </a:p>
          <a:p>
            <a:pPr algn="just"/>
            <a:endParaRPr lang="en-US" dirty="0"/>
          </a:p>
        </p:txBody>
      </p:sp>
      <p:sp>
        <p:nvSpPr>
          <p:cNvPr id="24" name="Text Placeholder 23"/>
          <p:cNvSpPr>
            <a:spLocks noGrp="1"/>
          </p:cNvSpPr>
          <p:nvPr>
            <p:ph type="body" sz="quarter" idx="14"/>
          </p:nvPr>
        </p:nvSpPr>
        <p:spPr>
          <a:xfrm>
            <a:off x="304800" y="7945610"/>
            <a:ext cx="5943600" cy="533400"/>
          </a:xfrm>
          <a:solidFill>
            <a:schemeClr val="accent6">
              <a:lumMod val="40000"/>
              <a:lumOff val="60000"/>
            </a:schemeClr>
          </a:solidFill>
          <a:ln>
            <a:solidFill>
              <a:srgbClr val="F19A1E"/>
            </a:solidFill>
          </a:ln>
        </p:spPr>
        <p:txBody>
          <a:bodyPr/>
          <a:lstStyle/>
          <a:p>
            <a:r>
              <a:rPr lang="en-US" dirty="0">
                <a:solidFill>
                  <a:srgbClr val="01014B"/>
                </a:solidFill>
              </a:rPr>
              <a:t>Feature engineering</a:t>
            </a:r>
            <a:endParaRPr lang="en-US" dirty="0">
              <a:solidFill>
                <a:srgbClr val="01014B"/>
              </a:solidFill>
            </a:endParaRPr>
          </a:p>
        </p:txBody>
      </p:sp>
      <p:sp>
        <p:nvSpPr>
          <p:cNvPr id="25" name="Text Placeholder 24"/>
          <p:cNvSpPr>
            <a:spLocks noGrp="1"/>
          </p:cNvSpPr>
          <p:nvPr>
            <p:ph type="body" sz="quarter" idx="15"/>
          </p:nvPr>
        </p:nvSpPr>
        <p:spPr>
          <a:xfrm>
            <a:off x="304800" y="8576147"/>
            <a:ext cx="5943599" cy="3016810"/>
          </a:xfrm>
        </p:spPr>
        <p:txBody>
          <a:bodyPr/>
          <a:lstStyle/>
          <a:p>
            <a:pPr algn="just"/>
            <a:r>
              <a:rPr lang="en-US" dirty="0"/>
              <a:t>Feature engineering is the process of using domain knowledge of the data to create features that make machine learning algorithms work.  According to Marcin Nawrocki et al (</a:t>
            </a:r>
            <a:r>
              <a:rPr lang="en-US" dirty="0" smtClean="0"/>
              <a:t>2016)</a:t>
            </a:r>
            <a:r>
              <a:rPr lang="en-US" baseline="30000" dirty="0" smtClean="0"/>
              <a:t>[2]</a:t>
            </a:r>
            <a:r>
              <a:rPr lang="en-US" dirty="0" smtClean="0"/>
              <a:t>, </a:t>
            </a:r>
            <a:r>
              <a:rPr lang="en-US" dirty="0"/>
              <a:t>IP, port, attack-frequency, time until first attack, number of sources per attack, session duration and time between sessions are a few features that can be useful for honeypot data analysis.  </a:t>
            </a:r>
          </a:p>
          <a:p>
            <a:pPr algn="just"/>
            <a:r>
              <a:rPr lang="en-US" dirty="0" smtClean="0"/>
              <a:t>Therefore, </a:t>
            </a:r>
            <a:r>
              <a:rPr lang="en-US" dirty="0"/>
              <a:t>we generated </a:t>
            </a:r>
            <a:r>
              <a:rPr lang="en-US" dirty="0" smtClean="0"/>
              <a:t>several </a:t>
            </a:r>
            <a:r>
              <a:rPr lang="en-US" dirty="0"/>
              <a:t>features from the data that was provided to us by Duke OIT. </a:t>
            </a:r>
            <a:r>
              <a:rPr lang="en-US" dirty="0" smtClean="0"/>
              <a:t>The features used throughout our research are</a:t>
            </a:r>
            <a:r>
              <a:rPr lang="en-US" b="1" dirty="0" smtClean="0"/>
              <a:t>: </a:t>
            </a:r>
            <a:r>
              <a:rPr lang="en-US" i="1" dirty="0" smtClean="0"/>
              <a:t>mean time difference between attacks, standard deviation of time difference between attacks, sensor numbers, daily frequency, length of username, length of password, length of command, honeypot type and signature of attack.</a:t>
            </a:r>
            <a:endParaRPr lang="en-US" i="1" dirty="0"/>
          </a:p>
        </p:txBody>
      </p:sp>
      <p:sp>
        <p:nvSpPr>
          <p:cNvPr id="26" name="Text Placeholder 25"/>
          <p:cNvSpPr>
            <a:spLocks noGrp="1"/>
          </p:cNvSpPr>
          <p:nvPr>
            <p:ph type="body" sz="quarter" idx="16"/>
          </p:nvPr>
        </p:nvSpPr>
        <p:spPr>
          <a:xfrm>
            <a:off x="6661007" y="2208774"/>
            <a:ext cx="5943600" cy="533400"/>
          </a:xfrm>
          <a:solidFill>
            <a:schemeClr val="accent6">
              <a:lumMod val="40000"/>
              <a:lumOff val="60000"/>
            </a:schemeClr>
          </a:solidFill>
          <a:ln>
            <a:solidFill>
              <a:srgbClr val="F19A1E"/>
            </a:solidFill>
          </a:ln>
        </p:spPr>
        <p:txBody>
          <a:bodyPr/>
          <a:lstStyle/>
          <a:p>
            <a:r>
              <a:rPr lang="en-US" dirty="0" smtClean="0">
                <a:solidFill>
                  <a:srgbClr val="01014B"/>
                </a:solidFill>
              </a:rPr>
              <a:t>Classification</a:t>
            </a:r>
            <a:endParaRPr lang="en-US" dirty="0">
              <a:solidFill>
                <a:srgbClr val="01014B"/>
              </a:solidFill>
            </a:endParaRPr>
          </a:p>
        </p:txBody>
      </p:sp>
      <p:sp>
        <p:nvSpPr>
          <p:cNvPr id="27" name="Text Placeholder 26"/>
          <p:cNvSpPr>
            <a:spLocks noGrp="1"/>
          </p:cNvSpPr>
          <p:nvPr>
            <p:ph type="body" sz="quarter" idx="17"/>
          </p:nvPr>
        </p:nvSpPr>
        <p:spPr>
          <a:xfrm>
            <a:off x="6629400" y="12005917"/>
            <a:ext cx="5946913" cy="2228046"/>
          </a:xfrm>
        </p:spPr>
        <p:txBody>
          <a:bodyPr/>
          <a:lstStyle/>
          <a:p>
            <a:pPr marL="0" indent="0" algn="just">
              <a:buNone/>
            </a:pPr>
            <a:r>
              <a:rPr lang="en-US" dirty="0"/>
              <a:t>The K-Means algorithm belongs to the category of prototype-based </a:t>
            </a:r>
            <a:r>
              <a:rPr lang="en-US" dirty="0" smtClean="0"/>
              <a:t>clustering. One </a:t>
            </a:r>
            <a:r>
              <a:rPr lang="en-US" dirty="0"/>
              <a:t>of the drawbacks of this clustering algorithm is that we have to specify the number of clusters, k, </a:t>
            </a:r>
            <a:r>
              <a:rPr lang="en-US" dirty="0" smtClean="0"/>
              <a:t>a priori. Our objective was to find clusters among the different attack IPs and visualize the clustering based on two features, namely – length of password and length of username. We used the elbow method to reduce the sum of squared errors and found the optimal value of k to be 3 as it was the point where the distortion reduced the most. However, we didn’t observe any significant clustering.</a:t>
            </a:r>
            <a:endParaRPr lang="en-US" dirty="0"/>
          </a:p>
        </p:txBody>
      </p:sp>
      <p:sp>
        <p:nvSpPr>
          <p:cNvPr id="28" name="Text Placeholder 27"/>
          <p:cNvSpPr>
            <a:spLocks noGrp="1"/>
          </p:cNvSpPr>
          <p:nvPr>
            <p:ph type="body" sz="quarter" idx="18"/>
          </p:nvPr>
        </p:nvSpPr>
        <p:spPr>
          <a:xfrm>
            <a:off x="12954000" y="2208774"/>
            <a:ext cx="5943600" cy="533400"/>
          </a:xfrm>
          <a:solidFill>
            <a:schemeClr val="accent6">
              <a:lumMod val="40000"/>
              <a:lumOff val="60000"/>
            </a:schemeClr>
          </a:solidFill>
          <a:ln>
            <a:solidFill>
              <a:srgbClr val="FFA41F"/>
            </a:solidFill>
          </a:ln>
        </p:spPr>
        <p:txBody>
          <a:bodyPr/>
          <a:lstStyle/>
          <a:p>
            <a:r>
              <a:rPr lang="en-US" dirty="0" smtClean="0">
                <a:solidFill>
                  <a:srgbClr val="01014B"/>
                </a:solidFill>
              </a:rPr>
              <a:t>Principal Component Analysis</a:t>
            </a:r>
            <a:endParaRPr lang="en-US" dirty="0">
              <a:solidFill>
                <a:srgbClr val="01014B"/>
              </a:solidFill>
            </a:endParaRPr>
          </a:p>
        </p:txBody>
      </p:sp>
      <p:sp>
        <p:nvSpPr>
          <p:cNvPr id="29" name="Text Placeholder 28"/>
          <p:cNvSpPr>
            <a:spLocks noGrp="1"/>
          </p:cNvSpPr>
          <p:nvPr>
            <p:ph type="body" sz="quarter" idx="19"/>
          </p:nvPr>
        </p:nvSpPr>
        <p:spPr>
          <a:xfrm>
            <a:off x="12954000" y="2837669"/>
            <a:ext cx="5943600" cy="3544206"/>
          </a:xfrm>
        </p:spPr>
        <p:txBody>
          <a:bodyPr/>
          <a:lstStyle/>
          <a:p>
            <a:pPr marL="0" indent="0" algn="just">
              <a:buNone/>
            </a:pPr>
            <a:r>
              <a:rPr lang="en-US" dirty="0"/>
              <a:t>The objective of PCA </a:t>
            </a:r>
            <a:r>
              <a:rPr lang="en-US" dirty="0" smtClean="0"/>
              <a:t>was </a:t>
            </a:r>
            <a:r>
              <a:rPr lang="en-US" dirty="0"/>
              <a:t>to find common </a:t>
            </a:r>
            <a:r>
              <a:rPr lang="en-US" dirty="0" smtClean="0"/>
              <a:t>factors in </a:t>
            </a:r>
            <a:r>
              <a:rPr lang="en-US" dirty="0"/>
              <a:t>form of linear combinations of the </a:t>
            </a:r>
            <a:r>
              <a:rPr lang="en-US" dirty="0" smtClean="0"/>
              <a:t>features </a:t>
            </a:r>
            <a:r>
              <a:rPr lang="en-US" dirty="0"/>
              <a:t>under investigation, </a:t>
            </a:r>
            <a:r>
              <a:rPr lang="en-US" dirty="0" smtClean="0"/>
              <a:t>to </a:t>
            </a:r>
            <a:r>
              <a:rPr lang="en-US" dirty="0"/>
              <a:t>rank them according to their </a:t>
            </a:r>
            <a:r>
              <a:rPr lang="en-US" dirty="0" smtClean="0"/>
              <a:t>importance and to observe cluster formation. Our </a:t>
            </a:r>
            <a:r>
              <a:rPr lang="en-US" dirty="0"/>
              <a:t>first attempt was analysis on all honeypots based on attack </a:t>
            </a:r>
            <a:r>
              <a:rPr lang="en-US" dirty="0" smtClean="0"/>
              <a:t>signatures. We observed very </a:t>
            </a:r>
            <a:r>
              <a:rPr lang="en-US" dirty="0"/>
              <a:t>distinct clustering on one </a:t>
            </a:r>
            <a:r>
              <a:rPr lang="en-US" dirty="0" smtClean="0"/>
              <a:t>signature, and after careful analysis of the data, we concluded that those attacks were happening on Dionaea honeypots. We conducted PCA only on attacks on Dionaea, and observed distinct clusters forming. However, dimensionality remained </a:t>
            </a:r>
            <a:r>
              <a:rPr lang="en-US" dirty="0"/>
              <a:t>high, </a:t>
            </a:r>
            <a:r>
              <a:rPr lang="en-US" dirty="0" smtClean="0"/>
              <a:t>because two </a:t>
            </a:r>
            <a:r>
              <a:rPr lang="en-US" dirty="0"/>
              <a:t>components </a:t>
            </a:r>
            <a:r>
              <a:rPr lang="en-US" dirty="0" smtClean="0"/>
              <a:t>explained </a:t>
            </a:r>
            <a:r>
              <a:rPr lang="en-US" dirty="0"/>
              <a:t>around 3</a:t>
            </a:r>
            <a:r>
              <a:rPr lang="en-US" dirty="0" smtClean="0"/>
              <a:t>7% </a:t>
            </a:r>
            <a:r>
              <a:rPr lang="en-US" dirty="0"/>
              <a:t>of the </a:t>
            </a:r>
            <a:r>
              <a:rPr lang="en-US" dirty="0" smtClean="0"/>
              <a:t>variation </a:t>
            </a:r>
            <a:r>
              <a:rPr lang="en-US" dirty="0"/>
              <a:t>in the </a:t>
            </a:r>
            <a:r>
              <a:rPr lang="en-US" dirty="0" smtClean="0"/>
              <a:t>data and seven </a:t>
            </a:r>
            <a:r>
              <a:rPr lang="en-US" dirty="0"/>
              <a:t>components </a:t>
            </a:r>
            <a:r>
              <a:rPr lang="en-US" dirty="0" smtClean="0"/>
              <a:t>explained </a:t>
            </a:r>
            <a:r>
              <a:rPr lang="en-US" dirty="0"/>
              <a:t>around 92% of the variation in the </a:t>
            </a:r>
            <a:r>
              <a:rPr lang="en-US" dirty="0" smtClean="0"/>
              <a:t>data, but considering that there were 8 features to start with, the reduction is not significant enough. The figure below is the plot of the first two components of our Principal Component Analysis on attacks on Dionaea.</a:t>
            </a:r>
            <a:endParaRPr lang="en-US" dirty="0"/>
          </a:p>
          <a:p>
            <a:pPr marL="0" indent="0">
              <a:buNone/>
            </a:pPr>
            <a:endParaRPr lang="en-US" dirty="0"/>
          </a:p>
          <a:p>
            <a:endParaRPr lang="en-US" dirty="0"/>
          </a:p>
        </p:txBody>
      </p:sp>
      <p:sp>
        <p:nvSpPr>
          <p:cNvPr id="30" name="Text Placeholder 29"/>
          <p:cNvSpPr>
            <a:spLocks noGrp="1"/>
          </p:cNvSpPr>
          <p:nvPr>
            <p:ph type="body" sz="quarter" idx="20"/>
          </p:nvPr>
        </p:nvSpPr>
        <p:spPr>
          <a:xfrm>
            <a:off x="12960207" y="12098036"/>
            <a:ext cx="5943600" cy="533400"/>
          </a:xfrm>
          <a:solidFill>
            <a:schemeClr val="accent6">
              <a:lumMod val="40000"/>
              <a:lumOff val="60000"/>
            </a:schemeClr>
          </a:solidFill>
          <a:ln>
            <a:solidFill>
              <a:srgbClr val="FFA41F"/>
            </a:solidFill>
          </a:ln>
        </p:spPr>
        <p:txBody>
          <a:bodyPr/>
          <a:lstStyle/>
          <a:p>
            <a:r>
              <a:rPr lang="en-US" dirty="0" smtClean="0">
                <a:solidFill>
                  <a:srgbClr val="01014B"/>
                </a:solidFill>
              </a:rPr>
              <a:t>Acknowledgements</a:t>
            </a:r>
            <a:endParaRPr lang="en-US" dirty="0">
              <a:solidFill>
                <a:srgbClr val="01014B"/>
              </a:solidFill>
            </a:endParaRPr>
          </a:p>
        </p:txBody>
      </p:sp>
      <p:sp>
        <p:nvSpPr>
          <p:cNvPr id="31" name="Text Placeholder 30"/>
          <p:cNvSpPr>
            <a:spLocks noGrp="1"/>
          </p:cNvSpPr>
          <p:nvPr>
            <p:ph type="body" sz="quarter" idx="21"/>
          </p:nvPr>
        </p:nvSpPr>
        <p:spPr>
          <a:xfrm>
            <a:off x="6662530" y="3259444"/>
            <a:ext cx="2895600" cy="1874413"/>
          </a:xfrm>
        </p:spPr>
        <p:txBody>
          <a:bodyPr/>
          <a:lstStyle/>
          <a:p>
            <a:pPr algn="just"/>
            <a:r>
              <a:rPr lang="en-US" dirty="0"/>
              <a:t>Our objective was to classify the type of honeypot – Cowrie or Dionaea based on the features </a:t>
            </a:r>
            <a:r>
              <a:rPr lang="en-US" dirty="0" smtClean="0"/>
              <a:t>we generated. Cowrie was </a:t>
            </a:r>
            <a:r>
              <a:rPr lang="en-US" dirty="0"/>
              <a:t>assigned 0 and Dionaea was assigned </a:t>
            </a:r>
            <a:r>
              <a:rPr lang="en-US" dirty="0" smtClean="0"/>
              <a:t>1. The </a:t>
            </a:r>
            <a:r>
              <a:rPr lang="en-US" dirty="0"/>
              <a:t>ROC curve had </a:t>
            </a:r>
            <a:r>
              <a:rPr lang="en-US" dirty="0" smtClean="0"/>
              <a:t>an AUC </a:t>
            </a:r>
            <a:r>
              <a:rPr lang="en-US" dirty="0"/>
              <a:t>of </a:t>
            </a:r>
            <a:r>
              <a:rPr lang="en-US" dirty="0" smtClean="0"/>
              <a:t>0.92.</a:t>
            </a:r>
            <a:endParaRPr lang="en-US" dirty="0"/>
          </a:p>
          <a:p>
            <a:endParaRPr lang="en-US" dirty="0"/>
          </a:p>
        </p:txBody>
      </p:sp>
      <p:pic>
        <p:nvPicPr>
          <p:cNvPr id="39" name="Picture Placeholder 2"/>
          <p:cNvPicPr>
            <a:picLocks noGrp="1" noChangeAspect="1"/>
          </p:cNvPicPr>
          <p:nvPr>
            <p:ph type="pic" sz="quarter" idx="23"/>
          </p:nvPr>
        </p:nvPicPr>
        <p:blipFill>
          <a:blip r:embed="rId3">
            <a:extLst>
              <a:ext uri="{28A0092B-C50C-407E-A947-70E740481C1C}">
                <a14:useLocalDpi xmlns:a14="http://schemas.microsoft.com/office/drawing/2010/main" val="0"/>
              </a:ext>
            </a:extLst>
          </a:blip>
          <a:stretch>
            <a:fillRect/>
          </a:stretch>
        </p:blipFill>
        <p:spPr>
          <a:xfrm>
            <a:off x="3461878" y="319296"/>
            <a:ext cx="1600200" cy="1672690"/>
          </a:xfrm>
        </p:spPr>
      </p:pic>
      <p:sp>
        <p:nvSpPr>
          <p:cNvPr id="32" name="Text Placeholder 23"/>
          <p:cNvSpPr txBox="1">
            <a:spLocks/>
          </p:cNvSpPr>
          <p:nvPr/>
        </p:nvSpPr>
        <p:spPr>
          <a:xfrm>
            <a:off x="304800" y="11739217"/>
            <a:ext cx="5943600" cy="533400"/>
          </a:xfrm>
          <a:prstGeom prst="rect">
            <a:avLst/>
          </a:prstGeom>
          <a:solidFill>
            <a:schemeClr val="accent6">
              <a:lumMod val="40000"/>
              <a:lumOff val="60000"/>
            </a:schemeClr>
          </a:solidFill>
          <a:ln>
            <a:solidFill>
              <a:srgbClr val="F19A1E"/>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dirty="0" smtClean="0">
                <a:solidFill>
                  <a:srgbClr val="01014B"/>
                </a:solidFill>
              </a:rPr>
              <a:t>Inference from </a:t>
            </a:r>
            <a:r>
              <a:rPr lang="en-US" dirty="0">
                <a:solidFill>
                  <a:srgbClr val="01014B"/>
                </a:solidFill>
              </a:rPr>
              <a:t>C</a:t>
            </a:r>
            <a:r>
              <a:rPr lang="en-US" dirty="0" smtClean="0">
                <a:solidFill>
                  <a:srgbClr val="01014B"/>
                </a:solidFill>
              </a:rPr>
              <a:t>ountry Data</a:t>
            </a:r>
            <a:endParaRPr lang="en-US" dirty="0">
              <a:solidFill>
                <a:srgbClr val="01014B"/>
              </a:solidFill>
            </a:endParaRPr>
          </a:p>
        </p:txBody>
      </p:sp>
      <p:sp>
        <p:nvSpPr>
          <p:cNvPr id="33" name="Text Placeholder 24"/>
          <p:cNvSpPr txBox="1">
            <a:spLocks/>
          </p:cNvSpPr>
          <p:nvPr/>
        </p:nvSpPr>
        <p:spPr>
          <a:xfrm>
            <a:off x="304800" y="12383051"/>
            <a:ext cx="5949223" cy="2748182"/>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algn="just"/>
            <a:r>
              <a:rPr lang="en-US" dirty="0" smtClean="0"/>
              <a:t>We </a:t>
            </a:r>
            <a:r>
              <a:rPr lang="en-US" dirty="0"/>
              <a:t>used the attacker’s IP to locate </a:t>
            </a:r>
            <a:r>
              <a:rPr lang="en-US" dirty="0" smtClean="0"/>
              <a:t>the country </a:t>
            </a:r>
            <a:r>
              <a:rPr lang="en-US" dirty="0"/>
              <a:t>of attack. Afterwards, we generated </a:t>
            </a:r>
            <a:r>
              <a:rPr lang="en-US" dirty="0" smtClean="0"/>
              <a:t>features </a:t>
            </a:r>
            <a:r>
              <a:rPr lang="en-US" dirty="0"/>
              <a:t>with respect to a particular country such as frequency of attack, population, GDP, percentage of population with internet access and number of attacks per user. Then we built a linear regression model to see the relationship between number of attacker per user and other features. One limitation of </a:t>
            </a:r>
            <a:r>
              <a:rPr lang="en-US" dirty="0" smtClean="0"/>
              <a:t>our method </a:t>
            </a:r>
            <a:r>
              <a:rPr lang="en-US" dirty="0"/>
              <a:t>was that the attacker might alter or hide their actual IP address. </a:t>
            </a:r>
            <a:r>
              <a:rPr lang="en-US" dirty="0" smtClean="0"/>
              <a:t>The linear </a:t>
            </a:r>
            <a:r>
              <a:rPr lang="en-US" dirty="0"/>
              <a:t>regression model was </a:t>
            </a:r>
            <a:r>
              <a:rPr lang="en-US" dirty="0" smtClean="0"/>
              <a:t>insignificant </a:t>
            </a:r>
            <a:r>
              <a:rPr lang="en-US" dirty="0"/>
              <a:t>with a mean absolute error of 2073.20 and mean squared error </a:t>
            </a:r>
            <a:r>
              <a:rPr lang="en-US" dirty="0" smtClean="0"/>
              <a:t>of 3613.84. </a:t>
            </a:r>
            <a:endParaRPr lang="en-US" dirty="0"/>
          </a:p>
        </p:txBody>
      </p:sp>
      <p:pic>
        <p:nvPicPr>
          <p:cNvPr id="9" name="Picture Placeholder 8"/>
          <p:cNvPicPr>
            <a:picLocks noGrp="1" noChangeAspect="1"/>
          </p:cNvPicPr>
          <p:nvPr>
            <p:ph type="pic" sz="quarter" idx="23"/>
          </p:nvPr>
        </p:nvPicPr>
        <p:blipFill>
          <a:blip r:embed="rId4">
            <a:extLst>
              <a:ext uri="{28A0092B-C50C-407E-A947-70E740481C1C}">
                <a14:useLocalDpi xmlns:a14="http://schemas.microsoft.com/office/drawing/2010/main" val="0"/>
              </a:ext>
            </a:extLst>
          </a:blip>
          <a:srcRect/>
          <a:stretch>
            <a:fillRect/>
          </a:stretch>
        </p:blipFill>
        <p:spPr/>
      </p:pic>
      <p:pic>
        <p:nvPicPr>
          <p:cNvPr id="40" name="Picture Placeholder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61813" y="457200"/>
            <a:ext cx="2859387" cy="1371600"/>
          </a:xfrm>
          <a:prstGeom prst="rect">
            <a:avLst/>
          </a:prstGeom>
          <a:solidFill>
            <a:schemeClr val="bg1"/>
          </a:solidFill>
        </p:spPr>
      </p:pic>
      <p:pic>
        <p:nvPicPr>
          <p:cNvPr id="41" name="Picture Placeholder 2"/>
          <p:cNvPicPr>
            <a:picLocks noChangeAspect="1"/>
          </p:cNvPicPr>
          <p:nvPr/>
        </p:nvPicPr>
        <p:blipFill rotWithShape="1">
          <a:blip r:embed="rId6">
            <a:extLst>
              <a:ext uri="{28A0092B-C50C-407E-A947-70E740481C1C}">
                <a14:useLocalDpi xmlns:a14="http://schemas.microsoft.com/office/drawing/2010/main" val="0"/>
              </a:ext>
            </a:extLst>
          </a:blip>
          <a:srcRect b="9622"/>
          <a:stretch/>
        </p:blipFill>
        <p:spPr>
          <a:xfrm>
            <a:off x="3223956" y="14801687"/>
            <a:ext cx="2990088" cy="1264714"/>
          </a:xfrm>
          <a:prstGeom prst="rect">
            <a:avLst/>
          </a:prstGeom>
          <a:solidFill>
            <a:schemeClr val="bg1"/>
          </a:solidFill>
        </p:spPr>
      </p:pic>
      <p:pic>
        <p:nvPicPr>
          <p:cNvPr id="42" name="Picture Placeholder 2"/>
          <p:cNvPicPr>
            <a:picLocks noChangeAspect="1"/>
          </p:cNvPicPr>
          <p:nvPr/>
        </p:nvPicPr>
        <p:blipFill rotWithShape="1">
          <a:blip r:embed="rId7">
            <a:extLst>
              <a:ext uri="{28A0092B-C50C-407E-A947-70E740481C1C}">
                <a14:useLocalDpi xmlns:a14="http://schemas.microsoft.com/office/drawing/2010/main" val="0"/>
              </a:ext>
            </a:extLst>
          </a:blip>
          <a:srcRect l="8358" t="1076" r="2028" b="10758"/>
          <a:stretch/>
        </p:blipFill>
        <p:spPr>
          <a:xfrm>
            <a:off x="413878" y="14801687"/>
            <a:ext cx="2701000" cy="1319525"/>
          </a:xfrm>
          <a:prstGeom prst="rect">
            <a:avLst/>
          </a:prstGeom>
          <a:solidFill>
            <a:schemeClr val="bg1"/>
          </a:solidFill>
        </p:spPr>
      </p:pic>
      <p:sp>
        <p:nvSpPr>
          <p:cNvPr id="43" name="Text Placeholder 25"/>
          <p:cNvSpPr txBox="1">
            <a:spLocks/>
          </p:cNvSpPr>
          <p:nvPr/>
        </p:nvSpPr>
        <p:spPr>
          <a:xfrm>
            <a:off x="6661007" y="2837669"/>
            <a:ext cx="2897123" cy="326264"/>
          </a:xfrm>
          <a:prstGeom prst="rect">
            <a:avLst/>
          </a:prstGeom>
          <a:solidFill>
            <a:srgbClr val="FDEADA"/>
          </a:solidFill>
          <a:ln>
            <a:solidFill>
              <a:schemeClr val="accent6">
                <a:lumMod val="40000"/>
                <a:lumOff val="60000"/>
              </a:schemeClr>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sz="2000" b="0" dirty="0" smtClean="0">
                <a:solidFill>
                  <a:srgbClr val="01014B"/>
                </a:solidFill>
              </a:rPr>
              <a:t>K - Nearest Neighbors</a:t>
            </a:r>
          </a:p>
          <a:p>
            <a:endParaRPr lang="en-US" sz="2000" dirty="0" smtClean="0">
              <a:solidFill>
                <a:srgbClr val="01014B"/>
              </a:solidFill>
            </a:endParaRPr>
          </a:p>
          <a:p>
            <a:endParaRPr lang="en-US" sz="2000" dirty="0">
              <a:solidFill>
                <a:srgbClr val="01014B"/>
              </a:solidFill>
            </a:endParaRPr>
          </a:p>
        </p:txBody>
      </p:sp>
      <p:sp>
        <p:nvSpPr>
          <p:cNvPr id="44" name="Text Placeholder 25"/>
          <p:cNvSpPr txBox="1">
            <a:spLocks/>
          </p:cNvSpPr>
          <p:nvPr/>
        </p:nvSpPr>
        <p:spPr>
          <a:xfrm>
            <a:off x="9680713" y="2837669"/>
            <a:ext cx="2923894" cy="332868"/>
          </a:xfrm>
          <a:prstGeom prst="rect">
            <a:avLst/>
          </a:prstGeom>
          <a:solidFill>
            <a:srgbClr val="FDEADA"/>
          </a:solidFill>
          <a:ln>
            <a:solidFill>
              <a:schemeClr val="accent6">
                <a:lumMod val="40000"/>
                <a:lumOff val="60000"/>
              </a:schemeClr>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sz="2000" b="0" dirty="0" smtClean="0">
                <a:solidFill>
                  <a:srgbClr val="01014B"/>
                </a:solidFill>
              </a:rPr>
              <a:t>Logistic Regression</a:t>
            </a:r>
          </a:p>
          <a:p>
            <a:endParaRPr lang="en-US" sz="2000" dirty="0" smtClean="0">
              <a:solidFill>
                <a:srgbClr val="01014B"/>
              </a:solidFill>
            </a:endParaRPr>
          </a:p>
          <a:p>
            <a:endParaRPr lang="en-US" sz="2000" dirty="0">
              <a:solidFill>
                <a:srgbClr val="01014B"/>
              </a:solidFill>
            </a:endParaRPr>
          </a:p>
        </p:txBody>
      </p:sp>
      <p:pic>
        <p:nvPicPr>
          <p:cNvPr id="45" name="Picture Placeholder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0147" y="5090376"/>
            <a:ext cx="1984415" cy="1166581"/>
          </a:xfrm>
          <a:prstGeom prst="rect">
            <a:avLst/>
          </a:prstGeom>
          <a:solidFill>
            <a:schemeClr val="bg1"/>
          </a:solidFill>
        </p:spPr>
      </p:pic>
      <p:pic>
        <p:nvPicPr>
          <p:cNvPr id="48" name="Content Placeholder 4">
            <a:extLst>
              <a:ext uri="{FF2B5EF4-FFF2-40B4-BE49-F238E27FC236}">
                <a16:creationId xmlns="" xmlns:a16="http://schemas.microsoft.com/office/drawing/2014/main" id="{7B7AB7B2-4349-EF4A-94EE-788B6B34F1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08031" y="5087316"/>
            <a:ext cx="814893" cy="508966"/>
          </a:xfrm>
          <a:prstGeom prst="rect">
            <a:avLst/>
          </a:prstGeom>
        </p:spPr>
      </p:pic>
      <p:pic>
        <p:nvPicPr>
          <p:cNvPr id="49" name="Picture 48" descr="A close up of a map&#10;&#10;Description automatically generated">
            <a:extLst>
              <a:ext uri="{FF2B5EF4-FFF2-40B4-BE49-F238E27FC236}">
                <a16:creationId xmlns="" xmlns:a16="http://schemas.microsoft.com/office/drawing/2014/main" id="{1505FD3C-9DBB-8C44-87B5-DBF4B9FB81B6}"/>
              </a:ext>
            </a:extLst>
          </p:cNvPr>
          <p:cNvPicPr>
            <a:picLocks noChangeAspect="1"/>
          </p:cNvPicPr>
          <p:nvPr/>
        </p:nvPicPr>
        <p:blipFill>
          <a:blip r:embed="rId10"/>
          <a:stretch>
            <a:fillRect/>
          </a:stretch>
        </p:blipFill>
        <p:spPr>
          <a:xfrm>
            <a:off x="8431308" y="5579799"/>
            <a:ext cx="1095242" cy="671281"/>
          </a:xfrm>
          <a:prstGeom prst="rect">
            <a:avLst/>
          </a:prstGeom>
        </p:spPr>
      </p:pic>
      <p:sp>
        <p:nvSpPr>
          <p:cNvPr id="50" name="Text Placeholder 30"/>
          <p:cNvSpPr txBox="1">
            <a:spLocks/>
          </p:cNvSpPr>
          <p:nvPr/>
        </p:nvSpPr>
        <p:spPr>
          <a:xfrm>
            <a:off x="9680810" y="3223529"/>
            <a:ext cx="2928730" cy="2019627"/>
          </a:xfrm>
          <a:prstGeom prst="rect">
            <a:avLst/>
          </a:prstGeom>
        </p:spPr>
        <p:txBody>
          <a:bodyPr vert="horz"/>
          <a:lstStyle>
            <a:lvl1pPr marL="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231775" indent="0" algn="l" defTabSz="2037740" rtl="0" eaLnBrk="1" latinLnBrk="0" hangingPunct="1">
              <a:spcBef>
                <a:spcPct val="20000"/>
              </a:spcBef>
              <a:buFont typeface="Arial" pitchFamily="34" charset="0"/>
              <a:buNone/>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algn="just"/>
            <a:r>
              <a:rPr lang="en-US" dirty="0"/>
              <a:t>Our objective was to classify the honeypots based on whether they </a:t>
            </a:r>
            <a:r>
              <a:rPr lang="en-US" dirty="0" smtClean="0"/>
              <a:t>were cloud-based or local. Cloud </a:t>
            </a:r>
            <a:r>
              <a:rPr lang="en-US" dirty="0"/>
              <a:t>was assigned 0 and </a:t>
            </a:r>
            <a:r>
              <a:rPr lang="en-US" dirty="0" smtClean="0"/>
              <a:t>local </a:t>
            </a:r>
            <a:r>
              <a:rPr lang="en-US" dirty="0"/>
              <a:t>was assigned </a:t>
            </a:r>
            <a:r>
              <a:rPr lang="en-US" dirty="0" smtClean="0"/>
              <a:t>1. The </a:t>
            </a:r>
            <a:r>
              <a:rPr lang="en-US" dirty="0"/>
              <a:t>ROC curve had </a:t>
            </a:r>
            <a:r>
              <a:rPr lang="en-US" dirty="0" smtClean="0"/>
              <a:t>an AUC </a:t>
            </a:r>
            <a:r>
              <a:rPr lang="en-US" dirty="0"/>
              <a:t>of </a:t>
            </a:r>
            <a:r>
              <a:rPr lang="en-US" dirty="0" smtClean="0"/>
              <a:t>0.82. The precision for local is low because of a smaller training dataset. </a:t>
            </a:r>
            <a:endParaRPr lang="en-US" dirty="0"/>
          </a:p>
        </p:txBody>
      </p:sp>
      <p:pic>
        <p:nvPicPr>
          <p:cNvPr id="52" name="Content Placeholder 4" descr="A close up of a map&#10;&#10;Description automatically generated">
            <a:extLst>
              <a:ext uri="{FF2B5EF4-FFF2-40B4-BE49-F238E27FC236}">
                <a16:creationId xmlns="" xmlns:a16="http://schemas.microsoft.com/office/drawing/2014/main" id="{A1B485ED-14AE-6749-B771-01B84CC27321}"/>
              </a:ext>
            </a:extLst>
          </p:cNvPr>
          <p:cNvPicPr>
            <a:picLocks noChangeAspect="1"/>
          </p:cNvPicPr>
          <p:nvPr/>
        </p:nvPicPr>
        <p:blipFill rotWithShape="1">
          <a:blip r:embed="rId11"/>
          <a:srcRect b="2243"/>
          <a:stretch/>
        </p:blipFill>
        <p:spPr>
          <a:xfrm>
            <a:off x="9699947" y="5303615"/>
            <a:ext cx="1506245" cy="971205"/>
          </a:xfrm>
          <a:prstGeom prst="rect">
            <a:avLst/>
          </a:prstGeom>
        </p:spPr>
      </p:pic>
      <p:pic>
        <p:nvPicPr>
          <p:cNvPr id="53" name="Picture 52" descr="A screenshot of a cell phone&#10;&#10;Description automatically generated">
            <a:extLst>
              <a:ext uri="{FF2B5EF4-FFF2-40B4-BE49-F238E27FC236}">
                <a16:creationId xmlns="" xmlns:a16="http://schemas.microsoft.com/office/drawing/2014/main" id="{2C737B99-3362-564A-A36F-8FD49591F11E}"/>
              </a:ext>
            </a:extLst>
          </p:cNvPr>
          <p:cNvPicPr>
            <a:picLocks noChangeAspect="1"/>
          </p:cNvPicPr>
          <p:nvPr/>
        </p:nvPicPr>
        <p:blipFill>
          <a:blip r:embed="rId12"/>
          <a:stretch>
            <a:fillRect/>
          </a:stretch>
        </p:blipFill>
        <p:spPr>
          <a:xfrm>
            <a:off x="11274358" y="5353045"/>
            <a:ext cx="1372098" cy="920252"/>
          </a:xfrm>
          <a:prstGeom prst="rect">
            <a:avLst/>
          </a:prstGeom>
        </p:spPr>
      </p:pic>
      <p:sp>
        <p:nvSpPr>
          <p:cNvPr id="56" name="Text Placeholder 25"/>
          <p:cNvSpPr txBox="1">
            <a:spLocks/>
          </p:cNvSpPr>
          <p:nvPr/>
        </p:nvSpPr>
        <p:spPr>
          <a:xfrm>
            <a:off x="6662530" y="6481903"/>
            <a:ext cx="5913783" cy="527989"/>
          </a:xfrm>
          <a:prstGeom prst="rect">
            <a:avLst/>
          </a:prstGeom>
          <a:solidFill>
            <a:srgbClr val="FDEADA"/>
          </a:solidFill>
          <a:ln>
            <a:solidFill>
              <a:schemeClr val="accent6">
                <a:lumMod val="40000"/>
                <a:lumOff val="60000"/>
              </a:schemeClr>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sz="2000" b="0" dirty="0" smtClean="0">
                <a:solidFill>
                  <a:srgbClr val="01014B"/>
                </a:solidFill>
              </a:rPr>
              <a:t>Random Forest</a:t>
            </a:r>
          </a:p>
          <a:p>
            <a:endParaRPr lang="en-US" sz="2000" dirty="0" smtClean="0">
              <a:solidFill>
                <a:srgbClr val="01014B"/>
              </a:solidFill>
            </a:endParaRPr>
          </a:p>
          <a:p>
            <a:endParaRPr lang="en-US" sz="2000" dirty="0">
              <a:solidFill>
                <a:srgbClr val="01014B"/>
              </a:solidFill>
            </a:endParaRPr>
          </a:p>
        </p:txBody>
      </p:sp>
      <p:sp>
        <p:nvSpPr>
          <p:cNvPr id="58" name="Text Placeholder 20"/>
          <p:cNvSpPr txBox="1">
            <a:spLocks/>
          </p:cNvSpPr>
          <p:nvPr/>
        </p:nvSpPr>
        <p:spPr>
          <a:xfrm>
            <a:off x="304800" y="2868692"/>
            <a:ext cx="5937803" cy="2872643"/>
          </a:xfrm>
          <a:prstGeom prst="rect">
            <a:avLst/>
          </a:prstGeom>
        </p:spPr>
        <p:txBody>
          <a:bodyPr vert="horz"/>
          <a:lstStyle>
            <a:lvl1pPr marL="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231775"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2pPr>
            <a:lvl3pPr marL="45085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algn="just"/>
            <a:r>
              <a:rPr lang="en-US" dirty="0" smtClean="0"/>
              <a:t>There are around 1.5 billion malicious connection attempts per day on the Duke network. One untapped area is research into these types of attacks and learning how academic institutions are targeted.  </a:t>
            </a:r>
          </a:p>
          <a:p>
            <a:pPr algn="just"/>
            <a:r>
              <a:rPr lang="en-US" dirty="0" smtClean="0"/>
              <a:t>Duke OIT has deployed honeypots with sensors to collect data which can be analyzed to predict behavior of attackers. A honeypot is a network-attached system set up as a decoy to lure cyber attackers and to detect, deflect or study patterns of hacking attempts.</a:t>
            </a:r>
          </a:p>
          <a:p>
            <a:pPr algn="just"/>
            <a:r>
              <a:rPr lang="en-US" dirty="0" smtClean="0"/>
              <a:t>Through the STINGAR</a:t>
            </a:r>
            <a:r>
              <a:rPr lang="en-US" baseline="30000" dirty="0" smtClean="0"/>
              <a:t>[1]</a:t>
            </a:r>
            <a:r>
              <a:rPr lang="en-US" dirty="0" smtClean="0"/>
              <a:t> project, Duke has also partnered with several other universities who have agreed to deploy this system of honeypots  and share the collected data. This enables low friction generation of threat intelligence.</a:t>
            </a:r>
            <a:endParaRPr lang="en-US" dirty="0"/>
          </a:p>
        </p:txBody>
      </p:sp>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32861" y="9277745"/>
            <a:ext cx="2291871" cy="1456676"/>
          </a:xfrm>
          <a:prstGeom prst="rect">
            <a:avLst/>
          </a:prstGeom>
        </p:spPr>
      </p:pic>
      <p:pic>
        <p:nvPicPr>
          <p:cNvPr id="12" name="Picture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252085" y="9293388"/>
            <a:ext cx="2096463" cy="1450458"/>
          </a:xfrm>
          <a:prstGeom prst="rect">
            <a:avLst/>
          </a:prstGeom>
        </p:spPr>
      </p:pic>
      <p:sp>
        <p:nvSpPr>
          <p:cNvPr id="59" name="Text Placeholder 25"/>
          <p:cNvSpPr txBox="1">
            <a:spLocks/>
          </p:cNvSpPr>
          <p:nvPr/>
        </p:nvSpPr>
        <p:spPr>
          <a:xfrm>
            <a:off x="6632713" y="10781195"/>
            <a:ext cx="5943600" cy="533400"/>
          </a:xfrm>
          <a:prstGeom prst="rect">
            <a:avLst/>
          </a:prstGeom>
          <a:solidFill>
            <a:schemeClr val="accent6">
              <a:lumMod val="40000"/>
              <a:lumOff val="60000"/>
            </a:schemeClr>
          </a:solidFill>
          <a:ln>
            <a:solidFill>
              <a:srgbClr val="F19A1E"/>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dirty="0" smtClean="0">
                <a:solidFill>
                  <a:srgbClr val="01014B"/>
                </a:solidFill>
              </a:rPr>
              <a:t>Clustering</a:t>
            </a:r>
            <a:endParaRPr lang="en-US" dirty="0">
              <a:solidFill>
                <a:srgbClr val="01014B"/>
              </a:solidFill>
            </a:endParaRPr>
          </a:p>
        </p:txBody>
      </p:sp>
      <p:sp>
        <p:nvSpPr>
          <p:cNvPr id="60" name="Text Placeholder 25"/>
          <p:cNvSpPr txBox="1">
            <a:spLocks/>
          </p:cNvSpPr>
          <p:nvPr/>
        </p:nvSpPr>
        <p:spPr>
          <a:xfrm>
            <a:off x="6643491" y="11410106"/>
            <a:ext cx="5932822" cy="483343"/>
          </a:xfrm>
          <a:prstGeom prst="rect">
            <a:avLst/>
          </a:prstGeom>
          <a:solidFill>
            <a:srgbClr val="FDEADA"/>
          </a:solidFill>
          <a:ln>
            <a:solidFill>
              <a:schemeClr val="accent6">
                <a:lumMod val="40000"/>
                <a:lumOff val="60000"/>
              </a:schemeClr>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sz="2000" b="0" dirty="0" smtClean="0">
                <a:solidFill>
                  <a:srgbClr val="01014B"/>
                </a:solidFill>
              </a:rPr>
              <a:t>K - Means</a:t>
            </a:r>
          </a:p>
          <a:p>
            <a:endParaRPr lang="en-US" sz="2000" dirty="0" smtClean="0">
              <a:solidFill>
                <a:srgbClr val="01014B"/>
              </a:solidFill>
            </a:endParaRPr>
          </a:p>
          <a:p>
            <a:endParaRPr lang="en-US" sz="2000" dirty="0">
              <a:solidFill>
                <a:srgbClr val="01014B"/>
              </a:solidFill>
            </a:endParaRPr>
          </a:p>
        </p:txBody>
      </p:sp>
      <p:sp>
        <p:nvSpPr>
          <p:cNvPr id="63" name="Text Placeholder 27"/>
          <p:cNvSpPr txBox="1">
            <a:spLocks/>
          </p:cNvSpPr>
          <p:nvPr/>
        </p:nvSpPr>
        <p:spPr>
          <a:xfrm>
            <a:off x="12954000" y="9198552"/>
            <a:ext cx="5943600" cy="533400"/>
          </a:xfrm>
          <a:prstGeom prst="rect">
            <a:avLst/>
          </a:prstGeom>
          <a:solidFill>
            <a:schemeClr val="accent6">
              <a:lumMod val="40000"/>
              <a:lumOff val="60000"/>
            </a:schemeClr>
          </a:solidFill>
          <a:ln>
            <a:solidFill>
              <a:srgbClr val="FFA41F"/>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dirty="0" smtClean="0">
                <a:solidFill>
                  <a:srgbClr val="01014B"/>
                </a:solidFill>
              </a:rPr>
              <a:t>Conclusion </a:t>
            </a:r>
            <a:endParaRPr lang="en-US" dirty="0">
              <a:solidFill>
                <a:srgbClr val="01014B"/>
              </a:solidFill>
            </a:endParaRPr>
          </a:p>
        </p:txBody>
      </p:sp>
      <p:pic>
        <p:nvPicPr>
          <p:cNvPr id="64" name="Picture 63" descr="A screenshot of a cell phone&#10;&#10;Description automatically generated">
            <a:extLst>
              <a:ext uri="{FF2B5EF4-FFF2-40B4-BE49-F238E27FC236}">
                <a16:creationId xmlns="" xmlns:a16="http://schemas.microsoft.com/office/drawing/2014/main" id="{DF9DF42F-6427-7445-992F-412E31D9E510}"/>
              </a:ext>
            </a:extLst>
          </p:cNvPr>
          <p:cNvPicPr>
            <a:picLocks noChangeAspect="1"/>
          </p:cNvPicPr>
          <p:nvPr/>
        </p:nvPicPr>
        <p:blipFill>
          <a:blip r:embed="rId15"/>
          <a:stretch>
            <a:fillRect/>
          </a:stretch>
        </p:blipFill>
        <p:spPr>
          <a:xfrm>
            <a:off x="9523654" y="14345925"/>
            <a:ext cx="2991507" cy="1831508"/>
          </a:xfrm>
          <a:prstGeom prst="roundRect">
            <a:avLst>
              <a:gd name="adj" fmla="val 1858"/>
            </a:avLst>
          </a:prstGeom>
          <a:effectLst/>
        </p:spPr>
      </p:pic>
      <p:pic>
        <p:nvPicPr>
          <p:cNvPr id="65" name="Picture 64" descr="A close up of a map&#10;&#10;Description automatically generated">
            <a:extLst>
              <a:ext uri="{FF2B5EF4-FFF2-40B4-BE49-F238E27FC236}">
                <a16:creationId xmlns="" xmlns:a16="http://schemas.microsoft.com/office/drawing/2014/main" id="{B26DE984-9F5B-254A-835D-AF926501768F}"/>
              </a:ext>
            </a:extLst>
          </p:cNvPr>
          <p:cNvPicPr>
            <a:picLocks noChangeAspect="1"/>
          </p:cNvPicPr>
          <p:nvPr/>
        </p:nvPicPr>
        <p:blipFill rotWithShape="1">
          <a:blip r:embed="rId16"/>
          <a:srcRect l="1003" r="3113" b="5"/>
          <a:stretch/>
        </p:blipFill>
        <p:spPr>
          <a:xfrm>
            <a:off x="6603416" y="14346431"/>
            <a:ext cx="2901363" cy="1805857"/>
          </a:xfrm>
          <a:prstGeom prst="rect">
            <a:avLst/>
          </a:prstGeom>
        </p:spPr>
      </p:pic>
      <p:pic>
        <p:nvPicPr>
          <p:cNvPr id="13" name="Picture 1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688233" y="6362810"/>
            <a:ext cx="4206545" cy="2775731"/>
          </a:xfrm>
          <a:prstGeom prst="rect">
            <a:avLst/>
          </a:prstGeom>
        </p:spPr>
      </p:pic>
      <p:sp>
        <p:nvSpPr>
          <p:cNvPr id="68" name="Text Placeholder 29"/>
          <p:cNvSpPr txBox="1">
            <a:spLocks/>
          </p:cNvSpPr>
          <p:nvPr/>
        </p:nvSpPr>
        <p:spPr>
          <a:xfrm>
            <a:off x="15824803" y="16165796"/>
            <a:ext cx="3097593" cy="239426"/>
          </a:xfrm>
          <a:prstGeom prst="rect">
            <a:avLst/>
          </a:prstGeom>
          <a:solidFill>
            <a:schemeClr val="bg1"/>
          </a:solidFill>
          <a:ln>
            <a:solidFill>
              <a:schemeClr val="bg1"/>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endParaRPr lang="en-US" dirty="0">
              <a:solidFill>
                <a:srgbClr val="01014B"/>
              </a:solidFill>
            </a:endParaRPr>
          </a:p>
        </p:txBody>
      </p:sp>
      <p:sp>
        <p:nvSpPr>
          <p:cNvPr id="69" name="Text Placeholder 29"/>
          <p:cNvSpPr txBox="1">
            <a:spLocks/>
          </p:cNvSpPr>
          <p:nvPr/>
        </p:nvSpPr>
        <p:spPr>
          <a:xfrm>
            <a:off x="12954000" y="14233963"/>
            <a:ext cx="5943600" cy="533400"/>
          </a:xfrm>
          <a:prstGeom prst="rect">
            <a:avLst/>
          </a:prstGeom>
          <a:solidFill>
            <a:schemeClr val="accent6">
              <a:lumMod val="40000"/>
              <a:lumOff val="60000"/>
            </a:schemeClr>
          </a:solidFill>
          <a:ln>
            <a:solidFill>
              <a:srgbClr val="FFA41F"/>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dirty="0" smtClean="0">
                <a:solidFill>
                  <a:srgbClr val="01014B"/>
                </a:solidFill>
              </a:rPr>
              <a:t>References</a:t>
            </a:r>
            <a:endParaRPr lang="en-US" dirty="0">
              <a:solidFill>
                <a:srgbClr val="01014B"/>
              </a:solidFill>
            </a:endParaRPr>
          </a:p>
        </p:txBody>
      </p:sp>
      <p:sp>
        <p:nvSpPr>
          <p:cNvPr id="71" name="Text Placeholder 30"/>
          <p:cNvSpPr txBox="1">
            <a:spLocks/>
          </p:cNvSpPr>
          <p:nvPr/>
        </p:nvSpPr>
        <p:spPr>
          <a:xfrm>
            <a:off x="12951109" y="12664191"/>
            <a:ext cx="5946491" cy="1456560"/>
          </a:xfrm>
          <a:prstGeom prst="rect">
            <a:avLst/>
          </a:prstGeom>
        </p:spPr>
        <p:txBody>
          <a:bodyPr vert="horz"/>
          <a:lstStyle>
            <a:lvl1pPr marL="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231775" indent="0" algn="l" defTabSz="2037740" rtl="0" eaLnBrk="1" latinLnBrk="0" hangingPunct="1">
              <a:spcBef>
                <a:spcPct val="20000"/>
              </a:spcBef>
              <a:buFont typeface="Arial" pitchFamily="34" charset="0"/>
              <a:buNone/>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algn="just"/>
            <a:r>
              <a:rPr lang="en-US" dirty="0" smtClean="0"/>
              <a:t>We would like to  acknowledge the following for their contributions  to this research: Susan Jacobs – our project manager, Gagan Kaur, Eric Hope, Jesse Bowling, and John Haws from Duke OIT, Paul Bendich and Ariel Dawn from Duke </a:t>
            </a:r>
            <a:r>
              <a:rPr lang="en-US" dirty="0"/>
              <a:t>Data</a:t>
            </a:r>
            <a:r>
              <a:rPr lang="en-US" dirty="0" smtClean="0"/>
              <a:t>+. Thank you for your scientific guidance</a:t>
            </a:r>
            <a:r>
              <a:rPr lang="en-US" dirty="0"/>
              <a:t>, </a:t>
            </a:r>
            <a:r>
              <a:rPr lang="en-US" dirty="0" smtClean="0"/>
              <a:t>helpful advice and continuous support throughout the entire program.</a:t>
            </a:r>
          </a:p>
        </p:txBody>
      </p:sp>
      <p:sp>
        <p:nvSpPr>
          <p:cNvPr id="72" name="Text Placeholder 30"/>
          <p:cNvSpPr txBox="1">
            <a:spLocks/>
          </p:cNvSpPr>
          <p:nvPr/>
        </p:nvSpPr>
        <p:spPr>
          <a:xfrm>
            <a:off x="12951107" y="9819158"/>
            <a:ext cx="5946491" cy="2126769"/>
          </a:xfrm>
          <a:prstGeom prst="rect">
            <a:avLst/>
          </a:prstGeom>
        </p:spPr>
        <p:txBody>
          <a:bodyPr vert="horz"/>
          <a:lstStyle>
            <a:lvl1pPr marL="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231775" indent="0" algn="l" defTabSz="2037740" rtl="0" eaLnBrk="1" latinLnBrk="0" hangingPunct="1">
              <a:spcBef>
                <a:spcPct val="20000"/>
              </a:spcBef>
              <a:buFont typeface="Arial" pitchFamily="34" charset="0"/>
              <a:buNone/>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marL="342900" indent="-342900" algn="just">
              <a:buAutoNum type="arabicPeriod"/>
            </a:pPr>
            <a:r>
              <a:rPr lang="en-US" dirty="0" smtClean="0"/>
              <a:t>The most important features we should consider while classifying honeypots are mean time difference between attacks, standard deviation of time difference between attacks and daily frequency of an attack on a particular honeypot.</a:t>
            </a:r>
          </a:p>
          <a:p>
            <a:pPr marL="342900" indent="-342900" algn="just">
              <a:buAutoNum type="arabicPeriod"/>
            </a:pPr>
            <a:r>
              <a:rPr lang="en-US" dirty="0" smtClean="0"/>
              <a:t>It is possible to observe clusters among a particular type of honeypot based on the features we generated using PCA.</a:t>
            </a:r>
          </a:p>
          <a:p>
            <a:pPr marL="342900" indent="-342900" algn="just">
              <a:buAutoNum type="arabicPeriod"/>
            </a:pPr>
            <a:r>
              <a:rPr lang="en-US" dirty="0" smtClean="0"/>
              <a:t>Logistic Regression and KNN are highly successful in classifying local and cloud-based honeypots.</a:t>
            </a:r>
          </a:p>
          <a:p>
            <a:pPr marL="342900" indent="-342900">
              <a:buAutoNum type="arabicPeriod"/>
            </a:pPr>
            <a:endParaRPr lang="en-US" dirty="0"/>
          </a:p>
        </p:txBody>
      </p:sp>
      <p:sp>
        <p:nvSpPr>
          <p:cNvPr id="15" name="TextBox 14"/>
          <p:cNvSpPr txBox="1"/>
          <p:nvPr/>
        </p:nvSpPr>
        <p:spPr>
          <a:xfrm>
            <a:off x="15054943" y="15479486"/>
            <a:ext cx="184731" cy="707886"/>
          </a:xfrm>
          <a:prstGeom prst="rect">
            <a:avLst/>
          </a:prstGeom>
          <a:noFill/>
        </p:spPr>
        <p:txBody>
          <a:bodyPr wrap="none" rtlCol="0">
            <a:spAutoFit/>
          </a:bodyPr>
          <a:lstStyle/>
          <a:p>
            <a:endParaRPr lang="en-US" dirty="0"/>
          </a:p>
        </p:txBody>
      </p:sp>
      <p:sp>
        <p:nvSpPr>
          <p:cNvPr id="73" name="Text Placeholder 30"/>
          <p:cNvSpPr txBox="1">
            <a:spLocks/>
          </p:cNvSpPr>
          <p:nvPr/>
        </p:nvSpPr>
        <p:spPr>
          <a:xfrm>
            <a:off x="12951108" y="14880576"/>
            <a:ext cx="5946491" cy="1161749"/>
          </a:xfrm>
          <a:prstGeom prst="rect">
            <a:avLst/>
          </a:prstGeom>
        </p:spPr>
        <p:txBody>
          <a:bodyPr vert="horz"/>
          <a:lstStyle>
            <a:lvl1pPr marL="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231775" indent="0" algn="l" defTabSz="2037740" rtl="0" eaLnBrk="1" latinLnBrk="0" hangingPunct="1">
              <a:spcBef>
                <a:spcPct val="20000"/>
              </a:spcBef>
              <a:buFont typeface="Arial" pitchFamily="34" charset="0"/>
              <a:buNone/>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algn="just"/>
            <a:r>
              <a:rPr lang="en-US" dirty="0"/>
              <a:t>1</a:t>
            </a:r>
            <a:r>
              <a:rPr lang="en-US" dirty="0" smtClean="0"/>
              <a:t>.“</a:t>
            </a:r>
            <a:r>
              <a:rPr lang="en-US" dirty="0"/>
              <a:t>Shared Threat Intelligence for Network Gatekeeping and Automated </a:t>
            </a:r>
            <a:r>
              <a:rPr lang="en-US" dirty="0" smtClean="0"/>
              <a:t>Response.”</a:t>
            </a:r>
            <a:r>
              <a:rPr lang="en-US" dirty="0"/>
              <a:t> </a:t>
            </a:r>
            <a:r>
              <a:rPr lang="en-US" dirty="0" smtClean="0"/>
              <a:t>Duke OIT</a:t>
            </a:r>
            <a:r>
              <a:rPr lang="en-US" dirty="0"/>
              <a:t>, https://stingar.security.duke.edu/.</a:t>
            </a:r>
          </a:p>
          <a:p>
            <a:pPr algn="just"/>
            <a:r>
              <a:rPr lang="en-US" dirty="0" smtClean="0"/>
              <a:t>2.</a:t>
            </a:r>
            <a:r>
              <a:rPr lang="en-US" dirty="0"/>
              <a:t> </a:t>
            </a:r>
            <a:r>
              <a:rPr lang="en-US" dirty="0" smtClean="0"/>
              <a:t>Nawrocki, Marcin, </a:t>
            </a:r>
            <a:r>
              <a:rPr lang="en-US" dirty="0"/>
              <a:t>et al. “A Survey on Honeypot Software and Data Analysis.”  arXiv.org, vol. </a:t>
            </a:r>
            <a:r>
              <a:rPr lang="en-US" dirty="0" smtClean="0"/>
              <a:t>10, Aug. 2016, </a:t>
            </a:r>
            <a:r>
              <a:rPr lang="en-US" dirty="0"/>
              <a:t>pp. </a:t>
            </a:r>
            <a:r>
              <a:rPr lang="en-US" dirty="0" smtClean="0"/>
              <a:t>19-29</a:t>
            </a:r>
          </a:p>
        </p:txBody>
      </p:sp>
      <p:sp>
        <p:nvSpPr>
          <p:cNvPr id="74" name="Text Placeholder 30"/>
          <p:cNvSpPr txBox="1">
            <a:spLocks/>
          </p:cNvSpPr>
          <p:nvPr/>
        </p:nvSpPr>
        <p:spPr>
          <a:xfrm>
            <a:off x="12951107" y="9883781"/>
            <a:ext cx="5946491" cy="2101042"/>
          </a:xfrm>
          <a:prstGeom prst="rect">
            <a:avLst/>
          </a:prstGeom>
        </p:spPr>
        <p:txBody>
          <a:bodyPr vert="horz"/>
          <a:lstStyle>
            <a:lvl1pPr marL="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231775" indent="0" algn="l" defTabSz="2037740" rtl="0" eaLnBrk="1" latinLnBrk="0" hangingPunct="1">
              <a:spcBef>
                <a:spcPct val="20000"/>
              </a:spcBef>
              <a:buFont typeface="Arial" pitchFamily="34" charset="0"/>
              <a:buNone/>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algn="just"/>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1116</TotalTime>
  <Words>664</Words>
  <Application>Microsoft Macintosh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Times New Roman</vt:lpstr>
      <vt:lpstr>Arial</vt:lpstr>
      <vt:lpstr>Office Theme</vt:lpstr>
      <vt:lpstr>Security Threat Intelligence Analytics Sibora Seranaj, Rijish Ganguly Department of Statistical Science, Department of ECE, Duke University</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siboraseranaj@gmail.com</cp:lastModifiedBy>
  <cp:revision>76</cp:revision>
  <cp:lastPrinted>2019-07-29T19:46:28Z</cp:lastPrinted>
  <dcterms:created xsi:type="dcterms:W3CDTF">2013-01-28T22:40:39Z</dcterms:created>
  <dcterms:modified xsi:type="dcterms:W3CDTF">2019-07-29T19:47:29Z</dcterms:modified>
</cp:coreProperties>
</file>