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dbe4f1132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g1dbe4f1132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dbe4f1132b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g1dbe4f1132b_0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dbe4f1132b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g1dbe4f1132b_0_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dbe4f1132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g1dbe4f1132b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dbe4f1132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g1dbe4f1132b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132583978e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g2132583978e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dbe4f1132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g1dbe4f1132b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132583978e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g2132583978e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dbe4f1132b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g1dbe4f1132b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dbe4f1132b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g1dbe4f1132b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dbe4f1132b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g1dbe4f1132b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hyperlink" Target="https://youtu.be/eUqB-JNIef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hyperlink" Target="https://fakestoreapi.com/user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6.png"/><Relationship Id="rId6" Type="http://schemas.openxmlformats.org/officeDocument/2006/relationships/hyperlink" Target="https://emojipedia.org/es/bombilla/"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nvSpPr>
        <p:spPr>
          <a:xfrm>
            <a:off x="-125" y="2993375"/>
            <a:ext cx="9144000" cy="1293300"/>
          </a:xfrm>
          <a:prstGeom prst="rect">
            <a:avLst/>
          </a:prstGeom>
          <a:solidFill>
            <a:srgbClr val="A4C5FA"/>
          </a:solid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3350"/>
              <a:buFont typeface="Arial"/>
              <a:buNone/>
            </a:pPr>
            <a:r>
              <a:rPr b="1" i="0" lang="es" sz="3350" u="none" cap="none" strike="noStrike">
                <a:solidFill>
                  <a:srgbClr val="202124"/>
                </a:solidFill>
                <a:latin typeface="Roboto"/>
                <a:ea typeface="Roboto"/>
                <a:cs typeface="Roboto"/>
                <a:sym typeface="Roboto"/>
              </a:rPr>
              <a:t>Módulo </a:t>
            </a:r>
            <a:r>
              <a:rPr b="1" lang="es" sz="3350">
                <a:solidFill>
                  <a:srgbClr val="202124"/>
                </a:solidFill>
                <a:latin typeface="Roboto"/>
                <a:ea typeface="Roboto"/>
                <a:cs typeface="Roboto"/>
                <a:sym typeface="Roboto"/>
              </a:rPr>
              <a:t>10</a:t>
            </a:r>
            <a:r>
              <a:rPr b="1" i="0" lang="es" sz="3350" u="none" cap="none" strike="noStrike">
                <a:solidFill>
                  <a:srgbClr val="202124"/>
                </a:solidFill>
                <a:latin typeface="Roboto"/>
                <a:ea typeface="Roboto"/>
                <a:cs typeface="Roboto"/>
                <a:sym typeface="Roboto"/>
              </a:rPr>
              <a:t>: </a:t>
            </a:r>
            <a:r>
              <a:rPr b="1" lang="es" sz="3350">
                <a:solidFill>
                  <a:srgbClr val="202124"/>
                </a:solidFill>
                <a:latin typeface="Roboto"/>
                <a:ea typeface="Roboto"/>
                <a:cs typeface="Roboto"/>
                <a:sym typeface="Roboto"/>
              </a:rPr>
              <a:t>Manejo de errores y llamados REST</a:t>
            </a:r>
            <a:endParaRPr b="0" i="0" sz="3700" u="none" cap="none" strike="noStrike">
              <a:solidFill>
                <a:srgbClr val="000000"/>
              </a:solidFill>
              <a:latin typeface="Arial"/>
              <a:ea typeface="Arial"/>
              <a:cs typeface="Arial"/>
              <a:sym typeface="Arial"/>
            </a:endParaRPr>
          </a:p>
        </p:txBody>
      </p:sp>
      <p:pic>
        <p:nvPicPr>
          <p:cNvPr id="55" name="Google Shape;55;p13"/>
          <p:cNvPicPr preferRelativeResize="0"/>
          <p:nvPr/>
        </p:nvPicPr>
        <p:blipFill rotWithShape="1">
          <a:blip r:embed="rId4">
            <a:alphaModFix/>
          </a:blip>
          <a:srcRect b="0" l="0" r="0" t="0"/>
          <a:stretch/>
        </p:blipFill>
        <p:spPr>
          <a:xfrm>
            <a:off x="1521101" y="1121500"/>
            <a:ext cx="6101801" cy="916850"/>
          </a:xfrm>
          <a:prstGeom prst="rect">
            <a:avLst/>
          </a:prstGeom>
          <a:noFill/>
          <a:ln>
            <a:noFill/>
          </a:ln>
        </p:spPr>
      </p:pic>
      <p:sp>
        <p:nvSpPr>
          <p:cNvPr id="56" name="Google Shape;56;p13"/>
          <p:cNvSpPr txBox="1"/>
          <p:nvPr/>
        </p:nvSpPr>
        <p:spPr>
          <a:xfrm>
            <a:off x="345925" y="4286675"/>
            <a:ext cx="8451900" cy="495600"/>
          </a:xfrm>
          <a:prstGeom prst="rect">
            <a:avLst/>
          </a:prstGeom>
          <a:solidFill>
            <a:srgbClr val="93C47D"/>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800">
                <a:solidFill>
                  <a:srgbClr val="595959"/>
                </a:solidFill>
              </a:rPr>
              <a:t>Grabación clase 7: </a:t>
            </a:r>
            <a:r>
              <a:rPr lang="es" sz="1800" u="sng">
                <a:solidFill>
                  <a:srgbClr val="0097A7"/>
                </a:solidFill>
                <a:hlinkClick r:id="rId5">
                  <a:extLst>
                    <a:ext uri="{A12FA001-AC4F-418D-AE19-62706E023703}">
                      <ahyp:hlinkClr val="tx"/>
                    </a:ext>
                  </a:extLst>
                </a:hlinkClick>
              </a:rPr>
              <a:t>https://youtu.be/eUqB-JNIefU</a:t>
            </a:r>
            <a:endParaRPr sz="1800">
              <a:solidFill>
                <a:srgbClr val="59595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1" name="Shape 141"/>
        <p:cNvGrpSpPr/>
        <p:nvPr/>
      </p:nvGrpSpPr>
      <p:grpSpPr>
        <a:xfrm>
          <a:off x="0" y="0"/>
          <a:ext cx="0" cy="0"/>
          <a:chOff x="0" y="0"/>
          <a:chExt cx="0" cy="0"/>
        </a:xfrm>
      </p:grpSpPr>
      <p:pic>
        <p:nvPicPr>
          <p:cNvPr id="142" name="Google Shape;142;p22"/>
          <p:cNvPicPr preferRelativeResize="0"/>
          <p:nvPr/>
        </p:nvPicPr>
        <p:blipFill rotWithShape="1">
          <a:blip r:embed="rId4">
            <a:alphaModFix/>
          </a:blip>
          <a:srcRect b="0" l="0" r="0" t="0"/>
          <a:stretch/>
        </p:blipFill>
        <p:spPr>
          <a:xfrm>
            <a:off x="3447364" y="4606475"/>
            <a:ext cx="2249275" cy="337975"/>
          </a:xfrm>
          <a:prstGeom prst="rect">
            <a:avLst/>
          </a:prstGeom>
          <a:noFill/>
          <a:ln>
            <a:noFill/>
          </a:ln>
        </p:spPr>
      </p:pic>
      <p:sp>
        <p:nvSpPr>
          <p:cNvPr id="143" name="Google Shape;143;p22"/>
          <p:cNvSpPr txBox="1"/>
          <p:nvPr/>
        </p:nvSpPr>
        <p:spPr>
          <a:xfrm>
            <a:off x="561400" y="511825"/>
            <a:ext cx="68751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600"/>
              <a:buFont typeface="Arial"/>
              <a:buNone/>
            </a:pPr>
            <a:r>
              <a:rPr b="1" lang="es" sz="2600">
                <a:solidFill>
                  <a:schemeClr val="dk1"/>
                </a:solidFill>
              </a:rPr>
              <a:t>Campos principales del tLogCatcher</a:t>
            </a:r>
            <a:endParaRPr b="1" i="0" sz="2600" u="none" cap="none" strike="noStrike">
              <a:solidFill>
                <a:srgbClr val="000000"/>
              </a:solidFill>
              <a:latin typeface="Arial"/>
              <a:ea typeface="Arial"/>
              <a:cs typeface="Arial"/>
              <a:sym typeface="Arial"/>
            </a:endParaRPr>
          </a:p>
        </p:txBody>
      </p:sp>
      <p:sp>
        <p:nvSpPr>
          <p:cNvPr id="144" name="Google Shape;144;p22"/>
          <p:cNvSpPr txBox="1"/>
          <p:nvPr/>
        </p:nvSpPr>
        <p:spPr>
          <a:xfrm>
            <a:off x="780825" y="1301850"/>
            <a:ext cx="7932000" cy="280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700"/>
              <a:t>Los campos que nos devuelven son útiles para armar una respuesta en caso de un servicio. Entonces al ser consultado, si falla, podemos obtener rápidamente información sobre el error y en qué componente se produjo.</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s" sz="1700"/>
              <a:t>Además, esta información se puede guardar en una tabla y el componente también permite que podamos hacer conexiones con otros componentes.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s" sz="1700"/>
              <a:t>Por ejemplo: en caso de que se rompa a la mitad de un proceso un Job que esté llenando una tabla, podemos conectar este componente con uno de rollback para evitar que se inserten los datos que sí procesó antes de romper.</a:t>
            </a:r>
            <a:endParaRPr sz="17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8" name="Shape 148"/>
        <p:cNvGrpSpPr/>
        <p:nvPr/>
      </p:nvGrpSpPr>
      <p:grpSpPr>
        <a:xfrm>
          <a:off x="0" y="0"/>
          <a:ext cx="0" cy="0"/>
          <a:chOff x="0" y="0"/>
          <a:chExt cx="0" cy="0"/>
        </a:xfrm>
      </p:grpSpPr>
      <p:pic>
        <p:nvPicPr>
          <p:cNvPr id="149" name="Google Shape;149;p23"/>
          <p:cNvPicPr preferRelativeResize="0"/>
          <p:nvPr/>
        </p:nvPicPr>
        <p:blipFill rotWithShape="1">
          <a:blip r:embed="rId4">
            <a:alphaModFix/>
          </a:blip>
          <a:srcRect b="0" l="0" r="0" t="0"/>
          <a:stretch/>
        </p:blipFill>
        <p:spPr>
          <a:xfrm>
            <a:off x="1393038" y="2094084"/>
            <a:ext cx="6357927" cy="955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0" name="Shape 60"/>
        <p:cNvGrpSpPr/>
        <p:nvPr/>
      </p:nvGrpSpPr>
      <p:grpSpPr>
        <a:xfrm>
          <a:off x="0" y="0"/>
          <a:ext cx="0" cy="0"/>
          <a:chOff x="0" y="0"/>
          <a:chExt cx="0" cy="0"/>
        </a:xfrm>
      </p:grpSpPr>
      <p:pic>
        <p:nvPicPr>
          <p:cNvPr id="61" name="Google Shape;61;p14"/>
          <p:cNvPicPr preferRelativeResize="0"/>
          <p:nvPr/>
        </p:nvPicPr>
        <p:blipFill rotWithShape="1">
          <a:blip r:embed="rId4">
            <a:alphaModFix/>
          </a:blip>
          <a:srcRect b="0" l="0" r="0" t="0"/>
          <a:stretch/>
        </p:blipFill>
        <p:spPr>
          <a:xfrm>
            <a:off x="3447364" y="4606475"/>
            <a:ext cx="2249275" cy="337975"/>
          </a:xfrm>
          <a:prstGeom prst="rect">
            <a:avLst/>
          </a:prstGeom>
          <a:noFill/>
          <a:ln>
            <a:noFill/>
          </a:ln>
        </p:spPr>
      </p:pic>
      <p:sp>
        <p:nvSpPr>
          <p:cNvPr id="62" name="Google Shape;62;p14"/>
          <p:cNvSpPr txBox="1"/>
          <p:nvPr/>
        </p:nvSpPr>
        <p:spPr>
          <a:xfrm>
            <a:off x="409000" y="511825"/>
            <a:ext cx="6875100" cy="585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600"/>
              <a:buFont typeface="Arial"/>
              <a:buNone/>
            </a:pPr>
            <a:r>
              <a:rPr b="1" lang="es" sz="2600"/>
              <a:t>Llamados a servicios REST</a:t>
            </a:r>
            <a:endParaRPr b="1" i="0" sz="2600" u="none" cap="none" strike="noStrike">
              <a:solidFill>
                <a:srgbClr val="000000"/>
              </a:solidFill>
              <a:latin typeface="Arial"/>
              <a:ea typeface="Arial"/>
              <a:cs typeface="Arial"/>
              <a:sym typeface="Arial"/>
            </a:endParaRPr>
          </a:p>
        </p:txBody>
      </p:sp>
      <p:sp>
        <p:nvSpPr>
          <p:cNvPr id="63" name="Google Shape;63;p14"/>
          <p:cNvSpPr txBox="1"/>
          <p:nvPr/>
        </p:nvSpPr>
        <p:spPr>
          <a:xfrm>
            <a:off x="557725" y="1432800"/>
            <a:ext cx="8304000" cy="280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700"/>
              <a:t>Es muy común tener que realizar llamados Rest para la obtención de datos. Estos llamados, a diferencia de los SOAP, no son estructurados. Para realizar un llamado REST se necesita:</a:t>
            </a:r>
            <a:endParaRPr sz="1700"/>
          </a:p>
          <a:p>
            <a:pPr indent="0" lvl="0" marL="0" rtl="0" algn="l">
              <a:spcBef>
                <a:spcPts val="0"/>
              </a:spcBef>
              <a:spcAft>
                <a:spcPts val="0"/>
              </a:spcAft>
              <a:buNone/>
            </a:pPr>
            <a:r>
              <a:t/>
            </a:r>
            <a:endParaRPr sz="1700"/>
          </a:p>
          <a:p>
            <a:pPr indent="-336550" lvl="0" marL="457200" rtl="0" algn="l">
              <a:spcBef>
                <a:spcPts val="0"/>
              </a:spcBef>
              <a:spcAft>
                <a:spcPts val="0"/>
              </a:spcAft>
              <a:buSzPts val="1700"/>
              <a:buChar char="●"/>
            </a:pPr>
            <a:r>
              <a:rPr lang="es" sz="1700"/>
              <a:t>Un endpoint, en este caso, se ve así: </a:t>
            </a:r>
            <a:r>
              <a:rPr lang="es" sz="1700" u="sng">
                <a:solidFill>
                  <a:schemeClr val="hlink"/>
                </a:solidFill>
                <a:hlinkClick r:id="rId5"/>
              </a:rPr>
              <a:t>https://fakestoreapi.com/users</a:t>
            </a:r>
            <a:endParaRPr sz="1700"/>
          </a:p>
          <a:p>
            <a:pPr indent="-336550" lvl="0" marL="457200" rtl="0" algn="l">
              <a:spcBef>
                <a:spcPts val="0"/>
              </a:spcBef>
              <a:spcAft>
                <a:spcPts val="0"/>
              </a:spcAft>
              <a:buSzPts val="1700"/>
              <a:buChar char="●"/>
            </a:pPr>
            <a:r>
              <a:rPr lang="es" sz="1700"/>
              <a:t>Un componente tRestClient que va a realizar el llamado.</a:t>
            </a:r>
            <a:endParaRPr sz="1700"/>
          </a:p>
          <a:p>
            <a:pPr indent="-336550" lvl="0" marL="457200" rtl="0" algn="l">
              <a:spcBef>
                <a:spcPts val="0"/>
              </a:spcBef>
              <a:spcAft>
                <a:spcPts val="0"/>
              </a:spcAft>
              <a:buSzPts val="1700"/>
              <a:buChar char="●"/>
            </a:pPr>
            <a:r>
              <a:rPr lang="es" sz="1700"/>
              <a:t>Un componente tWriteJSONField que va a escribir el request del servicio (en caso de ser necesario, los GET no llevan body por ejemplo).</a:t>
            </a:r>
            <a:endParaRPr sz="1700"/>
          </a:p>
          <a:p>
            <a:pPr indent="-336550" lvl="0" marL="457200" rtl="0" algn="l">
              <a:spcBef>
                <a:spcPts val="0"/>
              </a:spcBef>
              <a:spcAft>
                <a:spcPts val="0"/>
              </a:spcAft>
              <a:buSzPts val="1700"/>
              <a:buChar char="●"/>
            </a:pPr>
            <a:r>
              <a:rPr lang="es" sz="1700"/>
              <a:t>Un componente tExtractJSONField que nos va a permitir obtener los valores de la respuesta del servicio.</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7" name="Shape 67"/>
        <p:cNvGrpSpPr/>
        <p:nvPr/>
      </p:nvGrpSpPr>
      <p:grpSpPr>
        <a:xfrm>
          <a:off x="0" y="0"/>
          <a:ext cx="0" cy="0"/>
          <a:chOff x="0" y="0"/>
          <a:chExt cx="0" cy="0"/>
        </a:xfrm>
      </p:grpSpPr>
      <p:pic>
        <p:nvPicPr>
          <p:cNvPr id="68" name="Google Shape;68;p15"/>
          <p:cNvPicPr preferRelativeResize="0"/>
          <p:nvPr/>
        </p:nvPicPr>
        <p:blipFill rotWithShape="1">
          <a:blip r:embed="rId4">
            <a:alphaModFix/>
          </a:blip>
          <a:srcRect b="0" l="0" r="0" t="0"/>
          <a:stretch/>
        </p:blipFill>
        <p:spPr>
          <a:xfrm>
            <a:off x="3447364" y="4606475"/>
            <a:ext cx="2249275" cy="337975"/>
          </a:xfrm>
          <a:prstGeom prst="rect">
            <a:avLst/>
          </a:prstGeom>
          <a:noFill/>
          <a:ln>
            <a:noFill/>
          </a:ln>
        </p:spPr>
      </p:pic>
      <p:sp>
        <p:nvSpPr>
          <p:cNvPr id="69" name="Google Shape;69;p15"/>
          <p:cNvSpPr txBox="1"/>
          <p:nvPr/>
        </p:nvSpPr>
        <p:spPr>
          <a:xfrm>
            <a:off x="409000" y="511825"/>
            <a:ext cx="68751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600"/>
              <a:buFont typeface="Arial"/>
              <a:buNone/>
            </a:pPr>
            <a:r>
              <a:rPr b="1" lang="es" sz="2600">
                <a:solidFill>
                  <a:schemeClr val="dk1"/>
                </a:solidFill>
              </a:rPr>
              <a:t>Llamados a servicios REST</a:t>
            </a:r>
            <a:endParaRPr b="1" i="0" sz="2600" u="none" cap="none" strike="noStrike">
              <a:solidFill>
                <a:srgbClr val="000000"/>
              </a:solidFill>
              <a:latin typeface="Arial"/>
              <a:ea typeface="Arial"/>
              <a:cs typeface="Arial"/>
              <a:sym typeface="Arial"/>
            </a:endParaRPr>
          </a:p>
        </p:txBody>
      </p:sp>
      <p:sp>
        <p:nvSpPr>
          <p:cNvPr id="70" name="Google Shape;70;p15"/>
          <p:cNvSpPr txBox="1"/>
          <p:nvPr/>
        </p:nvSpPr>
        <p:spPr>
          <a:xfrm>
            <a:off x="780825" y="1288975"/>
            <a:ext cx="744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El orden de los componentes JSON para métodos que utilicen body (ej. POST):</a:t>
            </a:r>
            <a:endParaRPr/>
          </a:p>
        </p:txBody>
      </p:sp>
      <p:pic>
        <p:nvPicPr>
          <p:cNvPr id="71" name="Google Shape;71;p15"/>
          <p:cNvPicPr preferRelativeResize="0"/>
          <p:nvPr/>
        </p:nvPicPr>
        <p:blipFill>
          <a:blip r:embed="rId5">
            <a:alphaModFix/>
          </a:blip>
          <a:stretch>
            <a:fillRect/>
          </a:stretch>
        </p:blipFill>
        <p:spPr>
          <a:xfrm>
            <a:off x="1890563" y="1881325"/>
            <a:ext cx="5229225" cy="18383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5" name="Shape 75"/>
        <p:cNvGrpSpPr/>
        <p:nvPr/>
      </p:nvGrpSpPr>
      <p:grpSpPr>
        <a:xfrm>
          <a:off x="0" y="0"/>
          <a:ext cx="0" cy="0"/>
          <a:chOff x="0" y="0"/>
          <a:chExt cx="0" cy="0"/>
        </a:xfrm>
      </p:grpSpPr>
      <p:pic>
        <p:nvPicPr>
          <p:cNvPr id="76" name="Google Shape;76;p16"/>
          <p:cNvPicPr preferRelativeResize="0"/>
          <p:nvPr/>
        </p:nvPicPr>
        <p:blipFill rotWithShape="1">
          <a:blip r:embed="rId4">
            <a:alphaModFix/>
          </a:blip>
          <a:srcRect b="0" l="0" r="0" t="0"/>
          <a:stretch/>
        </p:blipFill>
        <p:spPr>
          <a:xfrm>
            <a:off x="3447364" y="4606475"/>
            <a:ext cx="2249275" cy="337975"/>
          </a:xfrm>
          <a:prstGeom prst="rect">
            <a:avLst/>
          </a:prstGeom>
          <a:noFill/>
          <a:ln>
            <a:noFill/>
          </a:ln>
        </p:spPr>
      </p:pic>
      <p:sp>
        <p:nvSpPr>
          <p:cNvPr id="77" name="Google Shape;77;p16"/>
          <p:cNvSpPr txBox="1"/>
          <p:nvPr/>
        </p:nvSpPr>
        <p:spPr>
          <a:xfrm>
            <a:off x="409000" y="511825"/>
            <a:ext cx="68751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600"/>
              <a:buFont typeface="Arial"/>
              <a:buNone/>
            </a:pPr>
            <a:r>
              <a:rPr b="1" lang="es" sz="2600">
                <a:solidFill>
                  <a:schemeClr val="dk1"/>
                </a:solidFill>
              </a:rPr>
              <a:t>Llamados a servicios REST</a:t>
            </a:r>
            <a:endParaRPr b="1" i="0" sz="2600" u="none" cap="none" strike="noStrike">
              <a:solidFill>
                <a:srgbClr val="000000"/>
              </a:solidFill>
              <a:latin typeface="Arial"/>
              <a:ea typeface="Arial"/>
              <a:cs typeface="Arial"/>
              <a:sym typeface="Arial"/>
            </a:endParaRPr>
          </a:p>
        </p:txBody>
      </p:sp>
      <p:sp>
        <p:nvSpPr>
          <p:cNvPr id="78" name="Google Shape;78;p16"/>
          <p:cNvSpPr txBox="1"/>
          <p:nvPr/>
        </p:nvSpPr>
        <p:spPr>
          <a:xfrm>
            <a:off x="780825" y="1288975"/>
            <a:ext cx="744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El orden de los componentes JSON para métodos que NO utilicen body (ej. GET):</a:t>
            </a:r>
            <a:endParaRPr/>
          </a:p>
        </p:txBody>
      </p:sp>
      <p:pic>
        <p:nvPicPr>
          <p:cNvPr id="79" name="Google Shape;79;p16"/>
          <p:cNvPicPr preferRelativeResize="0"/>
          <p:nvPr/>
        </p:nvPicPr>
        <p:blipFill>
          <a:blip r:embed="rId5">
            <a:alphaModFix/>
          </a:blip>
          <a:stretch>
            <a:fillRect/>
          </a:stretch>
        </p:blipFill>
        <p:spPr>
          <a:xfrm>
            <a:off x="2766863" y="1881325"/>
            <a:ext cx="3476625" cy="1724025"/>
          </a:xfrm>
          <a:prstGeom prst="rect">
            <a:avLst/>
          </a:prstGeom>
          <a:noFill/>
          <a:ln>
            <a:noFill/>
          </a:ln>
        </p:spPr>
      </p:pic>
      <p:sp>
        <p:nvSpPr>
          <p:cNvPr id="80" name="Google Shape;80;p16"/>
          <p:cNvSpPr txBox="1"/>
          <p:nvPr/>
        </p:nvSpPr>
        <p:spPr>
          <a:xfrm>
            <a:off x="1065875" y="3842125"/>
            <a:ext cx="6792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500">
                <a:solidFill>
                  <a:srgbClr val="1A0DAB"/>
                </a:solidFill>
                <a:highlight>
                  <a:srgbClr val="FFFFFF"/>
                </a:highlight>
                <a:uFill>
                  <a:noFill/>
                </a:uFill>
                <a:hlinkClick r:id="rId6">
                  <a:extLst>
                    <a:ext uri="{A12FA001-AC4F-418D-AE19-62706E023703}">
                      <ahyp:hlinkClr val="tx"/>
                    </a:ext>
                  </a:extLst>
                </a:hlinkClick>
              </a:rPr>
              <a:t>💡</a:t>
            </a:r>
            <a:r>
              <a:rPr lang="es"/>
              <a:t> </a:t>
            </a:r>
            <a:r>
              <a:rPr lang="es"/>
              <a:t>En estos casos debe eliminarse el schema input del componente tRESTClient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4" name="Shape 84"/>
        <p:cNvGrpSpPr/>
        <p:nvPr/>
      </p:nvGrpSpPr>
      <p:grpSpPr>
        <a:xfrm>
          <a:off x="0" y="0"/>
          <a:ext cx="0" cy="0"/>
          <a:chOff x="0" y="0"/>
          <a:chExt cx="0" cy="0"/>
        </a:xfrm>
      </p:grpSpPr>
      <p:pic>
        <p:nvPicPr>
          <p:cNvPr id="85" name="Google Shape;85;p17"/>
          <p:cNvPicPr preferRelativeResize="0"/>
          <p:nvPr/>
        </p:nvPicPr>
        <p:blipFill rotWithShape="1">
          <a:blip r:embed="rId4">
            <a:alphaModFix/>
          </a:blip>
          <a:srcRect b="0" l="0" r="0" t="0"/>
          <a:stretch/>
        </p:blipFill>
        <p:spPr>
          <a:xfrm>
            <a:off x="3447364" y="4606475"/>
            <a:ext cx="2249275" cy="337975"/>
          </a:xfrm>
          <a:prstGeom prst="rect">
            <a:avLst/>
          </a:prstGeom>
          <a:noFill/>
          <a:ln>
            <a:noFill/>
          </a:ln>
        </p:spPr>
      </p:pic>
      <p:sp>
        <p:nvSpPr>
          <p:cNvPr id="86" name="Google Shape;86;p17"/>
          <p:cNvSpPr txBox="1"/>
          <p:nvPr/>
        </p:nvSpPr>
        <p:spPr>
          <a:xfrm>
            <a:off x="409000" y="511825"/>
            <a:ext cx="68751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600"/>
              <a:buFont typeface="Arial"/>
              <a:buNone/>
            </a:pPr>
            <a:r>
              <a:rPr b="1" lang="es" sz="2600">
                <a:solidFill>
                  <a:schemeClr val="dk1"/>
                </a:solidFill>
              </a:rPr>
              <a:t>Configuración tRESTClient</a:t>
            </a:r>
            <a:endParaRPr b="1" i="0" sz="2600" u="none" cap="none" strike="noStrike">
              <a:solidFill>
                <a:srgbClr val="000000"/>
              </a:solidFill>
              <a:latin typeface="Arial"/>
              <a:ea typeface="Arial"/>
              <a:cs typeface="Arial"/>
              <a:sym typeface="Arial"/>
            </a:endParaRPr>
          </a:p>
        </p:txBody>
      </p:sp>
      <p:pic>
        <p:nvPicPr>
          <p:cNvPr id="87" name="Google Shape;87;p17"/>
          <p:cNvPicPr preferRelativeResize="0"/>
          <p:nvPr/>
        </p:nvPicPr>
        <p:blipFill>
          <a:blip r:embed="rId5">
            <a:alphaModFix/>
          </a:blip>
          <a:stretch>
            <a:fillRect/>
          </a:stretch>
        </p:blipFill>
        <p:spPr>
          <a:xfrm>
            <a:off x="722550" y="1249225"/>
            <a:ext cx="7975285" cy="3204849"/>
          </a:xfrm>
          <a:prstGeom prst="rect">
            <a:avLst/>
          </a:prstGeom>
          <a:noFill/>
          <a:ln cap="flat" cmpd="sng" w="9525">
            <a:solidFill>
              <a:schemeClr val="dk1"/>
            </a:solidFill>
            <a:prstDash val="solid"/>
            <a:round/>
            <a:headEnd len="sm" w="sm" type="none"/>
            <a:tailEnd len="sm" w="sm" type="none"/>
          </a:ln>
        </p:spPr>
      </p:pic>
      <p:cxnSp>
        <p:nvCxnSpPr>
          <p:cNvPr id="88" name="Google Shape;88;p17"/>
          <p:cNvCxnSpPr/>
          <p:nvPr/>
        </p:nvCxnSpPr>
        <p:spPr>
          <a:xfrm flipH="1" rot="10800000">
            <a:off x="4709700" y="1152525"/>
            <a:ext cx="1003800" cy="421500"/>
          </a:xfrm>
          <a:prstGeom prst="straightConnector1">
            <a:avLst/>
          </a:prstGeom>
          <a:noFill/>
          <a:ln cap="flat" cmpd="sng" w="9525">
            <a:solidFill>
              <a:srgbClr val="FF0000"/>
            </a:solidFill>
            <a:prstDash val="solid"/>
            <a:round/>
            <a:headEnd len="med" w="med" type="none"/>
            <a:tailEnd len="med" w="med" type="triangle"/>
          </a:ln>
        </p:spPr>
      </p:cxnSp>
      <p:sp>
        <p:nvSpPr>
          <p:cNvPr id="89" name="Google Shape;89;p17"/>
          <p:cNvSpPr txBox="1"/>
          <p:nvPr/>
        </p:nvSpPr>
        <p:spPr>
          <a:xfrm>
            <a:off x="5713500" y="752325"/>
            <a:ext cx="2736300" cy="4002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s"/>
              <a:t>URL del servicio externo</a:t>
            </a:r>
            <a:endParaRPr/>
          </a:p>
        </p:txBody>
      </p:sp>
      <p:cxnSp>
        <p:nvCxnSpPr>
          <p:cNvPr id="90" name="Google Shape;90;p17"/>
          <p:cNvCxnSpPr/>
          <p:nvPr/>
        </p:nvCxnSpPr>
        <p:spPr>
          <a:xfrm>
            <a:off x="4709700" y="1685575"/>
            <a:ext cx="582600" cy="1165200"/>
          </a:xfrm>
          <a:prstGeom prst="straightConnector1">
            <a:avLst/>
          </a:prstGeom>
          <a:noFill/>
          <a:ln cap="flat" cmpd="sng" w="9525">
            <a:solidFill>
              <a:srgbClr val="FF0000"/>
            </a:solidFill>
            <a:prstDash val="solid"/>
            <a:round/>
            <a:headEnd len="med" w="med" type="none"/>
            <a:tailEnd len="med" w="med" type="triangle"/>
          </a:ln>
        </p:spPr>
      </p:cxnSp>
      <p:sp>
        <p:nvSpPr>
          <p:cNvPr id="91" name="Google Shape;91;p17"/>
          <p:cNvSpPr txBox="1"/>
          <p:nvPr/>
        </p:nvSpPr>
        <p:spPr>
          <a:xfrm>
            <a:off x="5292300" y="2751425"/>
            <a:ext cx="2736300" cy="4002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s"/>
              <a:t>Path de la URL (si corresponde)</a:t>
            </a:r>
            <a:endParaRPr/>
          </a:p>
        </p:txBody>
      </p:sp>
      <p:cxnSp>
        <p:nvCxnSpPr>
          <p:cNvPr id="92" name="Google Shape;92;p17"/>
          <p:cNvCxnSpPr/>
          <p:nvPr/>
        </p:nvCxnSpPr>
        <p:spPr>
          <a:xfrm>
            <a:off x="3447375" y="3151625"/>
            <a:ext cx="915300" cy="529500"/>
          </a:xfrm>
          <a:prstGeom prst="straightConnector1">
            <a:avLst/>
          </a:prstGeom>
          <a:noFill/>
          <a:ln cap="flat" cmpd="sng" w="9525">
            <a:solidFill>
              <a:srgbClr val="FF0000"/>
            </a:solidFill>
            <a:prstDash val="solid"/>
            <a:round/>
            <a:headEnd len="med" w="med" type="none"/>
            <a:tailEnd len="med" w="med" type="triangle"/>
          </a:ln>
        </p:spPr>
      </p:cxnSp>
      <p:sp>
        <p:nvSpPr>
          <p:cNvPr id="93" name="Google Shape;93;p17"/>
          <p:cNvSpPr txBox="1"/>
          <p:nvPr/>
        </p:nvSpPr>
        <p:spPr>
          <a:xfrm>
            <a:off x="4362675" y="3597875"/>
            <a:ext cx="2736300" cy="8313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s"/>
              <a:t>Definición de los schemas (por lo general no deben cambiarse a no ser que se lo especifiquen)</a:t>
            </a:r>
            <a:endParaRPr/>
          </a:p>
        </p:txBody>
      </p:sp>
      <p:cxnSp>
        <p:nvCxnSpPr>
          <p:cNvPr id="94" name="Google Shape;94;p17"/>
          <p:cNvCxnSpPr/>
          <p:nvPr/>
        </p:nvCxnSpPr>
        <p:spPr>
          <a:xfrm>
            <a:off x="1722775" y="4189175"/>
            <a:ext cx="471000" cy="86700"/>
          </a:xfrm>
          <a:prstGeom prst="straightConnector1">
            <a:avLst/>
          </a:prstGeom>
          <a:noFill/>
          <a:ln cap="flat" cmpd="sng" w="9525">
            <a:solidFill>
              <a:srgbClr val="FF0000"/>
            </a:solidFill>
            <a:prstDash val="solid"/>
            <a:round/>
            <a:headEnd len="med" w="med" type="none"/>
            <a:tailEnd len="med" w="med" type="none"/>
          </a:ln>
        </p:spPr>
      </p:cxnSp>
      <p:sp>
        <p:nvSpPr>
          <p:cNvPr id="95" name="Google Shape;95;p17"/>
          <p:cNvSpPr txBox="1"/>
          <p:nvPr/>
        </p:nvSpPr>
        <p:spPr>
          <a:xfrm>
            <a:off x="2193775" y="3924725"/>
            <a:ext cx="1933500" cy="6156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s"/>
              <a:t>Rompe el job si falla </a:t>
            </a:r>
            <a:endParaRPr/>
          </a:p>
          <a:p>
            <a:pPr indent="0" lvl="0" marL="0" rtl="0" algn="l">
              <a:spcBef>
                <a:spcPts val="0"/>
              </a:spcBef>
              <a:spcAft>
                <a:spcPts val="0"/>
              </a:spcAft>
              <a:buNone/>
            </a:pPr>
            <a:r>
              <a:rPr lang="es"/>
              <a:t>el llamado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9" name="Shape 99"/>
        <p:cNvGrpSpPr/>
        <p:nvPr/>
      </p:nvGrpSpPr>
      <p:grpSpPr>
        <a:xfrm>
          <a:off x="0" y="0"/>
          <a:ext cx="0" cy="0"/>
          <a:chOff x="0" y="0"/>
          <a:chExt cx="0" cy="0"/>
        </a:xfrm>
      </p:grpSpPr>
      <p:pic>
        <p:nvPicPr>
          <p:cNvPr id="100" name="Google Shape;100;p18"/>
          <p:cNvPicPr preferRelativeResize="0"/>
          <p:nvPr/>
        </p:nvPicPr>
        <p:blipFill>
          <a:blip r:embed="rId4">
            <a:alphaModFix/>
          </a:blip>
          <a:stretch>
            <a:fillRect/>
          </a:stretch>
        </p:blipFill>
        <p:spPr>
          <a:xfrm>
            <a:off x="13" y="1199474"/>
            <a:ext cx="9143998" cy="2546252"/>
          </a:xfrm>
          <a:prstGeom prst="rect">
            <a:avLst/>
          </a:prstGeom>
          <a:noFill/>
          <a:ln>
            <a:noFill/>
          </a:ln>
        </p:spPr>
      </p:pic>
      <p:pic>
        <p:nvPicPr>
          <p:cNvPr id="101" name="Google Shape;101;p18"/>
          <p:cNvPicPr preferRelativeResize="0"/>
          <p:nvPr/>
        </p:nvPicPr>
        <p:blipFill rotWithShape="1">
          <a:blip r:embed="rId5">
            <a:alphaModFix/>
          </a:blip>
          <a:srcRect b="0" l="0" r="0" t="0"/>
          <a:stretch/>
        </p:blipFill>
        <p:spPr>
          <a:xfrm>
            <a:off x="3447364" y="4606475"/>
            <a:ext cx="2249275" cy="337975"/>
          </a:xfrm>
          <a:prstGeom prst="rect">
            <a:avLst/>
          </a:prstGeom>
          <a:noFill/>
          <a:ln>
            <a:noFill/>
          </a:ln>
        </p:spPr>
      </p:pic>
      <p:sp>
        <p:nvSpPr>
          <p:cNvPr id="102" name="Google Shape;102;p18"/>
          <p:cNvSpPr txBox="1"/>
          <p:nvPr/>
        </p:nvSpPr>
        <p:spPr>
          <a:xfrm>
            <a:off x="409000" y="511825"/>
            <a:ext cx="68751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600"/>
              <a:buFont typeface="Arial"/>
              <a:buNone/>
            </a:pPr>
            <a:r>
              <a:rPr b="1" lang="es" sz="2600">
                <a:solidFill>
                  <a:schemeClr val="dk1"/>
                </a:solidFill>
              </a:rPr>
              <a:t>Configuración tRESTClient</a:t>
            </a:r>
            <a:endParaRPr b="1" i="0" sz="2600" u="none" cap="none" strike="noStrike">
              <a:solidFill>
                <a:srgbClr val="000000"/>
              </a:solidFill>
              <a:latin typeface="Arial"/>
              <a:ea typeface="Arial"/>
              <a:cs typeface="Arial"/>
              <a:sym typeface="Arial"/>
            </a:endParaRPr>
          </a:p>
        </p:txBody>
      </p:sp>
      <p:cxnSp>
        <p:nvCxnSpPr>
          <p:cNvPr id="103" name="Google Shape;103;p18"/>
          <p:cNvCxnSpPr/>
          <p:nvPr/>
        </p:nvCxnSpPr>
        <p:spPr>
          <a:xfrm flipH="1" rot="10800000">
            <a:off x="2600075" y="1913475"/>
            <a:ext cx="1003800" cy="421500"/>
          </a:xfrm>
          <a:prstGeom prst="straightConnector1">
            <a:avLst/>
          </a:prstGeom>
          <a:noFill/>
          <a:ln cap="flat" cmpd="sng" w="9525">
            <a:solidFill>
              <a:srgbClr val="FF0000"/>
            </a:solidFill>
            <a:prstDash val="solid"/>
            <a:round/>
            <a:headEnd len="med" w="med" type="none"/>
            <a:tailEnd len="med" w="med" type="triangle"/>
          </a:ln>
        </p:spPr>
      </p:cxnSp>
      <p:cxnSp>
        <p:nvCxnSpPr>
          <p:cNvPr id="104" name="Google Shape;104;p18"/>
          <p:cNvCxnSpPr/>
          <p:nvPr/>
        </p:nvCxnSpPr>
        <p:spPr>
          <a:xfrm>
            <a:off x="1922900" y="3312725"/>
            <a:ext cx="915300" cy="529500"/>
          </a:xfrm>
          <a:prstGeom prst="straightConnector1">
            <a:avLst/>
          </a:prstGeom>
          <a:noFill/>
          <a:ln cap="flat" cmpd="sng" w="9525">
            <a:solidFill>
              <a:srgbClr val="FF0000"/>
            </a:solidFill>
            <a:prstDash val="solid"/>
            <a:round/>
            <a:headEnd len="med" w="med" type="none"/>
            <a:tailEnd len="med" w="med" type="triangle"/>
          </a:ln>
        </p:spPr>
      </p:cxnSp>
      <p:sp>
        <p:nvSpPr>
          <p:cNvPr id="105" name="Google Shape;105;p18"/>
          <p:cNvSpPr txBox="1"/>
          <p:nvPr/>
        </p:nvSpPr>
        <p:spPr>
          <a:xfrm>
            <a:off x="3603875" y="1623625"/>
            <a:ext cx="4089900" cy="4002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s"/>
              <a:t>Sirve para agregar Headers a los llamados</a:t>
            </a:r>
            <a:endParaRPr/>
          </a:p>
        </p:txBody>
      </p:sp>
      <p:sp>
        <p:nvSpPr>
          <p:cNvPr id="106" name="Google Shape;106;p18"/>
          <p:cNvSpPr txBox="1"/>
          <p:nvPr/>
        </p:nvSpPr>
        <p:spPr>
          <a:xfrm>
            <a:off x="2838200" y="3745725"/>
            <a:ext cx="4089900" cy="6156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s"/>
              <a:t>Permite setear el tiempo de espera antes de que corte el llamado</a:t>
            </a:r>
            <a:endParaRPr/>
          </a:p>
        </p:txBody>
      </p:sp>
      <p:cxnSp>
        <p:nvCxnSpPr>
          <p:cNvPr id="107" name="Google Shape;107;p18"/>
          <p:cNvCxnSpPr/>
          <p:nvPr/>
        </p:nvCxnSpPr>
        <p:spPr>
          <a:xfrm>
            <a:off x="935075" y="3390775"/>
            <a:ext cx="118500" cy="600000"/>
          </a:xfrm>
          <a:prstGeom prst="straightConnector1">
            <a:avLst/>
          </a:prstGeom>
          <a:noFill/>
          <a:ln cap="flat" cmpd="sng" w="9525">
            <a:solidFill>
              <a:srgbClr val="FF0000"/>
            </a:solidFill>
            <a:prstDash val="solid"/>
            <a:round/>
            <a:headEnd len="med" w="med" type="none"/>
            <a:tailEnd len="med" w="med" type="triangle"/>
          </a:ln>
        </p:spPr>
      </p:cxnSp>
      <p:sp>
        <p:nvSpPr>
          <p:cNvPr id="108" name="Google Shape;108;p18"/>
          <p:cNvSpPr txBox="1"/>
          <p:nvPr/>
        </p:nvSpPr>
        <p:spPr>
          <a:xfrm>
            <a:off x="136375" y="3976000"/>
            <a:ext cx="2391900" cy="10467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s"/>
              <a:t>Nos permite realizar el llamado utilizando una conexión por proxy específica.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2" name="Shape 112"/>
        <p:cNvGrpSpPr/>
        <p:nvPr/>
      </p:nvGrpSpPr>
      <p:grpSpPr>
        <a:xfrm>
          <a:off x="0" y="0"/>
          <a:ext cx="0" cy="0"/>
          <a:chOff x="0" y="0"/>
          <a:chExt cx="0" cy="0"/>
        </a:xfrm>
      </p:grpSpPr>
      <p:pic>
        <p:nvPicPr>
          <p:cNvPr id="113" name="Google Shape;113;p19"/>
          <p:cNvPicPr preferRelativeResize="0"/>
          <p:nvPr/>
        </p:nvPicPr>
        <p:blipFill rotWithShape="1">
          <a:blip r:embed="rId4">
            <a:alphaModFix/>
          </a:blip>
          <a:srcRect b="0" l="0" r="0" t="0"/>
          <a:stretch/>
        </p:blipFill>
        <p:spPr>
          <a:xfrm>
            <a:off x="3447364" y="4606475"/>
            <a:ext cx="2249275" cy="337975"/>
          </a:xfrm>
          <a:prstGeom prst="rect">
            <a:avLst/>
          </a:prstGeom>
          <a:noFill/>
          <a:ln>
            <a:noFill/>
          </a:ln>
        </p:spPr>
      </p:pic>
      <p:sp>
        <p:nvSpPr>
          <p:cNvPr id="114" name="Google Shape;114;p19"/>
          <p:cNvSpPr txBox="1"/>
          <p:nvPr/>
        </p:nvSpPr>
        <p:spPr>
          <a:xfrm>
            <a:off x="409000" y="511825"/>
            <a:ext cx="68751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600"/>
              <a:buFont typeface="Arial"/>
              <a:buNone/>
            </a:pPr>
            <a:r>
              <a:rPr b="1" lang="es" sz="2600">
                <a:solidFill>
                  <a:schemeClr val="dk1"/>
                </a:solidFill>
              </a:rPr>
              <a:t>Manejo de errores</a:t>
            </a:r>
            <a:endParaRPr b="1" i="0" sz="2600" u="none" cap="none" strike="noStrike">
              <a:solidFill>
                <a:srgbClr val="000000"/>
              </a:solidFill>
              <a:latin typeface="Arial"/>
              <a:ea typeface="Arial"/>
              <a:cs typeface="Arial"/>
              <a:sym typeface="Arial"/>
            </a:endParaRPr>
          </a:p>
        </p:txBody>
      </p:sp>
      <p:sp>
        <p:nvSpPr>
          <p:cNvPr id="115" name="Google Shape;115;p19"/>
          <p:cNvSpPr txBox="1"/>
          <p:nvPr/>
        </p:nvSpPr>
        <p:spPr>
          <a:xfrm>
            <a:off x="669275" y="1227000"/>
            <a:ext cx="74241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El manejo de errores es clave en el desarrollo, el mismo nos permite controlar la ejecución en caso de que haya una falla que impida el correcto funcionamiento de nuestro job.</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Para realizar un buen manejo de errores es preciso entender las diferencias entre:</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s" u="sng"/>
              <a:t>Errores del servicio externo:</a:t>
            </a:r>
            <a:r>
              <a:rPr lang="es"/>
              <a:t> Estos son los errores específicos que nos puede responder un servicio al llamarlo, son únicos de los componentes que realizan llamados a servicios tanto SOAP como REST.</a:t>
            </a:r>
            <a:endParaRPr/>
          </a:p>
          <a:p>
            <a:pPr indent="-317500" lvl="0" marL="457200" rtl="0" algn="l">
              <a:spcBef>
                <a:spcPts val="0"/>
              </a:spcBef>
              <a:spcAft>
                <a:spcPts val="0"/>
              </a:spcAft>
              <a:buSzPts val="1400"/>
              <a:buChar char="●"/>
            </a:pPr>
            <a:r>
              <a:rPr lang="es" u="sng"/>
              <a:t>Errores de componente:</a:t>
            </a:r>
            <a:r>
              <a:rPr lang="es"/>
              <a:t> Hay componentes que son críticos en nuestra ejecución, es por ello que podemos capturar los errores de un componente haciendo click derecho y seleccionando OnComponentError. Esta row nos permite realizar una acción específica si es que ese componente falla por algún motivo.</a:t>
            </a:r>
            <a:endParaRPr/>
          </a:p>
          <a:p>
            <a:pPr indent="-317500" lvl="0" marL="457200" rtl="0" algn="l">
              <a:spcBef>
                <a:spcPts val="0"/>
              </a:spcBef>
              <a:spcAft>
                <a:spcPts val="0"/>
              </a:spcAft>
              <a:buSzPts val="1400"/>
              <a:buChar char="●"/>
            </a:pPr>
            <a:r>
              <a:rPr lang="es" u="sng"/>
              <a:t>Errores de interfaz:</a:t>
            </a:r>
            <a:r>
              <a:rPr lang="es"/>
              <a:t> Estos errores son genéricos, se pueden dar en cualquier componente que no utilice OnComponentError y deben ser capturados y tratados. Para ello se utiliza el componente tLogCatcher.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9" name="Shape 119"/>
        <p:cNvGrpSpPr/>
        <p:nvPr/>
      </p:nvGrpSpPr>
      <p:grpSpPr>
        <a:xfrm>
          <a:off x="0" y="0"/>
          <a:ext cx="0" cy="0"/>
          <a:chOff x="0" y="0"/>
          <a:chExt cx="0" cy="0"/>
        </a:xfrm>
      </p:grpSpPr>
      <p:pic>
        <p:nvPicPr>
          <p:cNvPr id="120" name="Google Shape;120;p20"/>
          <p:cNvPicPr preferRelativeResize="0"/>
          <p:nvPr/>
        </p:nvPicPr>
        <p:blipFill rotWithShape="1">
          <a:blip r:embed="rId4">
            <a:alphaModFix/>
          </a:blip>
          <a:srcRect b="0" l="0" r="0" t="0"/>
          <a:stretch/>
        </p:blipFill>
        <p:spPr>
          <a:xfrm>
            <a:off x="3447364" y="4606475"/>
            <a:ext cx="2249275" cy="337975"/>
          </a:xfrm>
          <a:prstGeom prst="rect">
            <a:avLst/>
          </a:prstGeom>
          <a:noFill/>
          <a:ln>
            <a:noFill/>
          </a:ln>
        </p:spPr>
      </p:pic>
      <p:sp>
        <p:nvSpPr>
          <p:cNvPr id="121" name="Google Shape;121;p20"/>
          <p:cNvSpPr txBox="1"/>
          <p:nvPr/>
        </p:nvSpPr>
        <p:spPr>
          <a:xfrm>
            <a:off x="675275" y="1091925"/>
            <a:ext cx="7959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20"/>
          <p:cNvSpPr txBox="1"/>
          <p:nvPr/>
        </p:nvSpPr>
        <p:spPr>
          <a:xfrm>
            <a:off x="561400" y="511825"/>
            <a:ext cx="68751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600"/>
              <a:buFont typeface="Arial"/>
              <a:buNone/>
            </a:pPr>
            <a:r>
              <a:rPr b="1" lang="es" sz="2600">
                <a:solidFill>
                  <a:schemeClr val="dk1"/>
                </a:solidFill>
              </a:rPr>
              <a:t>Errores de interfaz</a:t>
            </a:r>
            <a:endParaRPr b="1" i="0" sz="2600" u="none" cap="none" strike="noStrike">
              <a:solidFill>
                <a:srgbClr val="000000"/>
              </a:solidFill>
              <a:latin typeface="Arial"/>
              <a:ea typeface="Arial"/>
              <a:cs typeface="Arial"/>
              <a:sym typeface="Arial"/>
            </a:endParaRPr>
          </a:p>
        </p:txBody>
      </p:sp>
      <p:sp>
        <p:nvSpPr>
          <p:cNvPr id="123" name="Google Shape;123;p20"/>
          <p:cNvSpPr txBox="1"/>
          <p:nvPr/>
        </p:nvSpPr>
        <p:spPr>
          <a:xfrm>
            <a:off x="570125" y="1115450"/>
            <a:ext cx="80649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En este módulo nos vamos a concentrar en los errores de interfaz, estos errores deben ser capturados en cualquier tipo de job y SIEMPRE debe hacerse. Es el tratamiento de errores mínimo que debe tener cualquier interfaz.</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Para capturar los errores de interfaz utilizamos el componente tLogCatcher. Este es un componente que se caracteriza por:</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s"/>
              <a:t>Es un componente de entrada, no es necesario ni posible conectarle una entrada de datos.</a:t>
            </a:r>
            <a:endParaRPr/>
          </a:p>
          <a:p>
            <a:pPr indent="-317500" lvl="0" marL="457200" rtl="0" algn="l">
              <a:spcBef>
                <a:spcPts val="0"/>
              </a:spcBef>
              <a:spcAft>
                <a:spcPts val="0"/>
              </a:spcAft>
              <a:buSzPts val="1400"/>
              <a:buChar char="●"/>
            </a:pPr>
            <a:r>
              <a:rPr lang="es"/>
              <a:t>No requiere configuración específica, funciona por el simple hecho de ubicarlo en una parte de tu Job (por lo general va por debajo de todos los subjobs)</a:t>
            </a:r>
            <a:endParaRPr/>
          </a:p>
          <a:p>
            <a:pPr indent="-317500" lvl="0" marL="457200" rtl="0" algn="l">
              <a:spcBef>
                <a:spcPts val="0"/>
              </a:spcBef>
              <a:spcAft>
                <a:spcPts val="0"/>
              </a:spcAft>
              <a:buSzPts val="1400"/>
              <a:buChar char="●"/>
            </a:pPr>
            <a:r>
              <a:rPr lang="es"/>
              <a:t>Tiene un schema predefinido.</a:t>
            </a:r>
            <a:endParaRPr/>
          </a:p>
        </p:txBody>
      </p:sp>
      <p:pic>
        <p:nvPicPr>
          <p:cNvPr id="124" name="Google Shape;124;p20"/>
          <p:cNvPicPr preferRelativeResize="0"/>
          <p:nvPr/>
        </p:nvPicPr>
        <p:blipFill>
          <a:blip r:embed="rId5">
            <a:alphaModFix/>
          </a:blip>
          <a:stretch>
            <a:fillRect/>
          </a:stretch>
        </p:blipFill>
        <p:spPr>
          <a:xfrm>
            <a:off x="4081450" y="3495725"/>
            <a:ext cx="981075" cy="962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8" name="Shape 128"/>
        <p:cNvGrpSpPr/>
        <p:nvPr/>
      </p:nvGrpSpPr>
      <p:grpSpPr>
        <a:xfrm>
          <a:off x="0" y="0"/>
          <a:ext cx="0" cy="0"/>
          <a:chOff x="0" y="0"/>
          <a:chExt cx="0" cy="0"/>
        </a:xfrm>
      </p:grpSpPr>
      <p:pic>
        <p:nvPicPr>
          <p:cNvPr id="129" name="Google Shape;129;p21"/>
          <p:cNvPicPr preferRelativeResize="0"/>
          <p:nvPr/>
        </p:nvPicPr>
        <p:blipFill rotWithShape="1">
          <a:blip r:embed="rId4">
            <a:alphaModFix/>
          </a:blip>
          <a:srcRect b="0" l="0" r="0" t="0"/>
          <a:stretch/>
        </p:blipFill>
        <p:spPr>
          <a:xfrm>
            <a:off x="3447364" y="4606475"/>
            <a:ext cx="2249275" cy="337975"/>
          </a:xfrm>
          <a:prstGeom prst="rect">
            <a:avLst/>
          </a:prstGeom>
          <a:noFill/>
          <a:ln>
            <a:noFill/>
          </a:ln>
        </p:spPr>
      </p:pic>
      <p:sp>
        <p:nvSpPr>
          <p:cNvPr id="130" name="Google Shape;130;p21"/>
          <p:cNvSpPr txBox="1"/>
          <p:nvPr/>
        </p:nvSpPr>
        <p:spPr>
          <a:xfrm>
            <a:off x="561400" y="511825"/>
            <a:ext cx="68751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600"/>
              <a:buFont typeface="Arial"/>
              <a:buNone/>
            </a:pPr>
            <a:r>
              <a:rPr b="1" lang="es" sz="2600">
                <a:solidFill>
                  <a:schemeClr val="dk1"/>
                </a:solidFill>
              </a:rPr>
              <a:t>Campos principales del tLogCatcher</a:t>
            </a:r>
            <a:endParaRPr b="1" i="0" sz="2600" u="none" cap="none" strike="noStrike">
              <a:solidFill>
                <a:srgbClr val="000000"/>
              </a:solidFill>
              <a:latin typeface="Arial"/>
              <a:ea typeface="Arial"/>
              <a:cs typeface="Arial"/>
              <a:sym typeface="Arial"/>
            </a:endParaRPr>
          </a:p>
        </p:txBody>
      </p:sp>
      <p:pic>
        <p:nvPicPr>
          <p:cNvPr id="131" name="Google Shape;131;p21"/>
          <p:cNvPicPr preferRelativeResize="0"/>
          <p:nvPr/>
        </p:nvPicPr>
        <p:blipFill>
          <a:blip r:embed="rId5">
            <a:alphaModFix/>
          </a:blip>
          <a:stretch>
            <a:fillRect/>
          </a:stretch>
        </p:blipFill>
        <p:spPr>
          <a:xfrm>
            <a:off x="152400" y="1249225"/>
            <a:ext cx="6334125" cy="3152775"/>
          </a:xfrm>
          <a:prstGeom prst="rect">
            <a:avLst/>
          </a:prstGeom>
          <a:noFill/>
          <a:ln>
            <a:noFill/>
          </a:ln>
        </p:spPr>
      </p:pic>
      <p:cxnSp>
        <p:nvCxnSpPr>
          <p:cNvPr id="132" name="Google Shape;132;p21"/>
          <p:cNvCxnSpPr/>
          <p:nvPr/>
        </p:nvCxnSpPr>
        <p:spPr>
          <a:xfrm flipH="1" rot="10800000">
            <a:off x="6320925" y="1598925"/>
            <a:ext cx="471000" cy="12300"/>
          </a:xfrm>
          <a:prstGeom prst="straightConnector1">
            <a:avLst/>
          </a:prstGeom>
          <a:noFill/>
          <a:ln cap="flat" cmpd="sng" w="9525">
            <a:solidFill>
              <a:srgbClr val="FF0000"/>
            </a:solidFill>
            <a:prstDash val="solid"/>
            <a:round/>
            <a:headEnd len="med" w="med" type="none"/>
            <a:tailEnd len="med" w="med" type="none"/>
          </a:ln>
        </p:spPr>
      </p:cxnSp>
      <p:sp>
        <p:nvSpPr>
          <p:cNvPr id="133" name="Google Shape;133;p21"/>
          <p:cNvSpPr txBox="1"/>
          <p:nvPr/>
        </p:nvSpPr>
        <p:spPr>
          <a:xfrm>
            <a:off x="6791925" y="1249225"/>
            <a:ext cx="2082300" cy="6156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s"/>
              <a:t>Indica fecha y hora del error.</a:t>
            </a:r>
            <a:endParaRPr/>
          </a:p>
        </p:txBody>
      </p:sp>
      <p:sp>
        <p:nvSpPr>
          <p:cNvPr id="134" name="Google Shape;134;p21"/>
          <p:cNvSpPr txBox="1"/>
          <p:nvPr/>
        </p:nvSpPr>
        <p:spPr>
          <a:xfrm>
            <a:off x="6754825" y="2442700"/>
            <a:ext cx="2082300" cy="8313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s"/>
              <a:t>Indica el nombre del componente donde se produjo el error.</a:t>
            </a:r>
            <a:endParaRPr/>
          </a:p>
        </p:txBody>
      </p:sp>
      <p:cxnSp>
        <p:nvCxnSpPr>
          <p:cNvPr id="135" name="Google Shape;135;p21"/>
          <p:cNvCxnSpPr/>
          <p:nvPr/>
        </p:nvCxnSpPr>
        <p:spPr>
          <a:xfrm flipH="1" rot="10800000">
            <a:off x="6250225" y="2801025"/>
            <a:ext cx="504600" cy="425100"/>
          </a:xfrm>
          <a:prstGeom prst="straightConnector1">
            <a:avLst/>
          </a:prstGeom>
          <a:noFill/>
          <a:ln cap="flat" cmpd="sng" w="9525">
            <a:solidFill>
              <a:srgbClr val="FF0000"/>
            </a:solidFill>
            <a:prstDash val="solid"/>
            <a:round/>
            <a:headEnd len="med" w="med" type="none"/>
            <a:tailEnd len="med" w="med" type="none"/>
          </a:ln>
        </p:spPr>
      </p:cxnSp>
      <p:cxnSp>
        <p:nvCxnSpPr>
          <p:cNvPr id="136" name="Google Shape;136;p21"/>
          <p:cNvCxnSpPr/>
          <p:nvPr/>
        </p:nvCxnSpPr>
        <p:spPr>
          <a:xfrm>
            <a:off x="6267025" y="3415700"/>
            <a:ext cx="574500" cy="339600"/>
          </a:xfrm>
          <a:prstGeom prst="straightConnector1">
            <a:avLst/>
          </a:prstGeom>
          <a:noFill/>
          <a:ln cap="flat" cmpd="sng" w="9525">
            <a:solidFill>
              <a:srgbClr val="FF0000"/>
            </a:solidFill>
            <a:prstDash val="solid"/>
            <a:round/>
            <a:headEnd len="med" w="med" type="none"/>
            <a:tailEnd len="med" w="med" type="none"/>
          </a:ln>
        </p:spPr>
      </p:cxnSp>
      <p:sp>
        <p:nvSpPr>
          <p:cNvPr id="137" name="Google Shape;137;p21"/>
          <p:cNvSpPr txBox="1"/>
          <p:nvPr/>
        </p:nvSpPr>
        <p:spPr>
          <a:xfrm>
            <a:off x="6841525" y="3607750"/>
            <a:ext cx="2082300" cy="8313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s"/>
              <a:t>Indica el mensaje de error que devolvió el componente.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