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tSm7+udBRn+LPg2lSe8i6umxu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youtu.be/eUqB-JNIef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-125" y="2993375"/>
            <a:ext cx="9144000" cy="700200"/>
          </a:xfrm>
          <a:prstGeom prst="rect">
            <a:avLst/>
          </a:prstGeom>
          <a:solidFill>
            <a:srgbClr val="A4C5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Módulo 10: Servicios web SOAP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101" y="1121500"/>
            <a:ext cx="6101801" cy="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-470050" y="4070900"/>
            <a:ext cx="8451900" cy="495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Grabación clase 7: </a:t>
            </a:r>
            <a:r>
              <a:rPr b="0" i="0" lang="es" sz="18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https://youtu.be/eUqB-JNIefU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 crear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731250" y="1096825"/>
            <a:ext cx="798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vez que las operaciones del servicio están definidas en el WSDL, cada operación puede asignarse a un Job.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poder asignarle una operación a un Job, éste debe comenzar con con un componente tESBProviderRequest y finalizar con un componente tESBProviderResponse.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463" y="2571750"/>
            <a:ext cx="63150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038" y="2094084"/>
            <a:ext cx="6357927" cy="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57725" y="1432800"/>
            <a:ext cx="830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servicios web de tipo SOAP exponen operaciones en un servidor. Estas operaciones pueden ser llamadas de manera remota enviando una consulta en formato XML.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servicios SOAP usualmente utilizan el protocolo HTTP como capa de transporte de información.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servicios SOAP declaran un contrato WSDL. Este contrato define todas las operaciones disponibles en el servicio, junto con el formato de request y response.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8100" y="1174850"/>
            <a:ext cx="4541507" cy="32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3007175" y="2863050"/>
            <a:ext cx="2830500" cy="1262100"/>
          </a:xfrm>
          <a:prstGeom prst="rect">
            <a:avLst/>
          </a:prstGeom>
          <a:solidFill>
            <a:srgbClr val="0B075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servidor expone un servicio web SOAP en internet.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servicio es capaz de recibir órdenes de productos para el sistema de un e-commerce.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375" y="1249225"/>
            <a:ext cx="5835245" cy="32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2431300" y="3036575"/>
            <a:ext cx="2830500" cy="1477500"/>
          </a:xfrm>
          <a:prstGeom prst="rect">
            <a:avLst/>
          </a:prstGeom>
          <a:solidFill>
            <a:srgbClr val="0B075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cliente del web service que se encuentra en esta máquina necesita colocar una orden. Para ello envía un request al servidor que contiene el SOAP service.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3513" y="1249225"/>
            <a:ext cx="6996976" cy="32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1073525" y="2838225"/>
            <a:ext cx="2148600" cy="1477500"/>
          </a:xfrm>
          <a:prstGeom prst="rect">
            <a:avLst/>
          </a:prstGeom>
          <a:solidFill>
            <a:srgbClr val="0B075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cliente envía un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 al servicio web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través del protocolo HTTP.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675275" y="1091925"/>
            <a:ext cx="79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2283" y="1269400"/>
            <a:ext cx="5519454" cy="3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349425" y="2639900"/>
            <a:ext cx="2669400" cy="1693200"/>
          </a:xfrm>
          <a:prstGeom prst="rect">
            <a:avLst/>
          </a:prstGeom>
          <a:solidFill>
            <a:srgbClr val="0B075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servidor procesa el request y pone la orden en su lugar de acuerdo a la información que ésta contenga en el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mensaje.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 de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6425" y="1249225"/>
            <a:ext cx="5446927" cy="32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5547700" y="2697875"/>
            <a:ext cx="2669400" cy="1693200"/>
          </a:xfrm>
          <a:prstGeom prst="rect">
            <a:avLst/>
          </a:prstGeom>
          <a:solidFill>
            <a:srgbClr val="0B075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Cuando se completa la operación, el servidor envía un mensaje de respuesta al cliente del servicio.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 crear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780825" y="1301850"/>
            <a:ext cx="7932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crear un servicio SOAP en Talend. Lo primero que debemos hacer es crear nuestro archivo de contrato WSDL.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WSDL es el contrato que provee de una descripción estructurada del servicio y sus propiedades: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- Cómo acceder.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- Dónde acceder.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- Qué operaciones están disponibles.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- Qué formatos son los esperados en el request y en el response.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5614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 crear un servicio web SOAP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613" y="1249225"/>
            <a:ext cx="7786783" cy="32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892350" y="3358775"/>
            <a:ext cx="24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highlight>
                  <a:srgbClr val="A4C5FA"/>
                </a:highlight>
                <a:latin typeface="Arial"/>
                <a:ea typeface="Arial"/>
                <a:cs typeface="Arial"/>
                <a:sym typeface="Arial"/>
              </a:rPr>
              <a:t>Información del puerto (URI para acceder al servicio)</a:t>
            </a:r>
            <a:endParaRPr b="0" i="0" sz="1400" u="none" cap="none" strike="noStrike">
              <a:solidFill>
                <a:srgbClr val="000000"/>
              </a:solidFill>
              <a:highlight>
                <a:srgbClr val="A4C5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4152000" y="3358775"/>
            <a:ext cx="22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highlight>
                  <a:srgbClr val="A4C5FA"/>
                </a:highlight>
                <a:latin typeface="Arial"/>
                <a:ea typeface="Arial"/>
                <a:cs typeface="Arial"/>
                <a:sym typeface="Arial"/>
              </a:rPr>
              <a:t>Definición de la operación</a:t>
            </a:r>
            <a:endParaRPr b="0" i="0" sz="1400" u="none" cap="none" strike="noStrike">
              <a:solidFill>
                <a:srgbClr val="000000"/>
              </a:solidFill>
              <a:highlight>
                <a:srgbClr val="A4C5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6401400" y="3914675"/>
            <a:ext cx="23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highlight>
                  <a:srgbClr val="A4C5FA"/>
                </a:highlight>
                <a:latin typeface="Arial"/>
                <a:ea typeface="Arial"/>
                <a:cs typeface="Arial"/>
                <a:sym typeface="Arial"/>
              </a:rPr>
              <a:t>Definición del formato </a:t>
            </a:r>
            <a:endParaRPr b="0" i="0" sz="1400" u="none" cap="none" strike="noStrike">
              <a:solidFill>
                <a:srgbClr val="000000"/>
              </a:solidFill>
              <a:highlight>
                <a:srgbClr val="A4C5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highlight>
                  <a:srgbClr val="A4C5FA"/>
                </a:highlight>
                <a:latin typeface="Arial"/>
                <a:ea typeface="Arial"/>
                <a:cs typeface="Arial"/>
                <a:sym typeface="Arial"/>
              </a:rPr>
              <a:t>de entrada/salida . </a:t>
            </a:r>
            <a:endParaRPr b="0" i="0" sz="1400" u="none" cap="none" strike="noStrike">
              <a:solidFill>
                <a:srgbClr val="000000"/>
              </a:solidFill>
              <a:highlight>
                <a:srgbClr val="A4C5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