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74" r:id="rId3"/>
    <p:sldId id="268" r:id="rId4"/>
    <p:sldId id="270" r:id="rId5"/>
    <p:sldId id="271" r:id="rId6"/>
    <p:sldId id="272" r:id="rId7"/>
    <p:sldId id="273" r:id="rId8"/>
    <p:sldId id="269" r:id="rId9"/>
    <p:sldId id="263" r:id="rId10"/>
    <p:sldId id="264" r:id="rId11"/>
    <p:sldId id="265" r:id="rId12"/>
    <p:sldId id="266" r:id="rId13"/>
    <p:sldId id="267" r:id="rId1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02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o Wisner Avila" userId="cf406644b5e99b75" providerId="LiveId" clId="{FBA9920E-92F1-4BD9-A5E5-C8883AE583C8}"/>
    <pc:docChg chg="modSld">
      <pc:chgData name="Alejandro Wisner Avila" userId="cf406644b5e99b75" providerId="LiveId" clId="{FBA9920E-92F1-4BD9-A5E5-C8883AE583C8}" dt="2024-05-28T19:05:35.890" v="4" actId="1076"/>
      <pc:docMkLst>
        <pc:docMk/>
      </pc:docMkLst>
      <pc:sldChg chg="modSp mod">
        <pc:chgData name="Alejandro Wisner Avila" userId="cf406644b5e99b75" providerId="LiveId" clId="{FBA9920E-92F1-4BD9-A5E5-C8883AE583C8}" dt="2024-05-28T19:05:35.890" v="4" actId="1076"/>
        <pc:sldMkLst>
          <pc:docMk/>
          <pc:sldMk cId="2250877687" sldId="269"/>
        </pc:sldMkLst>
        <pc:picChg chg="mod">
          <ac:chgData name="Alejandro Wisner Avila" userId="cf406644b5e99b75" providerId="LiveId" clId="{FBA9920E-92F1-4BD9-A5E5-C8883AE583C8}" dt="2024-05-28T19:05:35.890" v="4" actId="1076"/>
          <ac:picMkLst>
            <pc:docMk/>
            <pc:sldMk cId="2250877687" sldId="269"/>
            <ac:picMk id="5" creationId="{35EA250C-AA93-9570-EA2D-2917C9A634F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be4f113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1dbe4f113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dbe4f1132b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dbe4f1132b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dbe4f1132b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dbe4f1132b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dc202bc4e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dc202bc4e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dbe4f1132b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1dbe4f1132b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be4f1132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1dbe4f1132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4007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be4f1132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1dbe4f1132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6619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be4f1132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1dbe4f1132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2916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be4f1132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1dbe4f1132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634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be4f1132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1dbe4f1132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7507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be4f1132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1dbe4f1132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9818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be4f1132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1dbe4f1132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749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dbe4f1132b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dbe4f1132b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7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-125" y="2993375"/>
            <a:ext cx="9144000" cy="700200"/>
          </a:xfrm>
          <a:prstGeom prst="rect">
            <a:avLst/>
          </a:prstGeom>
          <a:solidFill>
            <a:srgbClr val="A4C5FA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50"/>
              <a:buFont typeface="Arial"/>
              <a:buNone/>
            </a:pPr>
            <a:r>
              <a:rPr lang="es" sz="3350" b="1" i="0" u="none" strike="noStrike" cap="none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lang="es" sz="3350" b="1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r>
              <a:rPr lang="es" sz="3350" b="1" i="0" u="none" strike="noStrike" cap="none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s" sz="3350" b="1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Servicios web REST</a:t>
            </a:r>
            <a:endParaRPr sz="3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1101" y="1121500"/>
            <a:ext cx="6101801" cy="91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561400" y="511825"/>
            <a:ext cx="6875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s" sz="2600" b="1">
                <a:solidFill>
                  <a:schemeClr val="dk1"/>
                </a:solidFill>
              </a:rPr>
              <a:t>Cómo crear un servicio web REST</a:t>
            </a:r>
            <a:endParaRPr sz="2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780825" y="1115450"/>
            <a:ext cx="7548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Para crear un servicio REST en Talend, se debe utilizar un componente tRestRequest al principio y un componente tRestResponse al final.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El componente tRestRequest define el endpoint, el patrón URI y el método HTTP.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13" y="2099150"/>
            <a:ext cx="8839200" cy="2104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/>
        </p:nvSpPr>
        <p:spPr>
          <a:xfrm>
            <a:off x="561400" y="511825"/>
            <a:ext cx="6875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s" sz="2600" b="1">
                <a:solidFill>
                  <a:schemeClr val="dk1"/>
                </a:solidFill>
              </a:rPr>
              <a:t>Cómo crear un servicio web REST</a:t>
            </a:r>
            <a:endParaRPr sz="2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731250" y="1096825"/>
            <a:ext cx="7981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Cada combinación de URI debe ser única y cada una va a tener su propia salida dentro del flujo para continuar su proceso de forma independiente.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6413" y="1864825"/>
            <a:ext cx="3991165" cy="258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/>
        </p:nvSpPr>
        <p:spPr>
          <a:xfrm>
            <a:off x="561400" y="511825"/>
            <a:ext cx="6875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s" sz="2600" b="1">
                <a:solidFill>
                  <a:schemeClr val="dk1"/>
                </a:solidFill>
              </a:rPr>
              <a:t>Cómo crear un servicio web REST</a:t>
            </a:r>
            <a:endParaRPr sz="2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731250" y="1096825"/>
            <a:ext cx="7981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El componente tRestResponse va a ser el encargado de enviar la respuesta al cliente que lo consuma.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0150" y="1852425"/>
            <a:ext cx="674370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93038" y="2094084"/>
            <a:ext cx="6357927" cy="95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409000" y="511825"/>
            <a:ext cx="6875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" sz="2600" b="1" dirty="0"/>
              <a:t>Servicios REST ¿Qué son?</a:t>
            </a:r>
            <a:endParaRPr sz="2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;p15">
            <a:extLst>
              <a:ext uri="{FF2B5EF4-FFF2-40B4-BE49-F238E27FC236}">
                <a16:creationId xmlns:a16="http://schemas.microsoft.com/office/drawing/2014/main" id="{3C56D7EB-0AD3-BB01-B439-ABFD84A9D60A}"/>
              </a:ext>
            </a:extLst>
          </p:cNvPr>
          <p:cNvSpPr txBox="1"/>
          <p:nvPr/>
        </p:nvSpPr>
        <p:spPr>
          <a:xfrm>
            <a:off x="408999" y="1096825"/>
            <a:ext cx="8242631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dirty="0">
                <a:highlight>
                  <a:srgbClr val="FFFFFF"/>
                </a:highlight>
                <a:latin typeface="-apple-system"/>
              </a:rPr>
              <a:t>Los </a:t>
            </a:r>
            <a:r>
              <a:rPr lang="es-MX" b="1" dirty="0">
                <a:highlight>
                  <a:srgbClr val="FFFFFF"/>
                </a:highlight>
                <a:latin typeface="-apple-system"/>
              </a:rPr>
              <a:t>servicios REST</a:t>
            </a:r>
            <a:r>
              <a:rPr lang="es-MX" dirty="0">
                <a:highlight>
                  <a:srgbClr val="FFFFFF"/>
                </a:highlight>
                <a:latin typeface="-apple-system"/>
              </a:rPr>
              <a:t> son una arquitectura de comunicación entre aplicaciones que utilizan el protocolo HTTP para obtener datos o realizar operaciones sobre esos datos en formatos como XML o JSON</a:t>
            </a:r>
            <a:endParaRPr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B0A57080-5637-78DE-9774-24410882C9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4944" y="1886178"/>
            <a:ext cx="2555142" cy="239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44213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409000" y="511825"/>
            <a:ext cx="6875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" sz="2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Conceptos c</a:t>
            </a:r>
            <a:r>
              <a:rPr lang="es" sz="2600" b="1" dirty="0"/>
              <a:t>lave</a:t>
            </a:r>
            <a:endParaRPr sz="2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;p15">
            <a:extLst>
              <a:ext uri="{FF2B5EF4-FFF2-40B4-BE49-F238E27FC236}">
                <a16:creationId xmlns:a16="http://schemas.microsoft.com/office/drawing/2014/main" id="{756BB44E-E45A-9ED0-8808-189D98985452}"/>
              </a:ext>
            </a:extLst>
          </p:cNvPr>
          <p:cNvSpPr txBox="1"/>
          <p:nvPr/>
        </p:nvSpPr>
        <p:spPr>
          <a:xfrm>
            <a:off x="408999" y="1096825"/>
            <a:ext cx="4163001" cy="317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s-MX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Comunicación Cliente-Servidor</a:t>
            </a:r>
            <a:r>
              <a:rPr lang="es-MX" sz="18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En los servicios REST, trabajamos con una arquitectura cliente-servidor. El servidor publica información en formato de dato puro (generalmente JSON), y las aplicaciones cliente acceden a estos datos para procesarlos y presentarlos en una interfaz de usuario.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endParaRPr lang="es-MX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E2AAE3EB-2E53-506A-3FCC-07ACBE6614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7375" y="1096825"/>
            <a:ext cx="2555142" cy="239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8077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409000" y="511825"/>
            <a:ext cx="6875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" sz="2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Conceptos c</a:t>
            </a:r>
            <a:r>
              <a:rPr lang="es" sz="2600" b="1" dirty="0"/>
              <a:t>lave</a:t>
            </a:r>
            <a:endParaRPr sz="2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;p15">
            <a:extLst>
              <a:ext uri="{FF2B5EF4-FFF2-40B4-BE49-F238E27FC236}">
                <a16:creationId xmlns:a16="http://schemas.microsoft.com/office/drawing/2014/main" id="{756BB44E-E45A-9ED0-8808-189D98985452}"/>
              </a:ext>
            </a:extLst>
          </p:cNvPr>
          <p:cNvSpPr txBox="1"/>
          <p:nvPr/>
        </p:nvSpPr>
        <p:spPr>
          <a:xfrm>
            <a:off x="408999" y="1096825"/>
            <a:ext cx="4163001" cy="206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s-MX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Stateless</a:t>
            </a:r>
            <a:r>
              <a:rPr lang="es-MX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(Sin Estado): </a:t>
            </a:r>
            <a:r>
              <a:rPr lang="es-MX" sz="18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servicios REST no mantienen ningún tipo de estado entre peticiones. Cada solicitud es independiente de las demás, lo que aumenta su escalabilidad.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endParaRPr lang="es-MX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3B5299C7-742D-C075-377D-4E08826637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7375" y="1096825"/>
            <a:ext cx="2555142" cy="239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4527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409000" y="511825"/>
            <a:ext cx="6875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" sz="2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Conceptos c</a:t>
            </a:r>
            <a:r>
              <a:rPr lang="es" sz="2600" b="1" dirty="0"/>
              <a:t>lave</a:t>
            </a:r>
            <a:endParaRPr sz="2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;p15">
            <a:extLst>
              <a:ext uri="{FF2B5EF4-FFF2-40B4-BE49-F238E27FC236}">
                <a16:creationId xmlns:a16="http://schemas.microsoft.com/office/drawing/2014/main" id="{756BB44E-E45A-9ED0-8808-189D98985452}"/>
              </a:ext>
            </a:extLst>
          </p:cNvPr>
          <p:cNvSpPr txBox="1"/>
          <p:nvPr/>
        </p:nvSpPr>
        <p:spPr>
          <a:xfrm>
            <a:off x="408999" y="1096825"/>
            <a:ext cx="4163001" cy="150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s-MX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Neutralidad Tecnológica: </a:t>
            </a:r>
            <a:r>
              <a:rPr lang="es-MX" sz="18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servicios REST permiten que prácticamente cualquier cliente y lenguaje se conecte a ellos.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endParaRPr lang="es-MX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E2AAE3EB-2E53-506A-3FCC-07ACBE6614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7375" y="1096825"/>
            <a:ext cx="2555142" cy="239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5320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409000" y="511825"/>
            <a:ext cx="6875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" sz="2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Conceptos c</a:t>
            </a:r>
            <a:r>
              <a:rPr lang="es" sz="2600" b="1" dirty="0"/>
              <a:t>lave</a:t>
            </a:r>
            <a:endParaRPr sz="2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;p15">
            <a:extLst>
              <a:ext uri="{FF2B5EF4-FFF2-40B4-BE49-F238E27FC236}">
                <a16:creationId xmlns:a16="http://schemas.microsoft.com/office/drawing/2014/main" id="{756BB44E-E45A-9ED0-8808-189D98985452}"/>
              </a:ext>
            </a:extLst>
          </p:cNvPr>
          <p:cNvSpPr txBox="1"/>
          <p:nvPr/>
        </p:nvSpPr>
        <p:spPr>
          <a:xfrm>
            <a:off x="408999" y="1096825"/>
            <a:ext cx="4163001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s-MX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Recursos y Uniformidad: </a:t>
            </a:r>
            <a:r>
              <a:rPr lang="es-MX" sz="18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REST, utilizamos </a:t>
            </a:r>
            <a:r>
              <a:rPr lang="es-MX" sz="180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URLs</a:t>
            </a:r>
            <a:r>
              <a:rPr lang="es-MX" sz="18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orientadas a recursos. Cada URL gestiona todas las operaciones que un recurso concreto soporta. Por ejemplo, los recursos pueden ser /facturas, /clientes o /libros.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endParaRPr lang="es-MX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E2AAE3EB-2E53-506A-3FCC-07ACBE6614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7375" y="1096825"/>
            <a:ext cx="2555142" cy="239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1835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409000" y="511825"/>
            <a:ext cx="6875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" sz="2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Conceptos c</a:t>
            </a:r>
            <a:r>
              <a:rPr lang="es" sz="2600" b="1" dirty="0"/>
              <a:t>lave</a:t>
            </a:r>
            <a:endParaRPr sz="2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;p15">
            <a:extLst>
              <a:ext uri="{FF2B5EF4-FFF2-40B4-BE49-F238E27FC236}">
                <a16:creationId xmlns:a16="http://schemas.microsoft.com/office/drawing/2014/main" id="{756BB44E-E45A-9ED0-8808-189D98985452}"/>
              </a:ext>
            </a:extLst>
          </p:cNvPr>
          <p:cNvSpPr txBox="1"/>
          <p:nvPr/>
        </p:nvSpPr>
        <p:spPr>
          <a:xfrm>
            <a:off x="408999" y="1096825"/>
            <a:ext cx="4889832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s-MX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Verbos HTTP: </a:t>
            </a:r>
            <a:r>
              <a:rPr lang="es-MX" sz="18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realizar operaciones en los recursos, se utilizan los verbos clásicos del protocolo HTTP:</a:t>
            </a:r>
          </a:p>
          <a:p>
            <a:pPr lvl="2">
              <a:buSzPts val="2600"/>
            </a:pPr>
            <a:r>
              <a:rPr lang="es-MX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  <a:p>
            <a:pPr marL="285750" lvl="3" indent="-285750">
              <a:buSzPts val="2600"/>
              <a:buFont typeface="Wingdings" panose="05000000000000000000" pitchFamily="2" charset="2"/>
              <a:buChar char="ü"/>
            </a:pPr>
            <a:r>
              <a:rPr lang="es-MX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GET:</a:t>
            </a:r>
            <a:r>
              <a:rPr lang="es-MX" sz="18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Solicita información al servicio.</a:t>
            </a:r>
          </a:p>
          <a:p>
            <a:pPr marL="285750" lvl="1" indent="-285750">
              <a:buSzPts val="2600"/>
              <a:buFont typeface="Wingdings" panose="05000000000000000000" pitchFamily="2" charset="2"/>
              <a:buChar char="ü"/>
            </a:pPr>
            <a:r>
              <a:rPr lang="es-MX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POST: </a:t>
            </a:r>
            <a:r>
              <a:rPr lang="es-MX" sz="18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Inserta información en el servicio.</a:t>
            </a:r>
          </a:p>
          <a:p>
            <a:pPr marL="285750" lvl="1" indent="-285750">
              <a:buSzPts val="2600"/>
              <a:buFont typeface="Wingdings" panose="05000000000000000000" pitchFamily="2" charset="2"/>
              <a:buChar char="ü"/>
            </a:pPr>
            <a:r>
              <a:rPr lang="es-MX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PUT: </a:t>
            </a:r>
            <a:r>
              <a:rPr lang="es-MX" sz="18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Actualiza la información del servicio.</a:t>
            </a:r>
          </a:p>
          <a:p>
            <a:pPr marL="285750" lvl="1" indent="-285750">
              <a:buSzPts val="2600"/>
              <a:buFont typeface="Wingdings" panose="05000000000000000000" pitchFamily="2" charset="2"/>
              <a:buChar char="ü"/>
            </a:pPr>
            <a:r>
              <a:rPr lang="es-MX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DELETE: </a:t>
            </a:r>
            <a:r>
              <a:rPr lang="es-MX" sz="18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Borra la información del servicio.</a:t>
            </a:r>
            <a:endParaRPr lang="es-MX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A97513B-A67B-9676-3AEB-36AE3EF1858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2" t="22001" r="-918"/>
          <a:stretch/>
        </p:blipFill>
        <p:spPr>
          <a:xfrm>
            <a:off x="5205046" y="1345764"/>
            <a:ext cx="3428605" cy="209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3860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409000" y="511825"/>
            <a:ext cx="6875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" sz="2600" b="1" dirty="0"/>
              <a:t>Funcionamiento servicio web REST</a:t>
            </a:r>
            <a:endParaRPr sz="2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n 4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35EA250C-AA93-9570-EA2D-2917C9A634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1892" y="1339585"/>
            <a:ext cx="4768515" cy="268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7768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561400" y="511825"/>
            <a:ext cx="6875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s" sz="2600" b="1" dirty="0">
                <a:solidFill>
                  <a:schemeClr val="dk1"/>
                </a:solidFill>
              </a:rPr>
              <a:t>Cómo crear un servicio web REST</a:t>
            </a:r>
            <a:endParaRPr sz="2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780825" y="1301850"/>
            <a:ext cx="79320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Los servicios REST, a diferencia de los servicios SOAP, no necesitan de un contrato WSDL.</a:t>
            </a:r>
            <a:endParaRPr sz="17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700"/>
              <a:t>Un servicio REST posee fácil acceso. Simplemente se llama al URI pasándole un método HTTP: GET, PUT, POST, DELETE.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Un URI REST completo, consiste de: 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  - Un endpoint, que es la url en la que el servicio se encuentra expuesto. 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  - Un patrón URI, que especifica la ruta del recurso al que debe acceder.</a:t>
            </a:r>
            <a:endParaRPr sz="1700"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2875" y="3486150"/>
            <a:ext cx="4227896" cy="96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3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4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5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6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7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1225</TotalTime>
  <Words>439</Words>
  <Application>Microsoft Office PowerPoint</Application>
  <PresentationFormat>Presentación en pantalla (16:9)</PresentationFormat>
  <Paragraphs>32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Roboto</vt:lpstr>
      <vt:lpstr>Wingdings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Wisner Avila</dc:creator>
  <cp:lastModifiedBy>Alejandro Wisner Avila</cp:lastModifiedBy>
  <cp:revision>2</cp:revision>
  <dcterms:modified xsi:type="dcterms:W3CDTF">2024-05-28T19:05:45Z</dcterms:modified>
</cp:coreProperties>
</file>