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2" r:id="rId1"/>
  </p:sldMasterIdLst>
  <p:notesMasterIdLst>
    <p:notesMasterId r:id="rId18"/>
  </p:notesMasterIdLst>
  <p:sldIdLst>
    <p:sldId id="256" r:id="rId2"/>
    <p:sldId id="258" r:id="rId3"/>
    <p:sldId id="284" r:id="rId4"/>
    <p:sldId id="260" r:id="rId5"/>
    <p:sldId id="269" r:id="rId6"/>
    <p:sldId id="265" r:id="rId7"/>
    <p:sldId id="271" r:id="rId8"/>
    <p:sldId id="266" r:id="rId9"/>
    <p:sldId id="268" r:id="rId10"/>
    <p:sldId id="261" r:id="rId11"/>
    <p:sldId id="275" r:id="rId12"/>
    <p:sldId id="289" r:id="rId13"/>
    <p:sldId id="280" r:id="rId14"/>
    <p:sldId id="281" r:id="rId15"/>
    <p:sldId id="331"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2D7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8" autoAdjust="0"/>
    <p:restoredTop sz="94680" autoAdjust="0"/>
  </p:normalViewPr>
  <p:slideViewPr>
    <p:cSldViewPr>
      <p:cViewPr varScale="1">
        <p:scale>
          <a:sx n="65" d="100"/>
          <a:sy n="65" d="100"/>
        </p:scale>
        <p:origin x="-1452" y="-108"/>
      </p:cViewPr>
      <p:guideLst>
        <p:guide orient="horz" pos="2160"/>
        <p:guide pos="2880"/>
      </p:guideLst>
    </p:cSldViewPr>
  </p:slideViewPr>
  <p:outlineViewPr>
    <p:cViewPr>
      <p:scale>
        <a:sx n="33" d="100"/>
        <a:sy n="33" d="100"/>
      </p:scale>
      <p:origin x="0" y="5371"/>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C12508-6F8C-4161-BDE2-EA648E70DC25}" type="datetimeFigureOut">
              <a:rPr lang="en-US" smtClean="0"/>
              <a:pPr/>
              <a:t>3/13/2018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9E6CD-BD05-450C-A67B-F01F8BA95927}" type="slidenum">
              <a:rPr lang="en-US" smtClean="0"/>
              <a:pPr/>
              <a:t>‹#›</a:t>
            </a:fld>
            <a:endParaRPr lang="en-US"/>
          </a:p>
        </p:txBody>
      </p:sp>
    </p:spTree>
    <p:extLst>
      <p:ext uri="{BB962C8B-B14F-4D97-AF65-F5344CB8AC3E}">
        <p14:creationId xmlns:p14="http://schemas.microsoft.com/office/powerpoint/2010/main" xmlns="" val="1677349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CD-BD05-450C-A67B-F01F8BA95927}" type="slidenum">
              <a:rPr lang="en-US" smtClean="0"/>
              <a:pPr/>
              <a:t>2</a:t>
            </a:fld>
            <a:endParaRPr lang="en-US"/>
          </a:p>
        </p:txBody>
      </p:sp>
    </p:spTree>
    <p:extLst>
      <p:ext uri="{BB962C8B-B14F-4D97-AF65-F5344CB8AC3E}">
        <p14:creationId xmlns:p14="http://schemas.microsoft.com/office/powerpoint/2010/main" xmlns="" val="3319941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CD-BD05-450C-A67B-F01F8BA95927}" type="slidenum">
              <a:rPr lang="en-US" smtClean="0"/>
              <a:pPr/>
              <a:t>8</a:t>
            </a:fld>
            <a:endParaRPr lang="en-US"/>
          </a:p>
        </p:txBody>
      </p:sp>
    </p:spTree>
    <p:extLst>
      <p:ext uri="{BB962C8B-B14F-4D97-AF65-F5344CB8AC3E}">
        <p14:creationId xmlns:p14="http://schemas.microsoft.com/office/powerpoint/2010/main" xmlns="" val="1354409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CD-BD05-450C-A67B-F01F8BA95927}" type="slidenum">
              <a:rPr lang="en-US" smtClean="0"/>
              <a:pPr/>
              <a:t>13</a:t>
            </a:fld>
            <a:endParaRPr lang="en-US"/>
          </a:p>
        </p:txBody>
      </p:sp>
    </p:spTree>
    <p:extLst>
      <p:ext uri="{BB962C8B-B14F-4D97-AF65-F5344CB8AC3E}">
        <p14:creationId xmlns:p14="http://schemas.microsoft.com/office/powerpoint/2010/main" xmlns="" val="1990133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CD-BD05-450C-A67B-F01F8BA95927}" type="slidenum">
              <a:rPr lang="en-US" smtClean="0"/>
              <a:pPr/>
              <a:t>15</a:t>
            </a:fld>
            <a:endParaRPr lang="en-US"/>
          </a:p>
        </p:txBody>
      </p:sp>
    </p:spTree>
    <p:extLst>
      <p:ext uri="{BB962C8B-B14F-4D97-AF65-F5344CB8AC3E}">
        <p14:creationId xmlns:p14="http://schemas.microsoft.com/office/powerpoint/2010/main" xmlns="" val="1618107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8AE9022-A768-4552-AAC6-CFBA4D9FE355}" type="datetimeFigureOut">
              <a:rPr lang="en-US" smtClean="0"/>
              <a:pPr/>
              <a:t>3/13/2018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598ECDD-EB4C-4162-A6BC-058921C674E1}"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8AE9022-A768-4552-AAC6-CFBA4D9FE355}" type="datetimeFigureOut">
              <a:rPr lang="en-US" smtClean="0"/>
              <a:pPr/>
              <a:t>3/13/2018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598ECDD-EB4C-4162-A6BC-058921C674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8AE9022-A768-4552-AAC6-CFBA4D9FE355}" type="datetimeFigureOut">
              <a:rPr lang="en-US" smtClean="0"/>
              <a:pPr/>
              <a:t>3/13/2018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598ECDD-EB4C-4162-A6BC-058921C674E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8AE9022-A768-4552-AAC6-CFBA4D9FE355}" type="datetimeFigureOut">
              <a:rPr lang="en-US" smtClean="0"/>
              <a:pPr/>
              <a:t>3/13/2018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598ECDD-EB4C-4162-A6BC-058921C674E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8AE9022-A768-4552-AAC6-CFBA4D9FE355}" type="datetimeFigureOut">
              <a:rPr lang="en-US" smtClean="0"/>
              <a:pPr/>
              <a:t>3/13/2018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598ECDD-EB4C-4162-A6BC-058921C674E1}"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8AE9022-A768-4552-AAC6-CFBA4D9FE355}" type="datetimeFigureOut">
              <a:rPr lang="en-US" smtClean="0"/>
              <a:pPr/>
              <a:t>3/13/2018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598ECDD-EB4C-4162-A6BC-058921C674E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8AE9022-A768-4552-AAC6-CFBA4D9FE355}" type="datetimeFigureOut">
              <a:rPr lang="en-US" smtClean="0"/>
              <a:pPr/>
              <a:t>3/13/2018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598ECDD-EB4C-4162-A6BC-058921C674E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8AE9022-A768-4552-AAC6-CFBA4D9FE355}" type="datetimeFigureOut">
              <a:rPr lang="en-US" smtClean="0"/>
              <a:pPr/>
              <a:t>3/13/2018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598ECDD-EB4C-4162-A6BC-058921C674E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8AE9022-A768-4552-AAC6-CFBA4D9FE355}" type="datetimeFigureOut">
              <a:rPr lang="en-US" smtClean="0"/>
              <a:pPr/>
              <a:t>3/13/2018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598ECDD-EB4C-4162-A6BC-058921C674E1}"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8AE9022-A768-4552-AAC6-CFBA4D9FE355}" type="datetimeFigureOut">
              <a:rPr lang="en-US" smtClean="0"/>
              <a:pPr/>
              <a:t>3/13/2018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598ECDD-EB4C-4162-A6BC-058921C674E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8AE9022-A768-4552-AAC6-CFBA4D9FE355}" type="datetimeFigureOut">
              <a:rPr lang="en-US" smtClean="0"/>
              <a:pPr/>
              <a:t>3/13/2018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598ECDD-EB4C-4162-A6BC-058921C674E1}"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8AE9022-A768-4552-AAC6-CFBA4D9FE355}" type="datetimeFigureOut">
              <a:rPr lang="en-US" smtClean="0"/>
              <a:pPr/>
              <a:t>3/13/2018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598ECDD-EB4C-4162-A6BC-058921C674E1}"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3246673"/>
            <a:ext cx="8077200" cy="35884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ctrTitle"/>
          </p:nvPr>
        </p:nvSpPr>
        <p:spPr>
          <a:xfrm>
            <a:off x="1219200" y="914400"/>
            <a:ext cx="7924800" cy="2228850"/>
          </a:xfrm>
          <a:solidFill>
            <a:schemeClr val="bg1"/>
          </a:solidFill>
        </p:spPr>
        <p:txBody>
          <a:bodyPr anchor="ctr">
            <a:normAutofit fontScale="90000"/>
          </a:bodyPr>
          <a:lstStyle/>
          <a:p>
            <a:pPr algn="ctr"/>
            <a:r>
              <a:rPr lang="en-US" sz="3600" dirty="0" smtClean="0">
                <a:latin typeface="Times New Roman" pitchFamily="18" charset="0"/>
                <a:cs typeface="Times New Roman" pitchFamily="18" charset="0"/>
              </a:rPr>
              <a:t>PREDICTING </a:t>
            </a:r>
            <a:r>
              <a:rPr lang="en-US" sz="3600" dirty="0">
                <a:latin typeface="Times New Roman" pitchFamily="18" charset="0"/>
                <a:cs typeface="Times New Roman" pitchFamily="18" charset="0"/>
              </a:rPr>
              <a:t>CUSTOMER </a:t>
            </a:r>
            <a:r>
              <a:rPr lang="en-US" sz="3600" dirty="0" smtClean="0">
                <a:latin typeface="Times New Roman" pitchFamily="18" charset="0"/>
                <a:cs typeface="Times New Roman" pitchFamily="18" charset="0"/>
              </a:rPr>
              <a:t>CHURN &amp; FORECASTING USAGE- ENERGY INDUSTRY</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Laxman Kumar Boorugu</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12478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1676400"/>
            <a:ext cx="7391400" cy="1938992"/>
          </a:xfrm>
          <a:prstGeom prst="rect">
            <a:avLst/>
          </a:prstGeom>
          <a:noFill/>
        </p:spPr>
        <p:txBody>
          <a:bodyPr wrap="square" rtlCol="0">
            <a:spAutoFit/>
          </a:bodyPr>
          <a:lstStyle/>
          <a:p>
            <a:r>
              <a:rPr lang="en-US" sz="6000" dirty="0" smtClean="0">
                <a:latin typeface="Times New Roman" pitchFamily="18" charset="0"/>
                <a:cs typeface="Times New Roman" pitchFamily="18" charset="0"/>
              </a:rPr>
              <a:t>Predictive Modeling on Customer Churn</a:t>
            </a:r>
            <a:endParaRPr lang="en-US" sz="6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71743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304800"/>
            <a:ext cx="8686800" cy="1200329"/>
          </a:xfrm>
          <a:prstGeom prst="rect">
            <a:avLst/>
          </a:prstGeom>
          <a:noFill/>
        </p:spPr>
        <p:txBody>
          <a:bodyPr wrap="square" rtlCol="0">
            <a:spAutoFit/>
          </a:bodyPr>
          <a:lstStyle/>
          <a:p>
            <a:r>
              <a:rPr lang="en-US" sz="3600" dirty="0" smtClean="0">
                <a:latin typeface="Times New Roman" pitchFamily="18" charset="0"/>
                <a:cs typeface="Times New Roman" pitchFamily="18" charset="0"/>
              </a:rPr>
              <a:t>Error Metrics to evaluate the Model Performance</a:t>
            </a:r>
            <a:endParaRPr lang="en-US" sz="3600" dirty="0">
              <a:latin typeface="Times New Roman" pitchFamily="18" charset="0"/>
              <a:cs typeface="Times New Roman" pitchFamily="18"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43000" y="1981199"/>
            <a:ext cx="3657600" cy="2612571"/>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953000" y="1981200"/>
            <a:ext cx="3804712" cy="261256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1028700" y="4876800"/>
            <a:ext cx="84582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From the above Confusion Matrix, We can say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Accuracy, Precision </a:t>
            </a:r>
            <a:r>
              <a:rPr lang="en-US" dirty="0" smtClean="0">
                <a:latin typeface="Times New Roman" pitchFamily="18" charset="0"/>
                <a:cs typeface="Times New Roman" pitchFamily="18" charset="0"/>
              </a:rPr>
              <a:t>are </a:t>
            </a:r>
          </a:p>
          <a:p>
            <a:r>
              <a:rPr lang="en-US" dirty="0" smtClean="0">
                <a:latin typeface="Times New Roman" pitchFamily="18" charset="0"/>
                <a:cs typeface="Times New Roman" pitchFamily="18" charset="0"/>
              </a:rPr>
              <a:t>evaluating metrics for the classification.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615308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52400"/>
            <a:ext cx="7848600" cy="1446550"/>
          </a:xfrm>
          <a:prstGeom prst="rect">
            <a:avLst/>
          </a:prstGeom>
          <a:noFill/>
        </p:spPr>
        <p:txBody>
          <a:bodyPr wrap="square" rtlCol="0">
            <a:spAutoFit/>
          </a:bodyPr>
          <a:lstStyle/>
          <a:p>
            <a:r>
              <a:rPr lang="en-US" sz="4400" dirty="0" smtClean="0">
                <a:latin typeface="Times New Roman" pitchFamily="18" charset="0"/>
                <a:cs typeface="Times New Roman" pitchFamily="18" charset="0"/>
              </a:rPr>
              <a:t>Predictive Models  - Customer Churn</a:t>
            </a:r>
            <a:endParaRPr lang="en-US" sz="4400" dirty="0">
              <a:latin typeface="Times New Roman" pitchFamily="18" charset="0"/>
              <a:cs typeface="Times New Roman" pitchFamily="18" charset="0"/>
            </a:endParaRPr>
          </a:p>
        </p:txBody>
      </p:sp>
      <p:sp>
        <p:nvSpPr>
          <p:cNvPr id="3" name="TextBox 2"/>
          <p:cNvSpPr txBox="1"/>
          <p:nvPr/>
        </p:nvSpPr>
        <p:spPr>
          <a:xfrm>
            <a:off x="990600" y="1598950"/>
            <a:ext cx="7772400" cy="5755422"/>
          </a:xfrm>
          <a:prstGeom prst="rect">
            <a:avLst/>
          </a:prstGeom>
          <a:noFill/>
        </p:spPr>
        <p:txBody>
          <a:bodyPr wrap="square" rtlCol="0">
            <a:spAutoFit/>
          </a:bodyPr>
          <a:lstStyle/>
          <a:p>
            <a:pPr marL="342900" indent="-342900">
              <a:buAutoNum type="arabicParenR"/>
            </a:pPr>
            <a:r>
              <a:rPr lang="en-US" dirty="0" smtClean="0">
                <a:latin typeface="Times New Roman" pitchFamily="18" charset="0"/>
                <a:cs typeface="Times New Roman" pitchFamily="18" charset="0"/>
              </a:rPr>
              <a:t>Objective of this project is </a:t>
            </a:r>
            <a:r>
              <a:rPr lang="en-US" b="1" dirty="0" smtClean="0">
                <a:latin typeface="Times New Roman" pitchFamily="18" charset="0"/>
                <a:cs typeface="Times New Roman" pitchFamily="18" charset="0"/>
              </a:rPr>
              <a:t>predicting whether a given customer will churn</a:t>
            </a:r>
            <a:r>
              <a:rPr lang="en-US" dirty="0" smtClean="0">
                <a:latin typeface="Times New Roman" pitchFamily="18" charset="0"/>
                <a:cs typeface="Times New Roman" pitchFamily="18" charset="0"/>
              </a:rPr>
              <a:t>.</a:t>
            </a:r>
          </a:p>
          <a:p>
            <a:pPr marL="342900" indent="-342900">
              <a:buAutoNum type="arabicParenR"/>
            </a:pPr>
            <a:endParaRPr lang="en-US" dirty="0">
              <a:latin typeface="Times New Roman" pitchFamily="18" charset="0"/>
              <a:cs typeface="Times New Roman" pitchFamily="18" charset="0"/>
            </a:endParaRPr>
          </a:p>
          <a:p>
            <a:pPr marL="342900" indent="-342900">
              <a:buAutoNum type="arabicParenR"/>
            </a:pPr>
            <a:r>
              <a:rPr lang="en-US" dirty="0" smtClean="0">
                <a:latin typeface="Times New Roman" pitchFamily="18" charset="0"/>
                <a:cs typeface="Times New Roman" pitchFamily="18" charset="0"/>
              </a:rPr>
              <a:t> Predicting Customer churn comes under </a:t>
            </a:r>
            <a:r>
              <a:rPr lang="en-US" sz="2000" b="1" u="sng" dirty="0" smtClean="0">
                <a:effectLst>
                  <a:outerShdw blurRad="38100" dist="38100" dir="2700000" algn="tl">
                    <a:srgbClr val="000000">
                      <a:alpha val="43137"/>
                    </a:srgbClr>
                  </a:outerShdw>
                </a:effectLst>
                <a:latin typeface="Times New Roman" pitchFamily="18" charset="0"/>
                <a:cs typeface="Times New Roman" pitchFamily="18" charset="0"/>
              </a:rPr>
              <a:t>Classification Model </a:t>
            </a:r>
            <a:r>
              <a:rPr lang="en-US" dirty="0" smtClean="0">
                <a:latin typeface="Times New Roman" pitchFamily="18" charset="0"/>
                <a:cs typeface="Times New Roman" pitchFamily="18" charset="0"/>
              </a:rPr>
              <a:t>since the Target variable has the pre defined values such are : </a:t>
            </a:r>
            <a:r>
              <a:rPr lang="en-US" sz="2400" b="1" dirty="0" smtClean="0">
                <a:solidFill>
                  <a:srgbClr val="FF0000"/>
                </a:solidFill>
                <a:latin typeface="Times New Roman" pitchFamily="18" charset="0"/>
                <a:cs typeface="Times New Roman" pitchFamily="18" charset="0"/>
              </a:rPr>
              <a:t>Yes</a:t>
            </a:r>
            <a:r>
              <a:rPr lang="en-US" sz="2400" b="1" dirty="0" smtClean="0">
                <a:latin typeface="Times New Roman" pitchFamily="18" charset="0"/>
                <a:cs typeface="Times New Roman" pitchFamily="18" charset="0"/>
              </a:rPr>
              <a:t>, </a:t>
            </a:r>
            <a:r>
              <a:rPr lang="en-US" sz="2400" b="1" dirty="0" smtClean="0">
                <a:solidFill>
                  <a:srgbClr val="00B050"/>
                </a:solidFill>
                <a:latin typeface="Times New Roman" pitchFamily="18" charset="0"/>
                <a:cs typeface="Times New Roman" pitchFamily="18" charset="0"/>
              </a:rPr>
              <a:t>No</a:t>
            </a:r>
            <a:endParaRPr lang="en-US" b="1" dirty="0" smtClean="0">
              <a:solidFill>
                <a:srgbClr val="00B050"/>
              </a:solidFill>
              <a:latin typeface="Times New Roman" pitchFamily="18" charset="0"/>
              <a:cs typeface="Times New Roman" pitchFamily="18" charset="0"/>
            </a:endParaRPr>
          </a:p>
          <a:p>
            <a:pPr marL="342900" indent="-342900">
              <a:buAutoNum type="arabicParenR"/>
            </a:pPr>
            <a:endParaRPr lang="en-US" dirty="0" smtClean="0">
              <a:latin typeface="Times New Roman" pitchFamily="18" charset="0"/>
              <a:cs typeface="Times New Roman" pitchFamily="18" charset="0"/>
            </a:endParaRPr>
          </a:p>
          <a:p>
            <a:pPr marL="342900" indent="-342900">
              <a:buAutoNum type="arabicParenR"/>
            </a:pPr>
            <a:r>
              <a:rPr lang="en-US" dirty="0" smtClean="0">
                <a:latin typeface="Times New Roman" pitchFamily="18" charset="0"/>
                <a:cs typeface="Times New Roman" pitchFamily="18" charset="0"/>
              </a:rPr>
              <a:t>There following Machine Learning Models can be implemented to predict the customer churn.</a:t>
            </a:r>
          </a:p>
          <a:p>
            <a:pPr marL="800100" lvl="1" indent="-342900">
              <a:buAutoNum type="arabicParenR"/>
            </a:pPr>
            <a:r>
              <a:rPr lang="en-US" dirty="0" smtClean="0">
                <a:latin typeface="Times New Roman" pitchFamily="18" charset="0"/>
                <a:cs typeface="Times New Roman" pitchFamily="18" charset="0"/>
              </a:rPr>
              <a:t>Logistic Regression</a:t>
            </a:r>
          </a:p>
          <a:p>
            <a:pPr marL="800100" lvl="1" indent="-342900">
              <a:buAutoNum type="arabicParenR"/>
            </a:pPr>
            <a:r>
              <a:rPr lang="en-US" dirty="0" smtClean="0">
                <a:latin typeface="Times New Roman" pitchFamily="18" charset="0"/>
                <a:cs typeface="Times New Roman" pitchFamily="18" charset="0"/>
              </a:rPr>
              <a:t>Naïve Bayesian</a:t>
            </a:r>
          </a:p>
          <a:p>
            <a:pPr marL="800100" lvl="1" indent="-342900">
              <a:buAutoNum type="arabicParenR"/>
            </a:pPr>
            <a:r>
              <a:rPr lang="en-US" dirty="0" smtClean="0">
                <a:latin typeface="Times New Roman" pitchFamily="18" charset="0"/>
                <a:cs typeface="Times New Roman" pitchFamily="18" charset="0"/>
              </a:rPr>
              <a:t>C5.0</a:t>
            </a:r>
          </a:p>
          <a:p>
            <a:pPr marL="800100" lvl="1" indent="-342900">
              <a:buAutoNum type="arabicParenR"/>
            </a:pPr>
            <a:r>
              <a:rPr lang="en-US" dirty="0" smtClean="0">
                <a:latin typeface="Times New Roman" pitchFamily="18" charset="0"/>
                <a:cs typeface="Times New Roman" pitchFamily="18" charset="0"/>
              </a:rPr>
              <a:t>Support Vector Machines</a:t>
            </a:r>
          </a:p>
          <a:p>
            <a:pPr marL="800100" lvl="1" indent="-342900">
              <a:buAutoNum type="arabicParenR"/>
            </a:pPr>
            <a:r>
              <a:rPr lang="en-US" dirty="0" smtClean="0">
                <a:latin typeface="Times New Roman" pitchFamily="18" charset="0"/>
                <a:cs typeface="Times New Roman" pitchFamily="18" charset="0"/>
              </a:rPr>
              <a:t>Random Forest</a:t>
            </a:r>
          </a:p>
          <a:p>
            <a:pPr marL="800100" lvl="1" indent="-342900">
              <a:buAutoNum type="arabicParenR"/>
            </a:pPr>
            <a:r>
              <a:rPr lang="en-US" dirty="0" smtClean="0">
                <a:latin typeface="Times New Roman" pitchFamily="18" charset="0"/>
                <a:cs typeface="Times New Roman" pitchFamily="18" charset="0"/>
              </a:rPr>
              <a:t>RPART</a:t>
            </a:r>
          </a:p>
          <a:p>
            <a:pPr marL="800100" lvl="1" indent="-342900">
              <a:buAutoNum type="arabicParenR"/>
            </a:pPr>
            <a:r>
              <a:rPr lang="en-US" dirty="0" smtClean="0">
                <a:latin typeface="Times New Roman" pitchFamily="18" charset="0"/>
                <a:cs typeface="Times New Roman" pitchFamily="18" charset="0"/>
              </a:rPr>
              <a:t>KNN</a:t>
            </a:r>
          </a:p>
          <a:p>
            <a:pPr marL="800100" lvl="1" indent="-342900">
              <a:buAutoNum type="arabicParenR"/>
            </a:pPr>
            <a:r>
              <a:rPr lang="en-US" dirty="0" smtClean="0">
                <a:latin typeface="Times New Roman" pitchFamily="18" charset="0"/>
                <a:cs typeface="Times New Roman" pitchFamily="18" charset="0"/>
              </a:rPr>
              <a:t>Bagging</a:t>
            </a:r>
          </a:p>
          <a:p>
            <a:pPr marL="800100" lvl="1" indent="-342900">
              <a:buAutoNum type="arabicParenR"/>
            </a:pPr>
            <a:r>
              <a:rPr lang="en-US" dirty="0" smtClean="0">
                <a:latin typeface="Times New Roman" pitchFamily="18" charset="0"/>
                <a:cs typeface="Times New Roman" pitchFamily="18" charset="0"/>
              </a:rPr>
              <a:t>Boosting</a:t>
            </a:r>
          </a:p>
          <a:p>
            <a:pPr marL="800100" lvl="1" indent="-342900">
              <a:buAutoNum type="arabicParenR"/>
            </a:pPr>
            <a:r>
              <a:rPr lang="en-US" dirty="0" smtClean="0">
                <a:latin typeface="Times New Roman" pitchFamily="18" charset="0"/>
                <a:cs typeface="Times New Roman" pitchFamily="18" charset="0"/>
              </a:rPr>
              <a:t>Neural Network</a:t>
            </a:r>
          </a:p>
          <a:p>
            <a:pPr marL="800100" lvl="1" indent="-342900">
              <a:buAutoNum type="arabicParenR"/>
            </a:pPr>
            <a:r>
              <a:rPr lang="en-US" dirty="0" smtClean="0">
                <a:latin typeface="Times New Roman" pitchFamily="18" charset="0"/>
                <a:cs typeface="Times New Roman" pitchFamily="18" charset="0"/>
              </a:rPr>
              <a:t>Ensemble – Combining better models</a:t>
            </a:r>
          </a:p>
          <a:p>
            <a:pPr marL="800100" lvl="1" indent="-342900">
              <a:buAutoNum type="arabicParenR"/>
            </a:pPr>
            <a:endParaRPr lang="en-US" dirty="0" smtClean="0">
              <a:latin typeface="Times New Roman" pitchFamily="18" charset="0"/>
              <a:cs typeface="Times New Roman" pitchFamily="18" charset="0"/>
            </a:endParaRPr>
          </a:p>
          <a:p>
            <a:pPr marL="342900" indent="-342900">
              <a:buAutoNum type="arabicParen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937738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xmlns="" val="85306484"/>
              </p:ext>
            </p:extLst>
          </p:nvPr>
        </p:nvGraphicFramePr>
        <p:xfrm>
          <a:off x="1066800" y="1031736"/>
          <a:ext cx="7840982" cy="5479797"/>
        </p:xfrm>
        <a:graphic>
          <a:graphicData uri="http://schemas.openxmlformats.org/drawingml/2006/table">
            <a:tbl>
              <a:tblPr>
                <a:tableStyleId>{5C22544A-7EE6-4342-B048-85BDC9FD1C3A}</a:tableStyleId>
              </a:tblPr>
              <a:tblGrid>
                <a:gridCol w="1924604"/>
                <a:gridCol w="641535"/>
                <a:gridCol w="498972"/>
                <a:gridCol w="631180"/>
                <a:gridCol w="295481"/>
                <a:gridCol w="712816"/>
                <a:gridCol w="855379"/>
                <a:gridCol w="641535"/>
                <a:gridCol w="912342"/>
                <a:gridCol w="727138"/>
              </a:tblGrid>
              <a:tr h="334834">
                <a:tc gridSpan="10">
                  <a:txBody>
                    <a:bodyPr/>
                    <a:lstStyle/>
                    <a:p>
                      <a:pPr algn="ctr" fontAlgn="b"/>
                      <a:r>
                        <a:rPr lang="en-US" sz="2000" b="1" u="none" strike="noStrike" dirty="0">
                          <a:solidFill>
                            <a:schemeClr val="tx1"/>
                          </a:solidFill>
                          <a:effectLst/>
                          <a:latin typeface="Times New Roman" pitchFamily="18" charset="0"/>
                          <a:cs typeface="Times New Roman" pitchFamily="18" charset="0"/>
                        </a:rPr>
                        <a:t>Train Data set</a:t>
                      </a:r>
                      <a:endParaRPr lang="en-US" sz="2000" b="1" i="0" u="none" strike="noStrike" dirty="0">
                        <a:solidFill>
                          <a:schemeClr val="tx1"/>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1080">
                <a:tc>
                  <a:txBody>
                    <a:bodyPr/>
                    <a:lstStyle/>
                    <a:p>
                      <a:pPr algn="ctr" fontAlgn="ctr"/>
                      <a:r>
                        <a:rPr lang="en-US" sz="1050" b="1" u="none" strike="noStrike" dirty="0" smtClean="0">
                          <a:effectLst/>
                          <a:latin typeface="Times New Roman" pitchFamily="18" charset="0"/>
                          <a:cs typeface="Times New Roman" pitchFamily="18" charset="0"/>
                        </a:rPr>
                        <a:t>MODEL</a:t>
                      </a:r>
                      <a:endParaRPr lang="en-US" sz="1050" b="1"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latin typeface="Times New Roman" pitchFamily="18" charset="0"/>
                          <a:cs typeface="Times New Roman" pitchFamily="18" charset="0"/>
                        </a:rPr>
                        <a:t>TP</a:t>
                      </a:r>
                      <a:endParaRPr lang="en-US" sz="1200" b="1"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latin typeface="Times New Roman" pitchFamily="18" charset="0"/>
                          <a:cs typeface="Times New Roman" pitchFamily="18" charset="0"/>
                        </a:rPr>
                        <a:t>FN</a:t>
                      </a:r>
                      <a:endParaRPr lang="en-US" sz="1200" b="1"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latin typeface="Times New Roman" pitchFamily="18" charset="0"/>
                          <a:cs typeface="Times New Roman" pitchFamily="18" charset="0"/>
                        </a:rPr>
                        <a:t>FP</a:t>
                      </a:r>
                      <a:endParaRPr lang="en-US" sz="1200" b="1"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latin typeface="Times New Roman" pitchFamily="18" charset="0"/>
                          <a:cs typeface="Times New Roman" pitchFamily="18" charset="0"/>
                        </a:rPr>
                        <a:t>TN</a:t>
                      </a:r>
                      <a:endParaRPr lang="en-US" sz="1200" b="1"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latin typeface="Times New Roman" pitchFamily="18" charset="0"/>
                          <a:cs typeface="Times New Roman" pitchFamily="18" charset="0"/>
                        </a:rPr>
                        <a:t>Sensitivity</a:t>
                      </a:r>
                      <a:endParaRPr lang="en-US" sz="1200" b="1"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latin typeface="Times New Roman" pitchFamily="18" charset="0"/>
                          <a:cs typeface="Times New Roman" pitchFamily="18" charset="0"/>
                        </a:rPr>
                        <a:t>Specificity</a:t>
                      </a:r>
                      <a:endParaRPr lang="en-US" sz="1200" b="1"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latin typeface="Times New Roman" pitchFamily="18" charset="0"/>
                          <a:cs typeface="Times New Roman" pitchFamily="18" charset="0"/>
                        </a:rPr>
                        <a:t>Recall</a:t>
                      </a:r>
                      <a:endParaRPr lang="en-US" sz="1200" b="1"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b="1" u="sng" strike="noStrike" dirty="0">
                          <a:solidFill>
                            <a:schemeClr val="tx2">
                              <a:lumMod val="75000"/>
                            </a:schemeClr>
                          </a:solidFill>
                          <a:effectLst/>
                          <a:latin typeface="Times New Roman" pitchFamily="18" charset="0"/>
                          <a:cs typeface="Times New Roman" pitchFamily="18" charset="0"/>
                        </a:rPr>
                        <a:t>Precision</a:t>
                      </a:r>
                      <a:endParaRPr lang="en-US" sz="1800" b="1" i="0" u="sng" strike="noStrike" dirty="0">
                        <a:solidFill>
                          <a:schemeClr val="tx2">
                            <a:lumMod val="75000"/>
                          </a:schemeClr>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200" b="1" u="none" strike="noStrike" dirty="0">
                          <a:effectLst/>
                          <a:latin typeface="Times New Roman" pitchFamily="18" charset="0"/>
                          <a:cs typeface="Times New Roman" pitchFamily="18" charset="0"/>
                        </a:rPr>
                        <a:t>Accuracy</a:t>
                      </a:r>
                      <a:endParaRPr lang="en-US" sz="1200" b="1"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5429">
                <a:tc>
                  <a:txBody>
                    <a:bodyPr/>
                    <a:lstStyle/>
                    <a:p>
                      <a:pPr algn="ctr" fontAlgn="b"/>
                      <a:r>
                        <a:rPr lang="en-US" sz="1400" u="none" strike="noStrike" dirty="0" smtClean="0">
                          <a:effectLst/>
                          <a:latin typeface="Times New Roman" pitchFamily="18" charset="0"/>
                          <a:cs typeface="Times New Roman" pitchFamily="18" charset="0"/>
                        </a:rPr>
                        <a:t>Logistic</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2398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406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610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122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0.85521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0.16667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0.95159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0.79721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0.71267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5429">
                <a:tc>
                  <a:txBody>
                    <a:bodyPr/>
                    <a:lstStyle/>
                    <a:p>
                      <a:pPr algn="ctr" fontAlgn="b"/>
                      <a:r>
                        <a:rPr lang="en-US" sz="1400" u="none" strike="noStrike" dirty="0" smtClean="0">
                          <a:effectLst/>
                          <a:latin typeface="Times New Roman" pitchFamily="18" charset="0"/>
                          <a:cs typeface="Times New Roman" pitchFamily="18" charset="0"/>
                        </a:rPr>
                        <a:t>C5.0</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2804</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732</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1.00000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1.00000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0.79299</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0.79299</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5429">
                <a:tc>
                  <a:txBody>
                    <a:bodyPr/>
                    <a:lstStyle/>
                    <a:p>
                      <a:pPr algn="ctr" fontAlgn="b"/>
                      <a:r>
                        <a:rPr lang="en-US" sz="1400" u="none" strike="noStrike" dirty="0" smtClean="0">
                          <a:effectLst/>
                          <a:latin typeface="Times New Roman" pitchFamily="18" charset="0"/>
                          <a:cs typeface="Times New Roman" pitchFamily="18" charset="0"/>
                        </a:rPr>
                        <a:t>Naïve Bayesian</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2804</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732</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1.00000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1.00000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0.79299</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0.79299</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5429">
                <a:tc>
                  <a:txBody>
                    <a:bodyPr/>
                    <a:lstStyle/>
                    <a:p>
                      <a:pPr algn="ctr" fontAlgn="b"/>
                      <a:r>
                        <a:rPr lang="en-US" sz="1400" u="none" strike="noStrike" dirty="0" smtClean="0">
                          <a:effectLst/>
                          <a:latin typeface="Times New Roman" pitchFamily="18" charset="0"/>
                          <a:cs typeface="Times New Roman" pitchFamily="18" charset="0"/>
                        </a:rPr>
                        <a:t>SVM</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2804</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730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2</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1.00000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0.00273</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0.99929</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0.79344</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0.79355</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5429">
                <a:tc>
                  <a:txBody>
                    <a:bodyPr/>
                    <a:lstStyle/>
                    <a:p>
                      <a:pPr algn="ctr" fontAlgn="b"/>
                      <a:r>
                        <a:rPr lang="en-US" sz="1400" u="none" strike="noStrike" dirty="0" err="1" smtClean="0">
                          <a:effectLst/>
                          <a:latin typeface="Times New Roman" pitchFamily="18" charset="0"/>
                          <a:cs typeface="Times New Roman" pitchFamily="18" charset="0"/>
                        </a:rPr>
                        <a:t>SVM_Linear</a:t>
                      </a:r>
                      <a:r>
                        <a:rPr lang="en-US" sz="1400" u="none" strike="noStrike" dirty="0" smtClean="0">
                          <a:effectLst/>
                          <a:latin typeface="Times New Roman" pitchFamily="18" charset="0"/>
                          <a:cs typeface="Times New Roman" pitchFamily="18" charset="0"/>
                        </a:rPr>
                        <a:t> Tuning</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2804</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732</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1.00000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1.00000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0.79299</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0.79299</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5429">
                <a:tc>
                  <a:txBody>
                    <a:bodyPr/>
                    <a:lstStyle/>
                    <a:p>
                      <a:pPr algn="ctr" fontAlgn="b"/>
                      <a:r>
                        <a:rPr lang="en-US" sz="1400" u="none" strike="noStrike" dirty="0" err="1" smtClean="0">
                          <a:effectLst/>
                          <a:latin typeface="Times New Roman" pitchFamily="18" charset="0"/>
                          <a:cs typeface="Times New Roman" pitchFamily="18" charset="0"/>
                        </a:rPr>
                        <a:t>SVM_Polynomial</a:t>
                      </a:r>
                      <a:r>
                        <a:rPr lang="en-US" sz="1400" u="none" strike="noStrike" dirty="0" smtClean="0">
                          <a:effectLst/>
                          <a:latin typeface="Times New Roman" pitchFamily="18" charset="0"/>
                          <a:cs typeface="Times New Roman" pitchFamily="18" charset="0"/>
                        </a:rPr>
                        <a:t> Tuning</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2804</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732</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1.00000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0.00000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1.00000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0.79299</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0.79299</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5429">
                <a:tc>
                  <a:txBody>
                    <a:bodyPr/>
                    <a:lstStyle/>
                    <a:p>
                      <a:pPr algn="ctr" fontAlgn="b"/>
                      <a:r>
                        <a:rPr lang="en-US" sz="1800" b="1" u="none" strike="noStrike" dirty="0" err="1" smtClean="0">
                          <a:solidFill>
                            <a:srgbClr val="0070C0"/>
                          </a:solidFill>
                          <a:effectLst/>
                          <a:latin typeface="Times New Roman" pitchFamily="18" charset="0"/>
                          <a:cs typeface="Times New Roman" pitchFamily="18" charset="0"/>
                        </a:rPr>
                        <a:t>Svm_Radial</a:t>
                      </a:r>
                      <a:r>
                        <a:rPr lang="en-US" sz="1800" b="1" u="none" strike="noStrike" dirty="0" smtClean="0">
                          <a:solidFill>
                            <a:srgbClr val="0070C0"/>
                          </a:solidFill>
                          <a:effectLst/>
                          <a:latin typeface="Times New Roman" pitchFamily="18" charset="0"/>
                          <a:cs typeface="Times New Roman" pitchFamily="18" charset="0"/>
                        </a:rPr>
                        <a:t> Tuning</a:t>
                      </a:r>
                      <a:endParaRPr lang="en-US" sz="1800" b="1" i="0" u="none" strike="noStrike" dirty="0">
                        <a:solidFill>
                          <a:srgbClr val="0070C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2804</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3</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729</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0.998931</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1.00000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0.79366</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1.00000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0.99915</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5429">
                <a:tc>
                  <a:txBody>
                    <a:bodyPr/>
                    <a:lstStyle/>
                    <a:p>
                      <a:pPr algn="ctr" fontAlgn="b"/>
                      <a:r>
                        <a:rPr lang="en-US" sz="1400" u="none" strike="noStrike" dirty="0" err="1" smtClean="0">
                          <a:effectLst/>
                          <a:latin typeface="Times New Roman" pitchFamily="18" charset="0"/>
                          <a:cs typeface="Times New Roman" pitchFamily="18" charset="0"/>
                        </a:rPr>
                        <a:t>SVM_sigmoid</a:t>
                      </a:r>
                      <a:r>
                        <a:rPr lang="en-US" sz="1400" u="none" strike="noStrike" dirty="0" smtClean="0">
                          <a:effectLst/>
                          <a:latin typeface="Times New Roman" pitchFamily="18" charset="0"/>
                          <a:cs typeface="Times New Roman" pitchFamily="18" charset="0"/>
                        </a:rPr>
                        <a:t> Tuning</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2803</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1</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732</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0.999643</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1.00000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0.79293</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0.79270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5429">
                <a:tc>
                  <a:txBody>
                    <a:bodyPr/>
                    <a:lstStyle/>
                    <a:p>
                      <a:pPr marL="0" algn="ctr" defTabSz="914400" rtl="0" eaLnBrk="1" fontAlgn="b" latinLnBrk="0" hangingPunct="1"/>
                      <a:r>
                        <a:rPr lang="en-US" sz="2000" b="1" u="none" strike="noStrike" kern="1200" dirty="0" smtClean="0">
                          <a:solidFill>
                            <a:srgbClr val="0070C0"/>
                          </a:solidFill>
                          <a:effectLst/>
                          <a:latin typeface="Times New Roman" pitchFamily="18" charset="0"/>
                          <a:ea typeface="+mn-ea"/>
                          <a:cs typeface="Times New Roman" pitchFamily="18" charset="0"/>
                        </a:rPr>
                        <a:t>Random Forest</a:t>
                      </a:r>
                      <a:endParaRPr lang="en-US" sz="2000" b="1" u="none" strike="noStrike" kern="1200" dirty="0">
                        <a:solidFill>
                          <a:srgbClr val="0070C0"/>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2804</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732</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1.00000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1.00000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0.79299</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1.00000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1.00000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9336">
                <a:tc>
                  <a:txBody>
                    <a:bodyPr/>
                    <a:lstStyle/>
                    <a:p>
                      <a:pPr algn="ctr" fontAlgn="b"/>
                      <a:r>
                        <a:rPr lang="en-US" sz="1400" u="none" strike="noStrike" dirty="0" err="1" smtClean="0">
                          <a:effectLst/>
                          <a:latin typeface="Times New Roman" pitchFamily="18" charset="0"/>
                          <a:cs typeface="Times New Roman" pitchFamily="18" charset="0"/>
                        </a:rPr>
                        <a:t>Knn</a:t>
                      </a:r>
                      <a:r>
                        <a:rPr lang="en-US" sz="1400" u="none" strike="noStrike" dirty="0" smtClean="0">
                          <a:effectLst/>
                          <a:latin typeface="Times New Roman" pitchFamily="18" charset="0"/>
                          <a:cs typeface="Times New Roman" pitchFamily="18" charset="0"/>
                        </a:rPr>
                        <a:t> </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2804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634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98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1.00000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0.13388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0.96623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0.81559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0.82070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5429">
                <a:tc>
                  <a:txBody>
                    <a:bodyPr/>
                    <a:lstStyle/>
                    <a:p>
                      <a:pPr algn="ctr" fontAlgn="b"/>
                      <a:r>
                        <a:rPr lang="en-US" sz="1400" u="none" strike="noStrike" dirty="0" err="1" smtClean="0">
                          <a:effectLst/>
                          <a:latin typeface="Times New Roman" pitchFamily="18" charset="0"/>
                          <a:cs typeface="Times New Roman" pitchFamily="18" charset="0"/>
                        </a:rPr>
                        <a:t>Rpart</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2804</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732</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1.00000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1.00000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0.79299</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0.79299</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5429">
                <a:tc>
                  <a:txBody>
                    <a:bodyPr/>
                    <a:lstStyle/>
                    <a:p>
                      <a:pPr algn="ctr" fontAlgn="b"/>
                      <a:r>
                        <a:rPr lang="en-US" sz="1400" u="none" strike="noStrike" dirty="0" smtClean="0">
                          <a:effectLst/>
                          <a:latin typeface="Times New Roman" pitchFamily="18" charset="0"/>
                          <a:cs typeface="Times New Roman" pitchFamily="18" charset="0"/>
                        </a:rPr>
                        <a:t>Bagging</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2796</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8</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724</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8</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0.99715</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0.01093</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0.99715</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0.79432</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0.79299</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5429">
                <a:tc>
                  <a:txBody>
                    <a:bodyPr/>
                    <a:lstStyle/>
                    <a:p>
                      <a:pPr algn="ctr" fontAlgn="b"/>
                      <a:r>
                        <a:rPr lang="en-US" sz="1400" u="none" strike="noStrike" dirty="0" smtClean="0">
                          <a:effectLst/>
                          <a:latin typeface="Times New Roman" pitchFamily="18" charset="0"/>
                          <a:cs typeface="Times New Roman" pitchFamily="18" charset="0"/>
                        </a:rPr>
                        <a:t>Boosting</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2801</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3</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726</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6</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0.99893</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0.00820</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a:solidFill>
                            <a:schemeClr val="dk1"/>
                          </a:solidFill>
                          <a:effectLst/>
                          <a:latin typeface="Times New Roman" pitchFamily="18" charset="0"/>
                          <a:ea typeface="+mn-ea"/>
                          <a:cs typeface="Times New Roman" pitchFamily="18" charset="0"/>
                        </a:rPr>
                        <a:t>0.99786</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0.79416</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fontAlgn="b" latinLnBrk="0" hangingPunct="1"/>
                      <a:r>
                        <a:rPr kumimoji="0" lang="en-US" sz="1400" u="none" strike="noStrike" kern="1200" dirty="0">
                          <a:solidFill>
                            <a:schemeClr val="dk1"/>
                          </a:solidFill>
                          <a:effectLst/>
                          <a:latin typeface="Times New Roman" pitchFamily="18" charset="0"/>
                          <a:ea typeface="+mn-ea"/>
                          <a:cs typeface="Times New Roman" pitchFamily="18" charset="0"/>
                        </a:rPr>
                        <a:t>0.79383</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1080">
                <a:tc>
                  <a:txBody>
                    <a:bodyPr/>
                    <a:lstStyle/>
                    <a:p>
                      <a:pPr marL="0" algn="ctr" defTabSz="914400" rtl="0" eaLnBrk="1" fontAlgn="b" latinLnBrk="0" hangingPunct="1"/>
                      <a:r>
                        <a:rPr lang="en-US" sz="2000" b="1" u="none" strike="noStrike" kern="1200" dirty="0" smtClean="0">
                          <a:solidFill>
                            <a:srgbClr val="0070C0"/>
                          </a:solidFill>
                          <a:effectLst/>
                          <a:latin typeface="Times New Roman" pitchFamily="18" charset="0"/>
                          <a:ea typeface="+mn-ea"/>
                          <a:cs typeface="Times New Roman" pitchFamily="18" charset="0"/>
                        </a:rPr>
                        <a:t>Neural Network</a:t>
                      </a:r>
                      <a:endParaRPr lang="en-US" sz="2000" b="1" u="none" strike="noStrike" kern="1200" dirty="0">
                        <a:solidFill>
                          <a:srgbClr val="0070C0"/>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2581</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223</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35</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697</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0.92047</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0.95219</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0.78737</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0.98662</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0.92704</a:t>
                      </a: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1080">
                <a:tc>
                  <a:txBody>
                    <a:bodyPr/>
                    <a:lstStyle/>
                    <a:p>
                      <a:pPr algn="ctr" fontAlgn="b"/>
                      <a:r>
                        <a:rPr lang="en-US" sz="1400" u="none" strike="noStrike" dirty="0" smtClean="0">
                          <a:effectLst/>
                          <a:latin typeface="Times New Roman" pitchFamily="18" charset="0"/>
                          <a:cs typeface="Times New Roman" pitchFamily="18" charset="0"/>
                        </a:rPr>
                        <a:t>Ensemble - Staking Better Models</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Times New Roman" pitchFamily="18" charset="0"/>
                          <a:cs typeface="Times New Roman" pitchFamily="18" charset="0"/>
                        </a:rPr>
                        <a:t>2804</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Times New Roman" pitchFamily="18" charset="0"/>
                          <a:cs typeface="Times New Roman" pitchFamily="18" charset="0"/>
                        </a:rPr>
                        <a:t>0</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Times New Roman" pitchFamily="18" charset="0"/>
                          <a:cs typeface="Times New Roman" pitchFamily="18" charset="0"/>
                        </a:rPr>
                        <a:t>732</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Times New Roman" pitchFamily="18" charset="0"/>
                          <a:cs typeface="Times New Roman" pitchFamily="18" charset="0"/>
                        </a:rPr>
                        <a:t>0</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Times New Roman" pitchFamily="18" charset="0"/>
                          <a:cs typeface="Times New Roman" pitchFamily="18" charset="0"/>
                        </a:rPr>
                        <a:t>1.00000</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Times New Roman" pitchFamily="18" charset="0"/>
                          <a:cs typeface="Times New Roman" pitchFamily="18" charset="0"/>
                        </a:rPr>
                        <a:t>0.00000</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Times New Roman" pitchFamily="18" charset="0"/>
                          <a:cs typeface="Times New Roman" pitchFamily="18" charset="0"/>
                        </a:rPr>
                        <a:t>1.00000</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Times New Roman" pitchFamily="18" charset="0"/>
                          <a:cs typeface="Times New Roman" pitchFamily="18" charset="0"/>
                        </a:rPr>
                        <a:t>0.79299</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a:effectLst/>
                          <a:latin typeface="Times New Roman" pitchFamily="18" charset="0"/>
                          <a:cs typeface="Times New Roman" pitchFamily="18" charset="0"/>
                        </a:rPr>
                        <a:t>0.79299</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TextBox 1"/>
          <p:cNvSpPr txBox="1"/>
          <p:nvPr/>
        </p:nvSpPr>
        <p:spPr>
          <a:xfrm>
            <a:off x="1066800" y="304800"/>
            <a:ext cx="7848600" cy="707886"/>
          </a:xfrm>
          <a:prstGeom prst="rect">
            <a:avLst/>
          </a:prstGeom>
          <a:noFill/>
        </p:spPr>
        <p:txBody>
          <a:bodyPr wrap="square" rtlCol="0">
            <a:spAutoFit/>
          </a:bodyPr>
          <a:lstStyle/>
          <a:p>
            <a:r>
              <a:rPr lang="en-US" sz="4000" dirty="0" smtClean="0"/>
              <a:t>Evaluation of Models</a:t>
            </a:r>
            <a:endParaRPr lang="en-US" sz="4000" dirty="0"/>
          </a:p>
        </p:txBody>
      </p:sp>
    </p:spTree>
    <p:extLst>
      <p:ext uri="{BB962C8B-B14F-4D97-AF65-F5344CB8AC3E}">
        <p14:creationId xmlns:p14="http://schemas.microsoft.com/office/powerpoint/2010/main" xmlns="" val="1679220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381454616"/>
              </p:ext>
            </p:extLst>
          </p:nvPr>
        </p:nvGraphicFramePr>
        <p:xfrm>
          <a:off x="1219200" y="457200"/>
          <a:ext cx="7772400" cy="4908905"/>
        </p:xfrm>
        <a:graphic>
          <a:graphicData uri="http://schemas.openxmlformats.org/drawingml/2006/table">
            <a:tbl>
              <a:tblPr>
                <a:tableStyleId>{5C22544A-7EE6-4342-B048-85BDC9FD1C3A}</a:tableStyleId>
              </a:tblPr>
              <a:tblGrid>
                <a:gridCol w="2297927"/>
                <a:gridCol w="445273"/>
                <a:gridCol w="533400"/>
                <a:gridCol w="533400"/>
                <a:gridCol w="381000"/>
                <a:gridCol w="762000"/>
                <a:gridCol w="838200"/>
                <a:gridCol w="652007"/>
                <a:gridCol w="608275"/>
                <a:gridCol w="720918"/>
              </a:tblGrid>
              <a:tr h="292677">
                <a:tc gridSpan="10">
                  <a:txBody>
                    <a:bodyPr/>
                    <a:lstStyle/>
                    <a:p>
                      <a:pPr algn="ctr" fontAlgn="b"/>
                      <a:r>
                        <a:rPr lang="en-US" sz="2000" b="1" u="none" strike="noStrike" dirty="0" smtClean="0">
                          <a:effectLst/>
                          <a:latin typeface="Times New Roman" pitchFamily="18" charset="0"/>
                          <a:cs typeface="Times New Roman" pitchFamily="18" charset="0"/>
                        </a:rPr>
                        <a:t>Test Data set</a:t>
                      </a:r>
                      <a:endParaRPr lang="en-US" sz="2000" b="1" i="0" u="none" strike="noStrike" dirty="0">
                        <a:solidFill>
                          <a:srgbClr val="FFC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4571">
                <a:tc>
                  <a:txBody>
                    <a:bodyPr/>
                    <a:lstStyle/>
                    <a:p>
                      <a:pPr algn="ctr" fontAlgn="ctr"/>
                      <a:r>
                        <a:rPr lang="en-US" sz="1050" b="1" u="none" strike="noStrike" dirty="0" smtClean="0">
                          <a:effectLst/>
                          <a:latin typeface="Times New Roman" pitchFamily="18" charset="0"/>
                          <a:cs typeface="Times New Roman" pitchFamily="18" charset="0"/>
                        </a:rPr>
                        <a:t>MODEL</a:t>
                      </a:r>
                      <a:endParaRPr lang="en-US" sz="1050" b="1"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200" b="1" u="none" strike="noStrike" kern="1200" smtClean="0">
                          <a:solidFill>
                            <a:schemeClr val="dk1"/>
                          </a:solidFill>
                          <a:effectLst/>
                          <a:latin typeface="Times New Roman" pitchFamily="18" charset="0"/>
                          <a:ea typeface="+mn-ea"/>
                          <a:cs typeface="Times New Roman" pitchFamily="18" charset="0"/>
                        </a:rPr>
                        <a:t>TP</a:t>
                      </a:r>
                      <a:endParaRPr lang="en-US" sz="1200" b="1"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200" b="1" u="none" strike="noStrike" kern="1200" smtClean="0">
                          <a:solidFill>
                            <a:schemeClr val="dk1"/>
                          </a:solidFill>
                          <a:effectLst/>
                          <a:latin typeface="Times New Roman" pitchFamily="18" charset="0"/>
                          <a:ea typeface="+mn-ea"/>
                          <a:cs typeface="Times New Roman" pitchFamily="18" charset="0"/>
                        </a:rPr>
                        <a:t>FN</a:t>
                      </a:r>
                      <a:endParaRPr lang="en-US" sz="1200" b="1"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200" b="1" u="none" strike="noStrike" kern="1200" smtClean="0">
                          <a:solidFill>
                            <a:schemeClr val="dk1"/>
                          </a:solidFill>
                          <a:effectLst/>
                          <a:latin typeface="Times New Roman" pitchFamily="18" charset="0"/>
                          <a:ea typeface="+mn-ea"/>
                          <a:cs typeface="Times New Roman" pitchFamily="18" charset="0"/>
                        </a:rPr>
                        <a:t>FP</a:t>
                      </a:r>
                      <a:endParaRPr lang="en-US" sz="1200" b="1"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200" b="1" u="none" strike="noStrike" kern="1200" smtClean="0">
                          <a:solidFill>
                            <a:schemeClr val="dk1"/>
                          </a:solidFill>
                          <a:effectLst/>
                          <a:latin typeface="Times New Roman" pitchFamily="18" charset="0"/>
                          <a:ea typeface="+mn-ea"/>
                          <a:cs typeface="Times New Roman" pitchFamily="18" charset="0"/>
                        </a:rPr>
                        <a:t>TN</a:t>
                      </a:r>
                      <a:endParaRPr lang="en-US" sz="1200" b="1"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200" b="1" u="none" strike="noStrike" kern="1200" smtClean="0">
                          <a:solidFill>
                            <a:schemeClr val="dk1"/>
                          </a:solidFill>
                          <a:effectLst/>
                          <a:latin typeface="Times New Roman" pitchFamily="18" charset="0"/>
                          <a:ea typeface="+mn-ea"/>
                          <a:cs typeface="Times New Roman" pitchFamily="18" charset="0"/>
                        </a:rPr>
                        <a:t>Sensitivity</a:t>
                      </a:r>
                      <a:endParaRPr lang="en-US" sz="1200" b="1"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200" b="1" u="none" strike="noStrike" kern="1200" dirty="0" smtClean="0">
                          <a:solidFill>
                            <a:schemeClr val="dk1"/>
                          </a:solidFill>
                          <a:effectLst/>
                          <a:latin typeface="Times New Roman" pitchFamily="18" charset="0"/>
                          <a:ea typeface="+mn-ea"/>
                          <a:cs typeface="Times New Roman" pitchFamily="18" charset="0"/>
                        </a:rPr>
                        <a:t>Specificity</a:t>
                      </a:r>
                      <a:endParaRPr lang="en-US" sz="1200" b="1"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200" b="1" u="none" strike="noStrike" kern="1200" dirty="0" smtClean="0">
                          <a:solidFill>
                            <a:schemeClr val="dk1"/>
                          </a:solidFill>
                          <a:effectLst/>
                          <a:latin typeface="Times New Roman" pitchFamily="18" charset="0"/>
                          <a:ea typeface="+mn-ea"/>
                          <a:cs typeface="Times New Roman" pitchFamily="18" charset="0"/>
                        </a:rPr>
                        <a:t>Precision</a:t>
                      </a:r>
                      <a:endParaRPr lang="en-US" sz="1200" b="1"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200" b="1" u="none" strike="noStrike" kern="1200" smtClean="0">
                          <a:solidFill>
                            <a:schemeClr val="dk1"/>
                          </a:solidFill>
                          <a:effectLst/>
                          <a:latin typeface="Times New Roman" pitchFamily="18" charset="0"/>
                          <a:ea typeface="+mn-ea"/>
                          <a:cs typeface="Times New Roman" pitchFamily="18" charset="0"/>
                        </a:rPr>
                        <a:t>Recall</a:t>
                      </a:r>
                      <a:endParaRPr lang="en-US" sz="1200" b="1"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200" b="1" u="none" strike="noStrike" kern="1200" smtClean="0">
                          <a:solidFill>
                            <a:schemeClr val="dk1"/>
                          </a:solidFill>
                          <a:effectLst/>
                          <a:latin typeface="Times New Roman" pitchFamily="18" charset="0"/>
                          <a:ea typeface="+mn-ea"/>
                          <a:cs typeface="Times New Roman" pitchFamily="18" charset="0"/>
                        </a:rPr>
                        <a:t>Accuracy</a:t>
                      </a:r>
                      <a:endParaRPr lang="en-US" sz="1200" b="1"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0724">
                <a:tc>
                  <a:txBody>
                    <a:bodyPr/>
                    <a:lstStyle/>
                    <a:p>
                      <a:pPr algn="ctr" fontAlgn="b"/>
                      <a:r>
                        <a:rPr lang="en-US" sz="1400" u="none" strike="noStrike" dirty="0" smtClean="0">
                          <a:effectLst/>
                          <a:latin typeface="Times New Roman" pitchFamily="18" charset="0"/>
                          <a:cs typeface="Times New Roman" pitchFamily="18" charset="0"/>
                        </a:rPr>
                        <a:t>Logistic</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kumimoji="0" lang="en-US" sz="1400" u="none" strike="noStrike" kern="1200" dirty="0">
                          <a:solidFill>
                            <a:schemeClr val="dk1"/>
                          </a:solidFill>
                          <a:effectLst/>
                          <a:latin typeface="Times New Roman" pitchFamily="18" charset="0"/>
                          <a:ea typeface="+mn-ea"/>
                          <a:cs typeface="Times New Roman" pitchFamily="18" charset="0"/>
                        </a:rPr>
                        <a:t>1025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kumimoji="0" lang="en-US" sz="1400" u="none" strike="noStrike" kern="1200" dirty="0">
                          <a:solidFill>
                            <a:schemeClr val="dk1"/>
                          </a:solidFill>
                          <a:effectLst/>
                          <a:latin typeface="Times New Roman" pitchFamily="18" charset="0"/>
                          <a:ea typeface="+mn-ea"/>
                          <a:cs typeface="Times New Roman" pitchFamily="18" charset="0"/>
                        </a:rPr>
                        <a:t>176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kumimoji="0" lang="en-US" sz="1400" u="none" strike="noStrike" kern="1200" dirty="0">
                          <a:solidFill>
                            <a:schemeClr val="dk1"/>
                          </a:solidFill>
                          <a:effectLst/>
                          <a:latin typeface="Times New Roman" pitchFamily="18" charset="0"/>
                          <a:ea typeface="+mn-ea"/>
                          <a:cs typeface="Times New Roman" pitchFamily="18" charset="0"/>
                        </a:rPr>
                        <a:t>263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kumimoji="0" lang="en-US" sz="1400" u="none" strike="noStrike" kern="1200" dirty="0">
                          <a:solidFill>
                            <a:schemeClr val="dk1"/>
                          </a:solidFill>
                          <a:effectLst/>
                          <a:latin typeface="Times New Roman" pitchFamily="18" charset="0"/>
                          <a:ea typeface="+mn-ea"/>
                          <a:cs typeface="Times New Roman" pitchFamily="18" charset="0"/>
                        </a:rPr>
                        <a:t>51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kumimoji="0" lang="en-US" sz="1400" u="none" strike="noStrike" kern="1200" dirty="0">
                          <a:solidFill>
                            <a:schemeClr val="dk1"/>
                          </a:solidFill>
                          <a:effectLst/>
                          <a:latin typeface="Times New Roman" pitchFamily="18" charset="0"/>
                          <a:ea typeface="+mn-ea"/>
                          <a:cs typeface="Times New Roman" pitchFamily="18" charset="0"/>
                        </a:rPr>
                        <a:t>0.85346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kumimoji="0" lang="en-US" sz="1400" u="none" strike="noStrike" kern="1200" dirty="0">
                          <a:solidFill>
                            <a:schemeClr val="dk1"/>
                          </a:solidFill>
                          <a:effectLst/>
                          <a:latin typeface="Times New Roman" pitchFamily="18" charset="0"/>
                          <a:ea typeface="+mn-ea"/>
                          <a:cs typeface="Times New Roman" pitchFamily="18" charset="0"/>
                        </a:rPr>
                        <a:t>0.16242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kumimoji="0" lang="en-US" sz="1400" u="none" strike="noStrike" kern="1200" dirty="0">
                          <a:solidFill>
                            <a:schemeClr val="dk1"/>
                          </a:solidFill>
                          <a:effectLst/>
                          <a:latin typeface="Times New Roman" pitchFamily="18" charset="0"/>
                          <a:ea typeface="+mn-ea"/>
                          <a:cs typeface="Times New Roman" pitchFamily="18" charset="0"/>
                        </a:rPr>
                        <a:t>0.79581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kumimoji="0" lang="en-US" sz="1400" u="none" strike="noStrike" kern="1200" dirty="0">
                          <a:solidFill>
                            <a:schemeClr val="dk1"/>
                          </a:solidFill>
                          <a:effectLst/>
                          <a:latin typeface="Times New Roman" pitchFamily="18" charset="0"/>
                          <a:ea typeface="+mn-ea"/>
                          <a:cs typeface="Times New Roman" pitchFamily="18" charset="0"/>
                        </a:rPr>
                        <a:t>0.79581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kumimoji="0" lang="en-US" sz="1400" u="none" strike="noStrike" kern="1200" dirty="0">
                          <a:solidFill>
                            <a:schemeClr val="dk1"/>
                          </a:solidFill>
                          <a:effectLst/>
                          <a:latin typeface="Times New Roman" pitchFamily="18" charset="0"/>
                          <a:ea typeface="+mn-ea"/>
                          <a:cs typeface="Times New Roman" pitchFamily="18" charset="0"/>
                        </a:rPr>
                        <a:t>0.71023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0724">
                <a:tc>
                  <a:txBody>
                    <a:bodyPr/>
                    <a:lstStyle/>
                    <a:p>
                      <a:pPr algn="ctr" fontAlgn="b"/>
                      <a:r>
                        <a:rPr lang="en-US" sz="1400" u="none" strike="noStrike" dirty="0" smtClean="0">
                          <a:effectLst/>
                          <a:latin typeface="Times New Roman" pitchFamily="18" charset="0"/>
                          <a:cs typeface="Times New Roman" pitchFamily="18" charset="0"/>
                        </a:rPr>
                        <a:t>C5.0</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1201</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314</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1.00000</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0.00000</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0.79274</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0.79274</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0.79274</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0724">
                <a:tc>
                  <a:txBody>
                    <a:bodyPr/>
                    <a:lstStyle/>
                    <a:p>
                      <a:pPr algn="ctr" fontAlgn="b"/>
                      <a:r>
                        <a:rPr lang="en-US" sz="1400" u="none" strike="noStrike" dirty="0" smtClean="0">
                          <a:effectLst/>
                          <a:latin typeface="Times New Roman" pitchFamily="18" charset="0"/>
                          <a:cs typeface="Times New Roman" pitchFamily="18" charset="0"/>
                        </a:rPr>
                        <a:t>Naïve Bayesian</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1201</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314</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1.00000</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0.00000</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0.79274</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0.79274</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0.79274</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0724">
                <a:tc>
                  <a:txBody>
                    <a:bodyPr/>
                    <a:lstStyle/>
                    <a:p>
                      <a:pPr algn="ctr" fontAlgn="b"/>
                      <a:r>
                        <a:rPr lang="en-US" sz="1400" u="none" strike="noStrike" dirty="0" smtClean="0">
                          <a:effectLst/>
                          <a:latin typeface="Times New Roman" pitchFamily="18" charset="0"/>
                          <a:cs typeface="Times New Roman" pitchFamily="18" charset="0"/>
                        </a:rPr>
                        <a:t>SVM</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1201</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314</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1.00000</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0.00000</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0.79274</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0.79274</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0.79274</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0724">
                <a:tc>
                  <a:txBody>
                    <a:bodyPr/>
                    <a:lstStyle/>
                    <a:p>
                      <a:pPr algn="ctr" fontAlgn="b"/>
                      <a:r>
                        <a:rPr lang="en-US" sz="1400" u="none" strike="noStrike" dirty="0" err="1" smtClean="0">
                          <a:effectLst/>
                          <a:latin typeface="Times New Roman" pitchFamily="18" charset="0"/>
                          <a:cs typeface="Times New Roman" pitchFamily="18" charset="0"/>
                        </a:rPr>
                        <a:t>SVM_Linear</a:t>
                      </a:r>
                      <a:r>
                        <a:rPr lang="en-US" sz="1400" u="none" strike="noStrike" dirty="0" smtClean="0">
                          <a:effectLst/>
                          <a:latin typeface="Times New Roman" pitchFamily="18" charset="0"/>
                          <a:cs typeface="Times New Roman" pitchFamily="18" charset="0"/>
                        </a:rPr>
                        <a:t> Tuning</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1201</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314</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1.00000</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0.00000</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0.79274</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0.79274</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0.79274</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0724">
                <a:tc>
                  <a:txBody>
                    <a:bodyPr/>
                    <a:lstStyle/>
                    <a:p>
                      <a:pPr algn="ctr" fontAlgn="b"/>
                      <a:r>
                        <a:rPr lang="en-US" sz="1400" u="none" strike="noStrike" dirty="0" err="1" smtClean="0">
                          <a:effectLst/>
                          <a:latin typeface="Times New Roman" pitchFamily="18" charset="0"/>
                          <a:cs typeface="Times New Roman" pitchFamily="18" charset="0"/>
                        </a:rPr>
                        <a:t>SVM_Polynomial</a:t>
                      </a:r>
                      <a:r>
                        <a:rPr lang="en-US" sz="1400" u="none" strike="noStrike" baseline="0" dirty="0" smtClean="0">
                          <a:effectLst/>
                          <a:latin typeface="Times New Roman" pitchFamily="18" charset="0"/>
                          <a:cs typeface="Times New Roman" pitchFamily="18" charset="0"/>
                        </a:rPr>
                        <a:t> </a:t>
                      </a:r>
                      <a:r>
                        <a:rPr lang="en-US" sz="1400" u="none" strike="noStrike" dirty="0" smtClean="0">
                          <a:effectLst/>
                          <a:latin typeface="Times New Roman" pitchFamily="18" charset="0"/>
                          <a:cs typeface="Times New Roman" pitchFamily="18" charset="0"/>
                        </a:rPr>
                        <a:t>Tuning</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1201</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314</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1.00000</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0.00000</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0.79274</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0.79274</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0.79274</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0724">
                <a:tc>
                  <a:txBody>
                    <a:bodyPr/>
                    <a:lstStyle/>
                    <a:p>
                      <a:pPr marL="0" algn="ctr" rtl="0" eaLnBrk="1" fontAlgn="b" latinLnBrk="0" hangingPunct="1"/>
                      <a:r>
                        <a:rPr kumimoji="0" lang="en-US" sz="1400" u="none" strike="noStrike" kern="1200" dirty="0" err="1" smtClean="0">
                          <a:solidFill>
                            <a:schemeClr val="dk1"/>
                          </a:solidFill>
                          <a:effectLst/>
                          <a:latin typeface="Times New Roman" pitchFamily="18" charset="0"/>
                          <a:ea typeface="+mn-ea"/>
                          <a:cs typeface="Times New Roman" pitchFamily="18" charset="0"/>
                        </a:rPr>
                        <a:t>SVM_Radial</a:t>
                      </a:r>
                      <a:r>
                        <a:rPr kumimoji="0" lang="en-US" sz="1400" u="none" strike="noStrike" kern="1200" dirty="0" smtClean="0">
                          <a:solidFill>
                            <a:schemeClr val="dk1"/>
                          </a:solidFill>
                          <a:effectLst/>
                          <a:latin typeface="Times New Roman" pitchFamily="18" charset="0"/>
                          <a:ea typeface="+mn-ea"/>
                          <a:cs typeface="Times New Roman" pitchFamily="18" charset="0"/>
                        </a:rPr>
                        <a:t> Tuning</a:t>
                      </a:r>
                      <a:endParaRPr kumimoji="0"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1201</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311</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3</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1.00000</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0.00955</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0.79431</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0.79431</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0.79472</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0724">
                <a:tc>
                  <a:txBody>
                    <a:bodyPr/>
                    <a:lstStyle/>
                    <a:p>
                      <a:pPr algn="ctr" fontAlgn="b"/>
                      <a:r>
                        <a:rPr lang="en-US" sz="1400" u="none" strike="noStrike" dirty="0" err="1" smtClean="0">
                          <a:effectLst/>
                          <a:latin typeface="Times New Roman" pitchFamily="18" charset="0"/>
                          <a:cs typeface="Times New Roman" pitchFamily="18" charset="0"/>
                        </a:rPr>
                        <a:t>SVM_sigmoid</a:t>
                      </a:r>
                      <a:r>
                        <a:rPr lang="en-US" sz="1400" u="none" strike="noStrike" dirty="0" smtClean="0">
                          <a:effectLst/>
                          <a:latin typeface="Times New Roman" pitchFamily="18" charset="0"/>
                          <a:cs typeface="Times New Roman" pitchFamily="18" charset="0"/>
                        </a:rPr>
                        <a:t> Tuning</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1201</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314</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1.00000</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0.00000</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0.79274</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0.79274</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0.79274</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0724">
                <a:tc>
                  <a:txBody>
                    <a:bodyPr/>
                    <a:lstStyle/>
                    <a:p>
                      <a:pPr marL="0" algn="ctr" defTabSz="914400" rtl="0" eaLnBrk="1" fontAlgn="b" latinLnBrk="0" hangingPunct="1"/>
                      <a:r>
                        <a:rPr kumimoji="0" lang="en-US" sz="1400" u="none" strike="noStrike" kern="1200" dirty="0" smtClean="0">
                          <a:solidFill>
                            <a:schemeClr val="dk1"/>
                          </a:solidFill>
                          <a:effectLst/>
                          <a:latin typeface="Times New Roman" pitchFamily="18" charset="0"/>
                          <a:ea typeface="+mn-ea"/>
                          <a:cs typeface="Times New Roman" pitchFamily="18" charset="0"/>
                        </a:rPr>
                        <a:t>Random Forest</a:t>
                      </a:r>
                      <a:endParaRPr kumimoji="0"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1201</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312</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2</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1.00000</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0.00637</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0.79379</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0.79379</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0.79406</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0724">
                <a:tc>
                  <a:txBody>
                    <a:bodyPr/>
                    <a:lstStyle/>
                    <a:p>
                      <a:pPr marL="0" algn="ctr" defTabSz="914400" rtl="0" eaLnBrk="1" fontAlgn="b" latinLnBrk="0" hangingPunct="1"/>
                      <a:r>
                        <a:rPr kumimoji="0" lang="en-US" sz="1400" b="1" u="none" strike="noStrike" kern="1200" dirty="0" smtClean="0">
                          <a:solidFill>
                            <a:srgbClr val="0070C0"/>
                          </a:solidFill>
                          <a:effectLst/>
                          <a:latin typeface="Times New Roman" pitchFamily="18" charset="0"/>
                          <a:ea typeface="+mn-ea"/>
                          <a:cs typeface="Times New Roman" pitchFamily="18" charset="0"/>
                        </a:rPr>
                        <a:t>KNN</a:t>
                      </a:r>
                      <a:endParaRPr kumimoji="0" lang="en-US" sz="1400" b="1" u="none" strike="noStrike" kern="1200" dirty="0">
                        <a:solidFill>
                          <a:srgbClr val="0070C0"/>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kumimoji="0" lang="en-US" sz="1400" u="none" strike="noStrike" kern="1200" dirty="0">
                          <a:solidFill>
                            <a:schemeClr val="dk1"/>
                          </a:solidFill>
                          <a:effectLst/>
                          <a:latin typeface="Times New Roman" pitchFamily="18" charset="0"/>
                          <a:ea typeface="+mn-ea"/>
                          <a:cs typeface="Times New Roman" pitchFamily="18" charset="0"/>
                        </a:rPr>
                        <a:t>1201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kumimoji="0" lang="en-US" sz="1400" u="none" strike="noStrike" kern="1200" dirty="0">
                          <a:solidFill>
                            <a:schemeClr val="dk1"/>
                          </a:solidFill>
                          <a:effectLst/>
                          <a:latin typeface="Times New Roman" pitchFamily="18" charset="0"/>
                          <a:ea typeface="+mn-ea"/>
                          <a:cs typeface="Times New Roman" pitchFamily="18" charset="0"/>
                        </a:rPr>
                        <a:t>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kumimoji="0" lang="en-US" sz="1400" u="none" strike="noStrike" kern="1200" dirty="0">
                          <a:solidFill>
                            <a:schemeClr val="dk1"/>
                          </a:solidFill>
                          <a:effectLst/>
                          <a:latin typeface="Times New Roman" pitchFamily="18" charset="0"/>
                          <a:ea typeface="+mn-ea"/>
                          <a:cs typeface="Times New Roman" pitchFamily="18" charset="0"/>
                        </a:rPr>
                        <a:t>290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kumimoji="0" lang="en-US" sz="1400" u="none" strike="noStrike" kern="1200" dirty="0">
                          <a:solidFill>
                            <a:schemeClr val="dk1"/>
                          </a:solidFill>
                          <a:effectLst/>
                          <a:latin typeface="Times New Roman" pitchFamily="18" charset="0"/>
                          <a:ea typeface="+mn-ea"/>
                          <a:cs typeface="Times New Roman" pitchFamily="18" charset="0"/>
                        </a:rPr>
                        <a:t>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kumimoji="0" lang="en-US" sz="1400" u="none" strike="noStrike" kern="1200" dirty="0">
                          <a:solidFill>
                            <a:schemeClr val="dk1"/>
                          </a:solidFill>
                          <a:effectLst/>
                          <a:latin typeface="Times New Roman" pitchFamily="18" charset="0"/>
                          <a:ea typeface="+mn-ea"/>
                          <a:cs typeface="Times New Roman" pitchFamily="18" charset="0"/>
                        </a:rPr>
                        <a:t>1.00000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kumimoji="0" lang="en-US" sz="1400" u="none" strike="noStrike" kern="1200" dirty="0">
                          <a:solidFill>
                            <a:schemeClr val="dk1"/>
                          </a:solidFill>
                          <a:effectLst/>
                          <a:latin typeface="Times New Roman" pitchFamily="18" charset="0"/>
                          <a:ea typeface="+mn-ea"/>
                          <a:cs typeface="Times New Roman" pitchFamily="18" charset="0"/>
                        </a:rPr>
                        <a:t>0.07643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kumimoji="0" lang="en-US" sz="1400" b="1" u="none" strike="noStrike" kern="1200" dirty="0" smtClean="0">
                          <a:solidFill>
                            <a:srgbClr val="0070C0"/>
                          </a:solidFill>
                          <a:effectLst/>
                          <a:latin typeface="Times New Roman" pitchFamily="18" charset="0"/>
                          <a:ea typeface="+mn-ea"/>
                          <a:cs typeface="Times New Roman" pitchFamily="18" charset="0"/>
                        </a:rPr>
                        <a:t>0.8055</a:t>
                      </a:r>
                      <a:endParaRPr kumimoji="0" lang="en-US" sz="1400" u="none" strike="noStrike" kern="1200" dirty="0">
                        <a:solidFill>
                          <a:schemeClr val="dk1"/>
                        </a:solidFill>
                        <a:effectLst/>
                        <a:latin typeface="Times New Roman" pitchFamily="18" charset="0"/>
                        <a:ea typeface="+mn-ea"/>
                        <a:cs typeface="Times New Roman"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kumimoji="0" lang="en-US" sz="1400" u="none" strike="noStrike" kern="1200" dirty="0">
                          <a:solidFill>
                            <a:schemeClr val="dk1"/>
                          </a:solidFill>
                          <a:effectLst/>
                          <a:latin typeface="Times New Roman" pitchFamily="18" charset="0"/>
                          <a:ea typeface="+mn-ea"/>
                          <a:cs typeface="Times New Roman" pitchFamily="18" charset="0"/>
                        </a:rPr>
                        <a:t>0.80550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kumimoji="0" lang="en-US" sz="1400" b="1" u="none" strike="noStrike" kern="1200" dirty="0">
                          <a:solidFill>
                            <a:srgbClr val="0070C0"/>
                          </a:solidFill>
                          <a:effectLst/>
                          <a:latin typeface="Times New Roman" pitchFamily="18" charset="0"/>
                          <a:ea typeface="+mn-ea"/>
                          <a:cs typeface="Times New Roman" pitchFamily="18" charset="0"/>
                        </a:rPr>
                        <a:t>0.80858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0724">
                <a:tc>
                  <a:txBody>
                    <a:bodyPr/>
                    <a:lstStyle/>
                    <a:p>
                      <a:pPr marL="0" algn="ctr" rtl="0" eaLnBrk="1" fontAlgn="b" latinLnBrk="0" hangingPunct="1"/>
                      <a:r>
                        <a:rPr kumimoji="0" lang="en-US" sz="1400" u="none" strike="noStrike" kern="1200" dirty="0" err="1" smtClean="0">
                          <a:solidFill>
                            <a:schemeClr val="dk1"/>
                          </a:solidFill>
                          <a:effectLst/>
                          <a:latin typeface="Times New Roman" pitchFamily="18" charset="0"/>
                          <a:ea typeface="+mn-ea"/>
                          <a:cs typeface="Times New Roman" pitchFamily="18" charset="0"/>
                        </a:rPr>
                        <a:t>Rpart</a:t>
                      </a:r>
                      <a:endParaRPr kumimoji="0"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u="none" strike="noStrike" kern="1200" dirty="0" smtClean="0">
                          <a:solidFill>
                            <a:schemeClr val="dk1"/>
                          </a:solidFill>
                          <a:effectLst/>
                          <a:latin typeface="Times New Roman" pitchFamily="18" charset="0"/>
                          <a:ea typeface="+mn-ea"/>
                          <a:cs typeface="Times New Roman" pitchFamily="18" charset="0"/>
                        </a:rPr>
                        <a:t>1201</a:t>
                      </a:r>
                      <a:endParaRPr kumimoji="0"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314</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1.00000</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0.00000</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0.79274</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0.79274</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0.79274</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0724">
                <a:tc>
                  <a:txBody>
                    <a:bodyPr/>
                    <a:lstStyle/>
                    <a:p>
                      <a:pPr marL="0" algn="ctr" rtl="0" eaLnBrk="1" fontAlgn="b" latinLnBrk="0" hangingPunct="1"/>
                      <a:r>
                        <a:rPr kumimoji="0" lang="en-US" sz="1400" u="none" strike="noStrike" kern="1200" dirty="0" smtClean="0">
                          <a:solidFill>
                            <a:schemeClr val="dk1"/>
                          </a:solidFill>
                          <a:effectLst/>
                          <a:latin typeface="Times New Roman" pitchFamily="18" charset="0"/>
                          <a:ea typeface="+mn-ea"/>
                          <a:cs typeface="Times New Roman" pitchFamily="18" charset="0"/>
                        </a:rPr>
                        <a:t>Bagging</a:t>
                      </a:r>
                      <a:endParaRPr kumimoji="0"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u="none" strike="noStrike" kern="1200" dirty="0" smtClean="0">
                          <a:solidFill>
                            <a:schemeClr val="dk1"/>
                          </a:solidFill>
                          <a:effectLst/>
                          <a:latin typeface="Times New Roman" pitchFamily="18" charset="0"/>
                          <a:ea typeface="+mn-ea"/>
                          <a:cs typeface="Times New Roman" pitchFamily="18" charset="0"/>
                        </a:rPr>
                        <a:t>1189</a:t>
                      </a:r>
                      <a:endParaRPr kumimoji="0"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12</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313</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1</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0.99001</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0.00318</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0.79161</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0.79161</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0.78548</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0724">
                <a:tc>
                  <a:txBody>
                    <a:bodyPr/>
                    <a:lstStyle/>
                    <a:p>
                      <a:pPr marL="0" algn="ctr" rtl="0" eaLnBrk="1" fontAlgn="b" latinLnBrk="0" hangingPunct="1"/>
                      <a:r>
                        <a:rPr kumimoji="0" lang="en-US" sz="1400" u="none" strike="noStrike" kern="1200" dirty="0" smtClean="0">
                          <a:solidFill>
                            <a:schemeClr val="dk1"/>
                          </a:solidFill>
                          <a:effectLst/>
                          <a:latin typeface="Times New Roman" pitchFamily="18" charset="0"/>
                          <a:ea typeface="+mn-ea"/>
                          <a:cs typeface="Times New Roman" pitchFamily="18" charset="0"/>
                        </a:rPr>
                        <a:t>Boosting</a:t>
                      </a:r>
                      <a:endParaRPr kumimoji="0"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kumimoji="0" lang="en-US" sz="1400" u="none" strike="noStrike" kern="1200" dirty="0" smtClean="0">
                          <a:solidFill>
                            <a:schemeClr val="dk1"/>
                          </a:solidFill>
                          <a:effectLst/>
                          <a:latin typeface="Times New Roman" pitchFamily="18" charset="0"/>
                          <a:ea typeface="+mn-ea"/>
                          <a:cs typeface="Times New Roman" pitchFamily="18" charset="0"/>
                        </a:rPr>
                        <a:t>1193</a:t>
                      </a:r>
                      <a:endParaRPr kumimoji="0"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8</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313</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1</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0.99334</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0.00318</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0.79216</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0.79216</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0.78812</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0724">
                <a:tc>
                  <a:txBody>
                    <a:bodyPr/>
                    <a:lstStyle/>
                    <a:p>
                      <a:pPr marL="0" algn="ctr" defTabSz="914400" rtl="0" eaLnBrk="1" fontAlgn="b" latinLnBrk="0" hangingPunct="1"/>
                      <a:r>
                        <a:rPr kumimoji="0" lang="en-US" sz="1400" u="none" strike="noStrike" kern="1200" dirty="0" smtClean="0">
                          <a:solidFill>
                            <a:schemeClr val="dk1"/>
                          </a:solidFill>
                          <a:effectLst/>
                          <a:latin typeface="Times New Roman" pitchFamily="18" charset="0"/>
                          <a:ea typeface="+mn-ea"/>
                          <a:cs typeface="Times New Roman" pitchFamily="18" charset="0"/>
                        </a:rPr>
                        <a:t>Neural Network</a:t>
                      </a:r>
                      <a:endParaRPr kumimoji="0"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861</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340</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225</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89</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0.71690</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0.28344</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0.79282</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0.79282</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0.62706</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4571">
                <a:tc>
                  <a:txBody>
                    <a:bodyPr/>
                    <a:lstStyle/>
                    <a:p>
                      <a:pPr algn="ctr" fontAlgn="b"/>
                      <a:r>
                        <a:rPr lang="en-US" sz="1400" u="none" strike="noStrike" dirty="0" smtClean="0">
                          <a:effectLst/>
                          <a:latin typeface="Times New Roman" pitchFamily="18" charset="0"/>
                          <a:cs typeface="Times New Roman" pitchFamily="18" charset="0"/>
                        </a:rPr>
                        <a:t>Ensemble - Staking Better Models</a:t>
                      </a:r>
                      <a:endParaRPr lang="en-US" sz="1400" b="0" i="0" u="none" strike="noStrike" dirty="0">
                        <a:solidFill>
                          <a:srgbClr val="000000"/>
                        </a:solidFill>
                        <a:effectLst/>
                        <a:latin typeface="Times New Roman" pitchFamily="18" charset="0"/>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1201</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0</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311</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3</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smtClean="0">
                          <a:solidFill>
                            <a:schemeClr val="dk1"/>
                          </a:solidFill>
                          <a:effectLst/>
                          <a:latin typeface="Times New Roman" pitchFamily="18" charset="0"/>
                          <a:ea typeface="+mn-ea"/>
                          <a:cs typeface="Times New Roman" pitchFamily="18" charset="0"/>
                        </a:rPr>
                        <a:t>1.00000</a:t>
                      </a:r>
                      <a:endParaRPr lang="en-US" sz="1400" u="none" strike="noStrike" kern="120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0.00955</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0.79431</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0.79431</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smtClean="0">
                          <a:solidFill>
                            <a:schemeClr val="dk1"/>
                          </a:solidFill>
                          <a:effectLst/>
                          <a:latin typeface="Times New Roman" pitchFamily="18" charset="0"/>
                          <a:ea typeface="+mn-ea"/>
                          <a:cs typeface="Times New Roman" pitchFamily="18" charset="0"/>
                        </a:rPr>
                        <a:t>0.79472</a:t>
                      </a:r>
                      <a:endParaRPr lang="en-US" sz="1400" u="none" strike="noStrike" kern="1200" dirty="0">
                        <a:solidFill>
                          <a:schemeClr val="dk1"/>
                        </a:solidFill>
                        <a:effectLst/>
                        <a:latin typeface="Times New Roman" pitchFamily="18" charset="0"/>
                        <a:ea typeface="+mn-ea"/>
                        <a:cs typeface="Times New Roman" pitchFamily="18" charset="0"/>
                      </a:endParaRPr>
                    </a:p>
                  </a:txBody>
                  <a:tcPr marL="6339" marR="6339" marT="633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Rectangle 2"/>
          <p:cNvSpPr/>
          <p:nvPr/>
        </p:nvSpPr>
        <p:spPr>
          <a:xfrm>
            <a:off x="1295400" y="5486400"/>
            <a:ext cx="7543800" cy="954107"/>
          </a:xfrm>
          <a:prstGeom prst="rect">
            <a:avLst/>
          </a:prstGeom>
        </p:spPr>
        <p:txBody>
          <a:bodyPr wrap="square">
            <a:spAutoFit/>
          </a:bodyPr>
          <a:lstStyle/>
          <a:p>
            <a:r>
              <a:rPr lang="en-US" sz="2000" b="1" u="sng" dirty="0">
                <a:latin typeface="Times New Roman" pitchFamily="18" charset="0"/>
                <a:cs typeface="Times New Roman" pitchFamily="18" charset="0"/>
              </a:rPr>
              <a:t>Electing the Model:</a:t>
            </a:r>
          </a:p>
          <a:p>
            <a:r>
              <a:rPr lang="en-US" dirty="0">
                <a:latin typeface="Times New Roman" pitchFamily="18" charset="0"/>
                <a:cs typeface="Times New Roman" pitchFamily="18" charset="0"/>
              </a:rPr>
              <a:t>From the above error metrics table, we can finalize the model </a:t>
            </a:r>
            <a:r>
              <a:rPr lang="en-US" dirty="0" smtClean="0">
                <a:latin typeface="Times New Roman" pitchFamily="18" charset="0"/>
                <a:cs typeface="Times New Roman" pitchFamily="18" charset="0"/>
              </a:rPr>
              <a:t>“</a:t>
            </a:r>
            <a:r>
              <a:rPr lang="en-US" b="1" u="sng" dirty="0" smtClean="0">
                <a:latin typeface="Times New Roman" pitchFamily="18" charset="0"/>
                <a:cs typeface="Times New Roman" pitchFamily="18" charset="0"/>
              </a:rPr>
              <a:t>KNN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forecasting better than rest of all models.</a:t>
            </a:r>
          </a:p>
        </p:txBody>
      </p:sp>
    </p:spTree>
    <p:extLst>
      <p:ext uri="{BB962C8B-B14F-4D97-AF65-F5344CB8AC3E}">
        <p14:creationId xmlns:p14="http://schemas.microsoft.com/office/powerpoint/2010/main" xmlns="" val="843968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8600"/>
            <a:ext cx="8153400" cy="707886"/>
          </a:xfrm>
          <a:prstGeom prst="rect">
            <a:avLst/>
          </a:prstGeom>
          <a:noFill/>
        </p:spPr>
        <p:txBody>
          <a:bodyPr wrap="square" rtlCol="0">
            <a:spAutoFit/>
          </a:bodyPr>
          <a:lstStyle/>
          <a:p>
            <a:r>
              <a:rPr lang="en-US" sz="4000" dirty="0" smtClean="0">
                <a:latin typeface="Times New Roman" pitchFamily="18" charset="0"/>
                <a:cs typeface="Times New Roman" pitchFamily="18" charset="0"/>
              </a:rPr>
              <a:t>Tools Implemented</a:t>
            </a:r>
            <a:endParaRPr lang="en-US" sz="4000" dirty="0">
              <a:latin typeface="Times New Roman" pitchFamily="18" charset="0"/>
              <a:cs typeface="Times New Roman" pitchFamily="18" charset="0"/>
            </a:endParaRPr>
          </a:p>
        </p:txBody>
      </p:sp>
      <p:sp>
        <p:nvSpPr>
          <p:cNvPr id="3" name="Rectangle 2"/>
          <p:cNvSpPr/>
          <p:nvPr/>
        </p:nvSpPr>
        <p:spPr>
          <a:xfrm>
            <a:off x="1066800" y="1524000"/>
            <a:ext cx="8001000" cy="2585323"/>
          </a:xfrm>
          <a:prstGeom prst="rect">
            <a:avLst/>
          </a:prstGeom>
        </p:spPr>
        <p:txBody>
          <a:bodyPr wrap="square">
            <a:spAutoFit/>
          </a:bodyPr>
          <a:lstStyle/>
          <a:p>
            <a:r>
              <a:rPr lang="en-US" b="1" dirty="0" smtClean="0">
                <a:latin typeface="Times New Roman" pitchFamily="18" charset="0"/>
                <a:cs typeface="Times New Roman" pitchFamily="18" charset="0"/>
              </a:rPr>
              <a:t>1</a:t>
            </a:r>
            <a:r>
              <a:rPr lang="en-US" b="1" dirty="0">
                <a:latin typeface="Times New Roman" pitchFamily="18" charset="0"/>
                <a:cs typeface="Times New Roman" pitchFamily="18" charset="0"/>
              </a:rPr>
              <a:t>) R-Language: </a:t>
            </a:r>
            <a:r>
              <a:rPr lang="en-US" dirty="0">
                <a:latin typeface="Times New Roman" pitchFamily="18" charset="0"/>
                <a:cs typeface="Times New Roman" pitchFamily="18" charset="0"/>
              </a:rPr>
              <a:t>This is used to implement the Machine learning Algorithms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2) Tableau: </a:t>
            </a:r>
            <a:r>
              <a:rPr lang="en-US" dirty="0">
                <a:latin typeface="Times New Roman" pitchFamily="18" charset="0"/>
                <a:cs typeface="Times New Roman" pitchFamily="18" charset="0"/>
              </a:rPr>
              <a:t>This is used to implement the Exploratory Analysis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3) Excel: </a:t>
            </a:r>
            <a:r>
              <a:rPr lang="en-US" dirty="0">
                <a:latin typeface="Times New Roman" pitchFamily="18" charset="0"/>
                <a:cs typeface="Times New Roman" pitchFamily="18" charset="0"/>
              </a:rPr>
              <a:t>This is used to store the data as well as to do the data validation ( It is explained in the next steps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4) CSV: </a:t>
            </a:r>
            <a:r>
              <a:rPr lang="en-US" dirty="0">
                <a:latin typeface="Times New Roman" pitchFamily="18" charset="0"/>
                <a:cs typeface="Times New Roman" pitchFamily="18" charset="0"/>
              </a:rPr>
              <a:t>Final and confirmed data set has been converted into CSV, Since comparatively  R prefers than others to read the data fast </a:t>
            </a:r>
          </a:p>
        </p:txBody>
      </p:sp>
    </p:spTree>
    <p:extLst>
      <p:ext uri="{BB962C8B-B14F-4D97-AF65-F5344CB8AC3E}">
        <p14:creationId xmlns:p14="http://schemas.microsoft.com/office/powerpoint/2010/main" xmlns="" val="12011800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0" y="2667000"/>
            <a:ext cx="4724400" cy="1015663"/>
          </a:xfrm>
          <a:prstGeom prst="rect">
            <a:avLst/>
          </a:prstGeom>
          <a:noFill/>
        </p:spPr>
        <p:txBody>
          <a:bodyPr wrap="square" rtlCol="0">
            <a:spAutoFit/>
          </a:bodyPr>
          <a:lstStyle/>
          <a:p>
            <a:r>
              <a:rPr lang="en-US" sz="6000" dirty="0" smtClean="0"/>
              <a:t>Thank you</a:t>
            </a:r>
            <a:endParaRPr lang="en-US" sz="6000" dirty="0"/>
          </a:p>
        </p:txBody>
      </p:sp>
    </p:spTree>
    <p:extLst>
      <p:ext uri="{BB962C8B-B14F-4D97-AF65-F5344CB8AC3E}">
        <p14:creationId xmlns:p14="http://schemas.microsoft.com/office/powerpoint/2010/main" xmlns="" val="3764370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543800" cy="914400"/>
          </a:xfrm>
          <a:solidFill>
            <a:schemeClr val="bg1"/>
          </a:solidFill>
        </p:spPr>
        <p:txBody>
          <a:bodyPr/>
          <a:lstStyle/>
          <a:p>
            <a:r>
              <a:rPr lang="en-US" cap="all" dirty="0" smtClean="0">
                <a:latin typeface="Times New Roman" pitchFamily="18" charset="0"/>
                <a:cs typeface="Times New Roman" pitchFamily="18" charset="0"/>
              </a:rPr>
              <a:t>Objective</a:t>
            </a:r>
            <a:endParaRPr lang="en-US" cap="all" dirty="0">
              <a:latin typeface="Times New Roman" pitchFamily="18" charset="0"/>
              <a:cs typeface="Times New Roman" pitchFamily="18" charset="0"/>
            </a:endParaRPr>
          </a:p>
        </p:txBody>
      </p:sp>
      <p:sp>
        <p:nvSpPr>
          <p:cNvPr id="3" name="Content Placeholder 2"/>
          <p:cNvSpPr>
            <a:spLocks noGrp="1"/>
          </p:cNvSpPr>
          <p:nvPr>
            <p:ph idx="1"/>
          </p:nvPr>
        </p:nvSpPr>
        <p:spPr>
          <a:xfrm>
            <a:off x="4572000" y="1676400"/>
            <a:ext cx="4191000" cy="5029200"/>
          </a:xfrm>
          <a:solidFill>
            <a:schemeClr val="bg1"/>
          </a:solidFill>
        </p:spPr>
        <p:txBody>
          <a:bodyPr>
            <a:normAutofit/>
          </a:bodyPr>
          <a:lstStyle/>
          <a:p>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few Energy producing companies are supplying power to domestic the customers (Retail) as well as companies (Industrial), there is a chance of customer can move from one company services to </a:t>
            </a:r>
            <a:r>
              <a:rPr lang="en-US" sz="1800" dirty="0" smtClean="0">
                <a:latin typeface="Times New Roman" pitchFamily="18" charset="0"/>
                <a:cs typeface="Times New Roman" pitchFamily="18" charset="0"/>
              </a:rPr>
              <a:t>another.</a:t>
            </a:r>
          </a:p>
          <a:p>
            <a:pPr marL="82296" indent="0">
              <a:buNone/>
            </a:pPr>
            <a:endParaRPr lang="en-US" sz="1800" dirty="0" smtClean="0">
              <a:latin typeface="Times New Roman" pitchFamily="18" charset="0"/>
              <a:cs typeface="Times New Roman" pitchFamily="18" charset="0"/>
            </a:endParaRPr>
          </a:p>
          <a:p>
            <a:pPr marL="82296" indent="0">
              <a:buNone/>
            </a:pPr>
            <a:endParaRPr lang="en-US" sz="1800" dirty="0" smtClean="0">
              <a:latin typeface="Times New Roman" pitchFamily="18" charset="0"/>
              <a:cs typeface="Times New Roman" pitchFamily="18" charset="0"/>
            </a:endParaRPr>
          </a:p>
          <a:p>
            <a:r>
              <a:rPr lang="en-US" sz="1800" dirty="0" smtClean="0">
                <a:solidFill>
                  <a:srgbClr val="FF0000"/>
                </a:solidFill>
                <a:effectLst/>
                <a:latin typeface="Times New Roman" pitchFamily="18" charset="0"/>
                <a:cs typeface="Times New Roman" pitchFamily="18" charset="0"/>
              </a:rPr>
              <a:t>Here objective is</a:t>
            </a:r>
            <a:r>
              <a:rPr lang="en-US" sz="1800" dirty="0" smtClean="0">
                <a:latin typeface="Times New Roman" pitchFamily="18" charset="0"/>
                <a:cs typeface="Times New Roman" pitchFamily="18" charset="0"/>
              </a:rPr>
              <a:t>: Predicting whether a given customer will churn using previous data and forecasting usage for next 2 Weeks and 2 Months.</a:t>
            </a:r>
          </a:p>
          <a:p>
            <a:pPr marL="82296" indent="0">
              <a:buNone/>
            </a:pPr>
            <a:endParaRPr lang="en-US" sz="1800" dirty="0" smtClean="0">
              <a:latin typeface="Times New Roman" pitchFamily="18" charset="0"/>
              <a:cs typeface="Times New Roman" pitchFamily="18" charset="0"/>
            </a:endParaRPr>
          </a:p>
          <a:p>
            <a:pPr marL="82296" indent="0">
              <a:buNone/>
            </a:pPr>
            <a:endParaRPr lang="en-US" sz="1800" dirty="0" smtClean="0">
              <a:solidFill>
                <a:srgbClr val="00B0F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66800" y="1828800"/>
            <a:ext cx="3657600" cy="3429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4382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543800" cy="914400"/>
          </a:xfrm>
          <a:solidFill>
            <a:schemeClr val="bg1"/>
          </a:solidFill>
        </p:spPr>
        <p:txBody>
          <a:bodyPr>
            <a:normAutofit fontScale="90000"/>
          </a:bodyPr>
          <a:lstStyle/>
          <a:p>
            <a:r>
              <a:rPr lang="en-US" cap="all" dirty="0" smtClean="0">
                <a:latin typeface="Times New Roman" pitchFamily="18" charset="0"/>
                <a:cs typeface="Times New Roman" pitchFamily="18" charset="0"/>
              </a:rPr>
              <a:t>OVERVIEW ABOUT THE INDUSTRY</a:t>
            </a:r>
            <a:endParaRPr lang="en-US" cap="all" dirty="0">
              <a:latin typeface="Times New Roman" pitchFamily="18" charset="0"/>
              <a:cs typeface="Times New Roman" pitchFamily="18" charset="0"/>
            </a:endParaRPr>
          </a:p>
        </p:txBody>
      </p:sp>
      <p:sp>
        <p:nvSpPr>
          <p:cNvPr id="3" name="Content Placeholder 2"/>
          <p:cNvSpPr>
            <a:spLocks noGrp="1"/>
          </p:cNvSpPr>
          <p:nvPr>
            <p:ph idx="1"/>
          </p:nvPr>
        </p:nvSpPr>
        <p:spPr>
          <a:xfrm>
            <a:off x="4800600" y="1371600"/>
            <a:ext cx="4267200" cy="4191000"/>
          </a:xfrm>
          <a:solidFill>
            <a:schemeClr val="bg1"/>
          </a:solidFill>
        </p:spPr>
        <p:txBody>
          <a:bodyPr>
            <a:normAutofit fontScale="85000" lnSpcReduction="20000"/>
          </a:bodyPr>
          <a:lstStyle/>
          <a:p>
            <a:r>
              <a:rPr lang="en-US" sz="2000" dirty="0" smtClean="0">
                <a:latin typeface="Times New Roman" pitchFamily="18" charset="0"/>
                <a:cs typeface="Times New Roman" pitchFamily="18" charset="0"/>
              </a:rPr>
              <a:t>Electricity retailing began at the end of the 19th century when the bodies which generated electricity for their own use made supply available to third parties. In the beginning, electricity was primarily used for street lighting and trams. The public could buy once large scale electric companies had been started.</a:t>
            </a:r>
          </a:p>
          <a:p>
            <a:pPr marL="82296" indent="0">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U.S</a:t>
            </a:r>
            <a:r>
              <a:rPr lang="en-US" sz="2000" dirty="0">
                <a:latin typeface="Times New Roman" pitchFamily="18" charset="0"/>
                <a:cs typeface="Times New Roman" pitchFamily="18" charset="0"/>
              </a:rPr>
              <a:t>. energy companies produce oil, natural gas, coal, renewable fuels, as well as electricity from clean energy sources such as wind, solar, and nuclear power. </a:t>
            </a:r>
            <a:endParaRPr lang="en-US" sz="2000" dirty="0" smtClean="0">
              <a:latin typeface="Times New Roman" pitchFamily="18" charset="0"/>
              <a:cs typeface="Times New Roman" pitchFamily="18" charset="0"/>
            </a:endParaRPr>
          </a:p>
          <a:p>
            <a:pPr marL="82296" indent="0">
              <a:buNone/>
            </a:pP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Today, America has one of the most diverse energy markets in the United States and is one of the leaders in the $6 trillion global energy market</a:t>
            </a:r>
            <a:r>
              <a:rPr lang="en-US" sz="2000" dirty="0" smtClean="0">
                <a:latin typeface="Times New Roman" pitchFamily="18" charset="0"/>
                <a:cs typeface="Times New Roman" pitchFamily="18" charset="0"/>
              </a:rPr>
              <a:t>.</a:t>
            </a:r>
          </a:p>
          <a:p>
            <a:pPr marL="82296" indent="0">
              <a:buNone/>
            </a:pPr>
            <a:endParaRPr lang="en-US" sz="2000" dirty="0" smtClean="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1371600"/>
            <a:ext cx="3657600" cy="419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09667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848600" cy="914400"/>
          </a:xfrm>
          <a:solidFill>
            <a:schemeClr val="bg1"/>
          </a:solidFill>
        </p:spPr>
        <p:txBody>
          <a:bodyPr>
            <a:normAutofit/>
          </a:bodyPr>
          <a:lstStyle/>
          <a:p>
            <a:r>
              <a:rPr lang="en-US" cap="all" dirty="0" smtClean="0">
                <a:latin typeface="Times New Roman" pitchFamily="18" charset="0"/>
                <a:cs typeface="Times New Roman" pitchFamily="18" charset="0"/>
              </a:rPr>
              <a:t>Customer churn</a:t>
            </a:r>
            <a:endParaRPr lang="en-US" cap="all"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447800"/>
            <a:ext cx="7162800" cy="4800600"/>
          </a:xfrm>
          <a:solidFill>
            <a:schemeClr val="bg1"/>
          </a:solidFill>
        </p:spPr>
        <p:txBody>
          <a:bodyPr>
            <a:noAutofit/>
          </a:bodyPr>
          <a:lstStyle/>
          <a:p>
            <a:pPr marL="457200" lvl="1" indent="0">
              <a:buNone/>
            </a:pPr>
            <a:r>
              <a:rPr lang="en-US" sz="1800" b="1" dirty="0">
                <a:solidFill>
                  <a:srgbClr val="FF0000"/>
                </a:solidFill>
                <a:latin typeface="Times New Roman" pitchFamily="18" charset="0"/>
                <a:cs typeface="Times New Roman" pitchFamily="18" charset="0"/>
              </a:rPr>
              <a:t>Churn:</a:t>
            </a:r>
          </a:p>
          <a:p>
            <a:pPr lvl="1">
              <a:buFont typeface="Wingdings" pitchFamily="2" charset="2"/>
              <a:buChar char="§"/>
            </a:pPr>
            <a:r>
              <a:rPr lang="en-US" sz="1400" b="1" u="sng" dirty="0">
                <a:latin typeface="Times New Roman" pitchFamily="18" charset="0"/>
                <a:cs typeface="Times New Roman" pitchFamily="18" charset="0"/>
              </a:rPr>
              <a:t>Definition</a:t>
            </a:r>
            <a:r>
              <a:rPr lang="en-US" sz="1400" b="1" u="sng"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Churn means customer moves from One Company to another company.</a:t>
            </a:r>
          </a:p>
          <a:p>
            <a:pPr lvl="1">
              <a:buFont typeface="Wingdings" pitchFamily="2" charset="2"/>
              <a:buChar char="§"/>
            </a:pPr>
            <a:r>
              <a:rPr lang="en-US" sz="1400" b="1" u="sng" dirty="0">
                <a:latin typeface="Times New Roman" pitchFamily="18" charset="0"/>
                <a:cs typeface="Times New Roman" pitchFamily="18" charset="0"/>
              </a:rPr>
              <a:t>Churn</a:t>
            </a:r>
            <a:r>
              <a:rPr lang="en-US" sz="1400" dirty="0" smtClean="0">
                <a:latin typeface="Times New Roman" pitchFamily="18" charset="0"/>
                <a:cs typeface="Times New Roman" pitchFamily="18" charset="0"/>
              </a:rPr>
              <a:t> </a:t>
            </a:r>
            <a:r>
              <a:rPr lang="en-US" sz="1400" b="1" u="sng" dirty="0" smtClean="0">
                <a:latin typeface="Times New Roman" pitchFamily="18" charset="0"/>
                <a:cs typeface="Times New Roman" pitchFamily="18" charset="0"/>
              </a:rPr>
              <a:t>Reasons: </a:t>
            </a:r>
            <a:endParaRPr lang="en-US" sz="1400" b="1" u="sng" dirty="0">
              <a:latin typeface="Times New Roman" pitchFamily="18" charset="0"/>
              <a:cs typeface="Times New Roman" pitchFamily="18" charset="0"/>
            </a:endParaRPr>
          </a:p>
          <a:p>
            <a:pPr marL="457200" lvl="1" indent="0">
              <a:buNone/>
            </a:pPr>
            <a:endParaRPr lang="en-US" sz="1400" b="1" dirty="0">
              <a:latin typeface="Times New Roman" pitchFamily="18" charset="0"/>
              <a:cs typeface="Times New Roman" pitchFamily="18" charset="0"/>
            </a:endParaRPr>
          </a:p>
        </p:txBody>
      </p:sp>
      <p:sp>
        <p:nvSpPr>
          <p:cNvPr id="5" name="TextBox 4"/>
          <p:cNvSpPr txBox="1"/>
          <p:nvPr/>
        </p:nvSpPr>
        <p:spPr>
          <a:xfrm>
            <a:off x="1600200" y="2667000"/>
            <a:ext cx="4343400" cy="3970318"/>
          </a:xfrm>
          <a:prstGeom prst="rect">
            <a:avLst/>
          </a:prstGeom>
          <a:noFill/>
        </p:spPr>
        <p:txBody>
          <a:bodyPr wrap="square" rtlCol="0">
            <a:spAutoFit/>
          </a:bodyPr>
          <a:lstStyle/>
          <a:p>
            <a:pPr fontAlgn="base"/>
            <a:r>
              <a:rPr lang="en-US" b="1" dirty="0">
                <a:solidFill>
                  <a:srgbClr val="FF0000"/>
                </a:solidFill>
                <a:latin typeface="Times New Roman" pitchFamily="18" charset="0"/>
                <a:cs typeface="Times New Roman" pitchFamily="18" charset="0"/>
              </a:rPr>
              <a:t>Churn Impact</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The top 20 percent of a utility’s customers generate 80 percent of its net profit. Moreover, the bottom 30 percent of customers eat up 50 percent of the profits that other customers generate, according to Accenture. (</a:t>
            </a:r>
            <a:r>
              <a:rPr lang="en-US" dirty="0">
                <a:solidFill>
                  <a:srgbClr val="0070C0"/>
                </a:solidFill>
                <a:latin typeface="Times New Roman" pitchFamily="18" charset="0"/>
                <a:cs typeface="Times New Roman" pitchFamily="18" charset="0"/>
              </a:rPr>
              <a:t>https://www.tibco.com/blog/2014/06/09/how-big-data-analytics-can-help-utilities-reduce-customer-churn/) , (http://blog.inalign.com/5-ways-energy-services-companies-can-reduce-customer-churn</a:t>
            </a:r>
            <a:r>
              <a:rPr lang="en-US" dirty="0">
                <a:solidFill>
                  <a:srgbClr val="00B0F0"/>
                </a:solidFill>
                <a:latin typeface="Times New Roman" pitchFamily="18" charset="0"/>
                <a:cs typeface="Times New Roman" pitchFamily="18" charset="0"/>
              </a:rPr>
              <a:t>)</a:t>
            </a:r>
            <a:endParaRPr lang="en-US" dirty="0">
              <a:latin typeface="Times New Roman" pitchFamily="18" charset="0"/>
              <a:cs typeface="Times New Roman" pitchFamily="18" charset="0"/>
            </a:endParaRPr>
          </a:p>
          <a:p>
            <a:pPr fontAlgn="base"/>
            <a:endParaRPr lang="en-US" dirty="0">
              <a:latin typeface="Times New Roman" pitchFamily="18" charset="0"/>
              <a:cs typeface="Times New Roman" pitchFamily="18" charset="0"/>
            </a:endParaRPr>
          </a:p>
          <a:p>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943600" y="2781300"/>
            <a:ext cx="2971800" cy="3086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91467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752600"/>
            <a:ext cx="8229600" cy="1905000"/>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Exploratory </a:t>
            </a:r>
            <a:r>
              <a:rPr lang="en-US" dirty="0" smtClean="0">
                <a:latin typeface="Times New Roman" pitchFamily="18" charset="0"/>
                <a:cs typeface="Times New Roman" pitchFamily="18" charset="0"/>
              </a:rPr>
              <a:t>Data Analysis &amp;</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Feature Engineering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4085127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2400"/>
            <a:ext cx="8153400" cy="707886"/>
          </a:xfrm>
          <a:prstGeom prst="rect">
            <a:avLst/>
          </a:prstGeom>
          <a:noFill/>
        </p:spPr>
        <p:txBody>
          <a:bodyPr wrap="square" rtlCol="0">
            <a:spAutoFit/>
          </a:bodyPr>
          <a:lstStyle/>
          <a:p>
            <a:r>
              <a:rPr lang="en-US" sz="4000" dirty="0" smtClean="0">
                <a:latin typeface="Times New Roman" pitchFamily="18" charset="0"/>
                <a:cs typeface="Times New Roman" pitchFamily="18" charset="0"/>
              </a:rPr>
              <a:t>List of the Attributes in the Dataset</a:t>
            </a:r>
            <a:endParaRPr lang="en-US" sz="40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2563570305"/>
              </p:ext>
            </p:extLst>
          </p:nvPr>
        </p:nvGraphicFramePr>
        <p:xfrm>
          <a:off x="1371600" y="1371600"/>
          <a:ext cx="6629400" cy="4659522"/>
        </p:xfrm>
        <a:graphic>
          <a:graphicData uri="http://schemas.openxmlformats.org/drawingml/2006/table">
            <a:tbl>
              <a:tblPr firstRow="1" bandRow="1">
                <a:tableStyleId>{5C22544A-7EE6-4342-B048-85BDC9FD1C3A}</a:tableStyleId>
              </a:tblPr>
              <a:tblGrid>
                <a:gridCol w="3596802"/>
                <a:gridCol w="3032598"/>
              </a:tblGrid>
              <a:tr h="924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Categorical (Ordinal (O)</a:t>
                      </a:r>
                      <a:r>
                        <a:rPr lang="en-US" baseline="0" dirty="0" smtClean="0">
                          <a:latin typeface="Times New Roman" pitchFamily="18" charset="0"/>
                          <a:cs typeface="Times New Roman" pitchFamily="18" charset="0"/>
                        </a:rPr>
                        <a:t> or Nominal (N))</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aseline="0" dirty="0" smtClean="0">
                          <a:latin typeface="Times New Roman" pitchFamily="18" charset="0"/>
                          <a:cs typeface="Times New Roman" pitchFamily="18" charset="0"/>
                        </a:rPr>
                        <a:t> Numerical</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6345">
                <a:tc>
                  <a:txBody>
                    <a:bodyPr/>
                    <a:lstStyle/>
                    <a:p>
                      <a:pPr algn="l" fontAlgn="b"/>
                      <a:r>
                        <a:rPr lang="en-US" sz="1400" b="0" i="0" u="none" strike="noStrike" dirty="0" smtClean="0">
                          <a:solidFill>
                            <a:srgbClr val="000000"/>
                          </a:solidFill>
                          <a:effectLst/>
                          <a:latin typeface="Times New Roman" pitchFamily="18" charset="0"/>
                          <a:cs typeface="Times New Roman" pitchFamily="18" charset="0"/>
                        </a:rPr>
                        <a:t>AGE(O)</a:t>
                      </a:r>
                      <a:endParaRPr lang="en-US" sz="1400" b="0" i="0" u="none" strike="noStrike" dirty="0">
                        <a:solidFill>
                          <a:srgbClr val="000000"/>
                        </a:solidFill>
                        <a:effectLst/>
                        <a:latin typeface="Times New Roman" pitchFamily="18" charset="0"/>
                        <a:cs typeface="Times New Roman"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kern="1200" dirty="0">
                          <a:solidFill>
                            <a:srgbClr val="000000"/>
                          </a:solidFill>
                          <a:effectLst/>
                          <a:latin typeface="Times New Roman" pitchFamily="18" charset="0"/>
                          <a:ea typeface="+mn-ea"/>
                          <a:cs typeface="Times New Roman" pitchFamily="18" charset="0"/>
                        </a:rPr>
                        <a:t>FREQOFMOVING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7952">
                <a:tc>
                  <a:txBody>
                    <a:bodyPr/>
                    <a:lstStyle/>
                    <a:p>
                      <a:pPr algn="l" fontAlgn="b"/>
                      <a:r>
                        <a:rPr lang="en-US" sz="1400" b="0" i="0" u="none" strike="noStrike" dirty="0" smtClean="0">
                          <a:solidFill>
                            <a:srgbClr val="000000"/>
                          </a:solidFill>
                          <a:effectLst/>
                          <a:latin typeface="Times New Roman" pitchFamily="18" charset="0"/>
                          <a:cs typeface="Times New Roman" pitchFamily="18" charset="0"/>
                        </a:rPr>
                        <a:t>FAMILYSIZE(O)</a:t>
                      </a:r>
                      <a:endParaRPr lang="en-US" sz="1400" b="0" i="0" u="none" strike="noStrike" dirty="0">
                        <a:solidFill>
                          <a:srgbClr val="000000"/>
                        </a:solidFill>
                        <a:effectLst/>
                        <a:latin typeface="Times New Roman" pitchFamily="18" charset="0"/>
                        <a:cs typeface="Times New Roman"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kern="1200" dirty="0">
                          <a:solidFill>
                            <a:srgbClr val="000000"/>
                          </a:solidFill>
                          <a:effectLst/>
                          <a:latin typeface="Times New Roman" pitchFamily="18" charset="0"/>
                          <a:ea typeface="+mn-ea"/>
                          <a:cs typeface="Times New Roman" pitchFamily="18" charset="0"/>
                        </a:rPr>
                        <a:t>LATEFEEPAYMENTS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6345">
                <a:tc>
                  <a:txBody>
                    <a:bodyPr/>
                    <a:lstStyle/>
                    <a:p>
                      <a:pPr algn="l" fontAlgn="b"/>
                      <a:r>
                        <a:rPr lang="en-US" sz="1400" b="0" i="0" u="none" strike="noStrike" dirty="0" smtClean="0">
                          <a:solidFill>
                            <a:srgbClr val="000000"/>
                          </a:solidFill>
                          <a:effectLst/>
                          <a:latin typeface="Times New Roman" pitchFamily="18" charset="0"/>
                          <a:cs typeface="Times New Roman" pitchFamily="18" charset="0"/>
                        </a:rPr>
                        <a:t>TYPEOFHOUSING(O)</a:t>
                      </a:r>
                      <a:endParaRPr lang="en-US" sz="1400" b="0" i="0" u="none" strike="noStrike" dirty="0">
                        <a:solidFill>
                          <a:srgbClr val="000000"/>
                        </a:solidFill>
                        <a:effectLst/>
                        <a:latin typeface="Times New Roman" pitchFamily="18" charset="0"/>
                        <a:cs typeface="Times New Roman"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kern="1200" dirty="0">
                          <a:solidFill>
                            <a:srgbClr val="000000"/>
                          </a:solidFill>
                          <a:effectLst/>
                          <a:latin typeface="Times New Roman" pitchFamily="18" charset="0"/>
                          <a:ea typeface="+mn-ea"/>
                          <a:cs typeface="Times New Roman" pitchFamily="18" charset="0"/>
                        </a:rPr>
                        <a:t>AVGCOMPLAINTSRAISED</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6345">
                <a:tc>
                  <a:txBody>
                    <a:bodyPr/>
                    <a:lstStyle/>
                    <a:p>
                      <a:pPr algn="l" fontAlgn="b"/>
                      <a:r>
                        <a:rPr lang="en-US" sz="1400" b="0" i="0" u="none" strike="noStrike" dirty="0" smtClean="0">
                          <a:solidFill>
                            <a:srgbClr val="000000"/>
                          </a:solidFill>
                          <a:effectLst/>
                          <a:latin typeface="Times New Roman" pitchFamily="18" charset="0"/>
                          <a:cs typeface="Times New Roman" pitchFamily="18" charset="0"/>
                        </a:rPr>
                        <a:t>HOUSEHOLDANNUALINCOME(O)</a:t>
                      </a:r>
                      <a:endParaRPr lang="en-US" sz="1400" b="0" i="0" u="none" strike="noStrike" dirty="0">
                        <a:solidFill>
                          <a:srgbClr val="000000"/>
                        </a:solidFill>
                        <a:effectLst/>
                        <a:latin typeface="Times New Roman" pitchFamily="18" charset="0"/>
                        <a:cs typeface="Times New Roman"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kern="1200" dirty="0">
                          <a:solidFill>
                            <a:srgbClr val="000000"/>
                          </a:solidFill>
                          <a:effectLst/>
                          <a:latin typeface="Times New Roman" pitchFamily="18" charset="0"/>
                          <a:ea typeface="+mn-ea"/>
                          <a:cs typeface="Times New Roman" pitchFamily="18" charset="0"/>
                        </a:rPr>
                        <a:t>AVGCOMPLAINTSRESOLVED</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838">
                <a:tc>
                  <a:txBody>
                    <a:bodyPr/>
                    <a:lstStyle/>
                    <a:p>
                      <a:pPr algn="l" fontAlgn="b"/>
                      <a:r>
                        <a:rPr lang="en-US" sz="1400" b="0" i="0" u="none" strike="noStrike" dirty="0" smtClean="0">
                          <a:solidFill>
                            <a:srgbClr val="000000"/>
                          </a:solidFill>
                          <a:effectLst/>
                          <a:latin typeface="Times New Roman" pitchFamily="18" charset="0"/>
                          <a:cs typeface="Times New Roman" pitchFamily="18" charset="0"/>
                        </a:rPr>
                        <a:t>AGEOFBUILDING(O)</a:t>
                      </a:r>
                      <a:endParaRPr lang="en-US" sz="1400" b="0" i="0" u="none" strike="noStrike" dirty="0">
                        <a:solidFill>
                          <a:srgbClr val="000000"/>
                        </a:solidFill>
                        <a:effectLst/>
                        <a:latin typeface="Times New Roman" pitchFamily="18" charset="0"/>
                        <a:cs typeface="Times New Roman"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kern="1200" dirty="0">
                          <a:solidFill>
                            <a:srgbClr val="000000"/>
                          </a:solidFill>
                          <a:effectLst/>
                          <a:latin typeface="Times New Roman" pitchFamily="18" charset="0"/>
                          <a:ea typeface="+mn-ea"/>
                          <a:cs typeface="Times New Roman" pitchFamily="18" charset="0"/>
                        </a:rPr>
                        <a:t>AVGDAILYUSAGE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591">
                <a:tc>
                  <a:txBody>
                    <a:bodyPr/>
                    <a:lstStyle/>
                    <a:p>
                      <a:pPr algn="l" fontAlgn="b"/>
                      <a:r>
                        <a:rPr lang="en-US" sz="1400" b="0" i="0" u="none" strike="noStrike" dirty="0" smtClean="0">
                          <a:solidFill>
                            <a:srgbClr val="000000"/>
                          </a:solidFill>
                          <a:effectLst/>
                          <a:latin typeface="Times New Roman" pitchFamily="18" charset="0"/>
                          <a:cs typeface="Times New Roman" pitchFamily="18" charset="0"/>
                        </a:rPr>
                        <a:t>AGEOFCUSTOMERACCOUNTINDAYS(O)</a:t>
                      </a:r>
                      <a:endParaRPr lang="en-US" sz="1400" b="0" i="0" u="none" strike="noStrike" dirty="0">
                        <a:solidFill>
                          <a:srgbClr val="000000"/>
                        </a:solidFill>
                        <a:effectLst/>
                        <a:latin typeface="Times New Roman" pitchFamily="18" charset="0"/>
                        <a:cs typeface="Times New Roman"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591">
                <a:tc>
                  <a:txBody>
                    <a:bodyPr/>
                    <a:lstStyle/>
                    <a:p>
                      <a:pPr algn="l" fontAlgn="b"/>
                      <a:r>
                        <a:rPr lang="en-US" sz="1400" b="0" i="0" u="none" strike="noStrike" kern="1200" dirty="0" smtClean="0">
                          <a:solidFill>
                            <a:srgbClr val="000000"/>
                          </a:solidFill>
                          <a:effectLst/>
                          <a:latin typeface="Times New Roman" pitchFamily="18" charset="0"/>
                          <a:ea typeface="+mn-ea"/>
                          <a:cs typeface="Times New Roman" pitchFamily="18" charset="0"/>
                        </a:rPr>
                        <a:t>EDUCATION</a:t>
                      </a:r>
                      <a:r>
                        <a:rPr lang="en-US" sz="1400" b="0" i="0" u="none" strike="noStrike" dirty="0" smtClean="0">
                          <a:solidFill>
                            <a:srgbClr val="000000"/>
                          </a:solidFill>
                          <a:effectLst/>
                          <a:latin typeface="Times New Roman" pitchFamily="18" charset="0"/>
                          <a:cs typeface="Times New Roman" pitchFamily="18" charset="0"/>
                        </a:rPr>
                        <a:t>(O)</a:t>
                      </a:r>
                      <a:endParaRPr lang="en-US" sz="1400" b="0" i="0" u="none" strike="noStrike" kern="1200" dirty="0">
                        <a:solidFill>
                          <a:srgbClr val="000000"/>
                        </a:solidFill>
                        <a:effectLst/>
                        <a:latin typeface="Times New Roman" pitchFamily="18" charset="0"/>
                        <a:ea typeface="+mn-ea"/>
                        <a:cs typeface="Times New Roman"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591">
                <a:tc>
                  <a:txBody>
                    <a:bodyPr/>
                    <a:lstStyle/>
                    <a:p>
                      <a:pPr algn="l" fontAlgn="b"/>
                      <a:r>
                        <a:rPr lang="en-US" sz="1400" b="0" i="0" u="none" strike="noStrike" kern="1200" dirty="0" smtClean="0">
                          <a:solidFill>
                            <a:srgbClr val="000000"/>
                          </a:solidFill>
                          <a:effectLst/>
                          <a:latin typeface="Times New Roman" pitchFamily="18" charset="0"/>
                          <a:ea typeface="+mn-ea"/>
                          <a:cs typeface="Times New Roman" pitchFamily="18" charset="0"/>
                        </a:rPr>
                        <a:t>HOUSEOWNERSHIP(N)</a:t>
                      </a:r>
                      <a:endParaRPr lang="en-US" sz="1400" b="0" i="0" u="none" strike="noStrike" kern="1200" dirty="0">
                        <a:solidFill>
                          <a:srgbClr val="000000"/>
                        </a:solidFill>
                        <a:effectLst/>
                        <a:latin typeface="Times New Roman" pitchFamily="18" charset="0"/>
                        <a:ea typeface="+mn-ea"/>
                        <a:cs typeface="Times New Roman"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591">
                <a:tc>
                  <a:txBody>
                    <a:bodyPr/>
                    <a:lstStyle/>
                    <a:p>
                      <a:pPr marL="0" algn="l" defTabSz="914400" rtl="0" eaLnBrk="1" fontAlgn="b" latinLnBrk="0" hangingPunct="1"/>
                      <a:r>
                        <a:rPr lang="en-US" sz="1400" b="0" i="0" u="none" strike="noStrike" kern="1200" dirty="0" smtClean="0">
                          <a:solidFill>
                            <a:srgbClr val="000000"/>
                          </a:solidFill>
                          <a:effectLst/>
                          <a:latin typeface="Times New Roman" pitchFamily="18" charset="0"/>
                          <a:ea typeface="+mn-ea"/>
                          <a:cs typeface="Times New Roman" pitchFamily="18" charset="0"/>
                        </a:rPr>
                        <a:t>MODEOFPAYMENT(N)</a:t>
                      </a:r>
                      <a:endParaRPr lang="en-US" sz="1400" b="0" i="0" u="none" strike="noStrike" kern="1200" dirty="0">
                        <a:solidFill>
                          <a:srgbClr val="000000"/>
                        </a:solidFill>
                        <a:effectLst/>
                        <a:latin typeface="Times New Roman" pitchFamily="18" charset="0"/>
                        <a:ea typeface="+mn-ea"/>
                        <a:cs typeface="Times New Roman"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591">
                <a:tc>
                  <a:txBody>
                    <a:bodyPr/>
                    <a:lstStyle/>
                    <a:p>
                      <a:pPr marL="0" algn="l" defTabSz="914400" rtl="0" eaLnBrk="1" fontAlgn="b" latinLnBrk="0" hangingPunct="1"/>
                      <a:r>
                        <a:rPr lang="en-US" sz="1400" b="0" i="0" u="none" strike="noStrike" kern="1200" dirty="0" smtClean="0">
                          <a:solidFill>
                            <a:srgbClr val="000000"/>
                          </a:solidFill>
                          <a:effectLst/>
                          <a:latin typeface="Times New Roman" pitchFamily="18" charset="0"/>
                          <a:ea typeface="+mn-ea"/>
                          <a:cs typeface="Times New Roman" pitchFamily="18" charset="0"/>
                        </a:rPr>
                        <a:t>TYPEOFPLANI(N)</a:t>
                      </a:r>
                      <a:endParaRPr lang="en-US" sz="1400" b="0" i="0" u="none" strike="noStrike" kern="1200" dirty="0">
                        <a:solidFill>
                          <a:srgbClr val="000000"/>
                        </a:solidFill>
                        <a:effectLst/>
                        <a:latin typeface="Times New Roman" pitchFamily="18" charset="0"/>
                        <a:ea typeface="+mn-ea"/>
                        <a:cs typeface="Times New Roman"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591">
                <a:tc>
                  <a:txBody>
                    <a:bodyPr/>
                    <a:lstStyle/>
                    <a:p>
                      <a:pPr marL="0" algn="l" defTabSz="914400" rtl="0" eaLnBrk="1" fontAlgn="b" latinLnBrk="0" hangingPunct="1"/>
                      <a:r>
                        <a:rPr lang="en-US" sz="1400" b="0" i="0" u="none" strike="noStrike" kern="1200" dirty="0" smtClean="0">
                          <a:solidFill>
                            <a:srgbClr val="000000"/>
                          </a:solidFill>
                          <a:effectLst/>
                          <a:latin typeface="Times New Roman" pitchFamily="18" charset="0"/>
                          <a:ea typeface="+mn-ea"/>
                          <a:cs typeface="Times New Roman" pitchFamily="18" charset="0"/>
                        </a:rPr>
                        <a:t>TYPEOFPLANII(N)</a:t>
                      </a:r>
                      <a:endParaRPr lang="en-US" sz="1400" b="0" i="0" u="none" strike="noStrike" kern="1200" dirty="0">
                        <a:solidFill>
                          <a:srgbClr val="000000"/>
                        </a:solidFill>
                        <a:effectLst/>
                        <a:latin typeface="Times New Roman" pitchFamily="18" charset="0"/>
                        <a:ea typeface="+mn-ea"/>
                        <a:cs typeface="Times New Roman"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591">
                <a:tc>
                  <a:txBody>
                    <a:bodyPr/>
                    <a:lstStyle/>
                    <a:p>
                      <a:pPr marL="0" algn="l" defTabSz="914400" rtl="0" eaLnBrk="1" fontAlgn="b" latinLnBrk="0" hangingPunct="1"/>
                      <a:r>
                        <a:rPr lang="en-US" sz="1400" b="0" i="0" u="none" strike="noStrike" kern="1200" dirty="0" smtClean="0">
                          <a:solidFill>
                            <a:srgbClr val="000000"/>
                          </a:solidFill>
                          <a:effectLst/>
                          <a:latin typeface="Times New Roman" pitchFamily="18" charset="0"/>
                          <a:ea typeface="+mn-ea"/>
                          <a:cs typeface="Times New Roman" pitchFamily="18" charset="0"/>
                        </a:rPr>
                        <a:t>TARGET(N)</a:t>
                      </a:r>
                      <a:endParaRPr lang="en-US" sz="1400" b="0" i="0" u="none" strike="noStrike" kern="1200" dirty="0">
                        <a:solidFill>
                          <a:srgbClr val="000000"/>
                        </a:solidFill>
                        <a:effectLst/>
                        <a:latin typeface="Times New Roman" pitchFamily="18" charset="0"/>
                        <a:ea typeface="+mn-ea"/>
                        <a:cs typeface="Times New Roman"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152050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12659" y="838200"/>
            <a:ext cx="3733800" cy="5486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200150" y="883920"/>
            <a:ext cx="3601212" cy="4955203"/>
          </a:xfrm>
          <a:prstGeom prst="rect">
            <a:avLst/>
          </a:prstGeom>
          <a:noFill/>
        </p:spPr>
        <p:txBody>
          <a:bodyPr wrap="square" rtlCol="0">
            <a:spAutoFit/>
          </a:bodyPr>
          <a:lstStyle/>
          <a:p>
            <a:r>
              <a:rPr lang="en-US" sz="2000" b="1" dirty="0" smtClean="0">
                <a:solidFill>
                  <a:srgbClr val="FF0000"/>
                </a:solidFill>
              </a:rPr>
              <a:t>   The following are the        observations from the EDA</a:t>
            </a:r>
          </a:p>
          <a:p>
            <a:endParaRPr lang="en-US" dirty="0"/>
          </a:p>
          <a:p>
            <a:pPr lvl="1" indent="-342900">
              <a:buFont typeface="Arial" pitchFamily="34" charset="0"/>
              <a:buChar char="•"/>
            </a:pPr>
            <a:r>
              <a:rPr lang="en-US" sz="1600" dirty="0">
                <a:latin typeface="Times New Roman" pitchFamily="18" charset="0"/>
                <a:cs typeface="Times New Roman" pitchFamily="18" charset="0"/>
              </a:rPr>
              <a:t>21% of the records are Events (</a:t>
            </a:r>
            <a:r>
              <a:rPr lang="en-US" sz="1600" b="1" dirty="0">
                <a:solidFill>
                  <a:srgbClr val="FF0000"/>
                </a:solidFill>
                <a:latin typeface="Times New Roman" pitchFamily="18" charset="0"/>
                <a:cs typeface="Times New Roman" pitchFamily="18" charset="0"/>
              </a:rPr>
              <a:t>Churn</a:t>
            </a:r>
            <a:r>
              <a:rPr lang="en-US" sz="1600" dirty="0">
                <a:latin typeface="Times New Roman" pitchFamily="18" charset="0"/>
                <a:cs typeface="Times New Roman" pitchFamily="18" charset="0"/>
              </a:rPr>
              <a:t>), 79% of the records are </a:t>
            </a:r>
            <a:r>
              <a:rPr lang="en-US" sz="1600" dirty="0" smtClean="0">
                <a:latin typeface="Times New Roman" pitchFamily="18" charset="0"/>
                <a:cs typeface="Times New Roman" pitchFamily="18" charset="0"/>
              </a:rPr>
              <a:t>Non-Events (</a:t>
            </a:r>
            <a:r>
              <a:rPr lang="en-US" sz="1600" b="1" dirty="0">
                <a:solidFill>
                  <a:srgbClr val="252D7B"/>
                </a:solidFill>
                <a:latin typeface="Times New Roman" pitchFamily="18" charset="0"/>
                <a:cs typeface="Times New Roman" pitchFamily="18" charset="0"/>
              </a:rPr>
              <a:t>Not Churn</a:t>
            </a:r>
            <a:r>
              <a:rPr lang="en-US" sz="1600" dirty="0">
                <a:latin typeface="Times New Roman" pitchFamily="18" charset="0"/>
                <a:cs typeface="Times New Roman" pitchFamily="18" charset="0"/>
              </a:rPr>
              <a:t>).</a:t>
            </a:r>
          </a:p>
          <a:p>
            <a:pPr lvl="1" indent="-342900"/>
            <a:endParaRPr lang="en-US" sz="1600" b="1" u="sng" dirty="0" smtClean="0">
              <a:latin typeface="Times New Roman" pitchFamily="18" charset="0"/>
              <a:cs typeface="Times New Roman" pitchFamily="18" charset="0"/>
            </a:endParaRPr>
          </a:p>
          <a:p>
            <a:pPr lvl="1" indent="-342900"/>
            <a:r>
              <a:rPr lang="en-US" sz="1600" b="1" u="sng" dirty="0" smtClean="0">
                <a:latin typeface="Times New Roman" pitchFamily="18" charset="0"/>
                <a:cs typeface="Times New Roman" pitchFamily="18" charset="0"/>
              </a:rPr>
              <a:t>With </a:t>
            </a:r>
            <a:r>
              <a:rPr lang="en-US" sz="1600" b="1" u="sng" dirty="0">
                <a:latin typeface="Times New Roman" pitchFamily="18" charset="0"/>
                <a:cs typeface="Times New Roman" pitchFamily="18" charset="0"/>
              </a:rPr>
              <a:t>in Events(Churn)</a:t>
            </a:r>
          </a:p>
          <a:p>
            <a:pPr lvl="1" indent="-342900">
              <a:buFont typeface="Arial" pitchFamily="34" charset="0"/>
              <a:buChar char="•"/>
            </a:pPr>
            <a:r>
              <a:rPr lang="en-US" sz="1600" dirty="0">
                <a:latin typeface="Times New Roman" pitchFamily="18" charset="0"/>
                <a:cs typeface="Times New Roman" pitchFamily="18" charset="0"/>
              </a:rPr>
              <a:t>41% of Customers in 20- 30Yrs Building Age, 30% in 10 – 20Yrs</a:t>
            </a:r>
          </a:p>
          <a:p>
            <a:pPr lvl="1" indent="-342900">
              <a:buFont typeface="Arial" pitchFamily="34" charset="0"/>
              <a:buChar char="•"/>
            </a:pPr>
            <a:endParaRPr lang="en-US" sz="1600" dirty="0" smtClean="0">
              <a:latin typeface="Times New Roman" pitchFamily="18" charset="0"/>
              <a:cs typeface="Times New Roman" pitchFamily="18" charset="0"/>
            </a:endParaRPr>
          </a:p>
          <a:p>
            <a:pPr lvl="1" indent="-342900">
              <a:buFont typeface="Arial" pitchFamily="34" charset="0"/>
              <a:buChar char="•"/>
            </a:pPr>
            <a:endParaRPr lang="en-US" sz="1600" dirty="0">
              <a:latin typeface="Times New Roman" pitchFamily="18" charset="0"/>
              <a:cs typeface="Times New Roman" pitchFamily="18" charset="0"/>
            </a:endParaRPr>
          </a:p>
          <a:p>
            <a:pPr lvl="1" indent="-342900">
              <a:buFont typeface="Arial" pitchFamily="34" charset="0"/>
              <a:buChar char="•"/>
            </a:pPr>
            <a:r>
              <a:rPr lang="en-US" sz="1600" dirty="0">
                <a:latin typeface="Times New Roman" pitchFamily="18" charset="0"/>
                <a:cs typeface="Times New Roman" pitchFamily="18" charset="0"/>
              </a:rPr>
              <a:t>47% of Customers in 30 – 40Yrs age group, 31% in 40 -50Yrs</a:t>
            </a:r>
          </a:p>
          <a:p>
            <a:pPr lvl="1" indent="-342900">
              <a:buFont typeface="Arial" pitchFamily="34" charset="0"/>
              <a:buChar char="•"/>
            </a:pPr>
            <a:endParaRPr lang="en-US" sz="1600" dirty="0" smtClean="0">
              <a:latin typeface="Times New Roman" pitchFamily="18" charset="0"/>
              <a:cs typeface="Times New Roman" pitchFamily="18" charset="0"/>
            </a:endParaRPr>
          </a:p>
          <a:p>
            <a:pPr lvl="1" indent="-342900"/>
            <a:endParaRPr lang="en-US" sz="1600" dirty="0">
              <a:latin typeface="Times New Roman" pitchFamily="18" charset="0"/>
              <a:cs typeface="Times New Roman" pitchFamily="18" charset="0"/>
            </a:endParaRPr>
          </a:p>
          <a:p>
            <a:pPr lvl="1" indent="-342900">
              <a:buFont typeface="Arial" pitchFamily="34" charset="0"/>
              <a:buChar char="•"/>
            </a:pPr>
            <a:r>
              <a:rPr lang="en-US" sz="1600" dirty="0">
                <a:latin typeface="Times New Roman" pitchFamily="18" charset="0"/>
                <a:cs typeface="Times New Roman" pitchFamily="18" charset="0"/>
              </a:rPr>
              <a:t>65% of customers are owned , </a:t>
            </a:r>
            <a:endParaRPr lang="en-US" sz="1600" dirty="0" smtClean="0">
              <a:latin typeface="Times New Roman" pitchFamily="18" charset="0"/>
              <a:cs typeface="Times New Roman" pitchFamily="18" charset="0"/>
            </a:endParaRPr>
          </a:p>
          <a:p>
            <a:pPr marL="114300" lvl="1"/>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35 </a:t>
            </a:r>
            <a:r>
              <a:rPr lang="en-US" sz="1600" dirty="0">
                <a:latin typeface="Times New Roman" pitchFamily="18" charset="0"/>
                <a:cs typeface="Times New Roman" pitchFamily="18" charset="0"/>
              </a:rPr>
              <a:t>% rented</a:t>
            </a:r>
          </a:p>
          <a:p>
            <a:pPr marL="342900" indent="-342900">
              <a:buAutoNum type="arabicParenR"/>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52999" y="838200"/>
            <a:ext cx="3977779" cy="548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Lst>
        </p:spPr>
      </p:pic>
      <p:sp>
        <p:nvSpPr>
          <p:cNvPr id="7" name="Right Arrow 6"/>
          <p:cNvSpPr/>
          <p:nvPr/>
        </p:nvSpPr>
        <p:spPr>
          <a:xfrm>
            <a:off x="4443222" y="1914525"/>
            <a:ext cx="34594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4455414" y="3132921"/>
            <a:ext cx="34594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471174" y="4343400"/>
            <a:ext cx="34594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443222" y="5191125"/>
            <a:ext cx="34594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246342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762000"/>
            <a:ext cx="3657600" cy="51816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143000" y="1101685"/>
            <a:ext cx="3505200" cy="4308872"/>
          </a:xfrm>
          <a:prstGeom prst="rect">
            <a:avLst/>
          </a:prstGeom>
          <a:noFill/>
        </p:spPr>
        <p:txBody>
          <a:bodyPr wrap="square" rtlCol="0">
            <a:spAutoFit/>
          </a:bodyPr>
          <a:lstStyle/>
          <a:p>
            <a:endParaRPr lang="en-US" dirty="0"/>
          </a:p>
          <a:p>
            <a:pPr lvl="1" indent="-342900">
              <a:buFont typeface="Arial" pitchFamily="34" charset="0"/>
              <a:buChar char="•"/>
            </a:pPr>
            <a:r>
              <a:rPr lang="en-US" sz="1600" dirty="0">
                <a:latin typeface="Times New Roman" pitchFamily="18" charset="0"/>
                <a:cs typeface="Times New Roman" pitchFamily="18" charset="0"/>
              </a:rPr>
              <a:t>45% of customers in Medium Family size, 30%  in Age, 26% </a:t>
            </a:r>
            <a:endParaRPr lang="en-US" sz="1600" dirty="0" smtClean="0">
              <a:latin typeface="Times New Roman" pitchFamily="18" charset="0"/>
              <a:cs typeface="Times New Roman" pitchFamily="18" charset="0"/>
            </a:endParaRPr>
          </a:p>
          <a:p>
            <a:pPr marL="114300" lvl="1"/>
            <a:r>
              <a:rPr lang="en-US" sz="1600" dirty="0" smtClean="0">
                <a:latin typeface="Times New Roman" pitchFamily="18" charset="0"/>
                <a:cs typeface="Times New Roman" pitchFamily="18" charset="0"/>
              </a:rPr>
              <a:t>       in </a:t>
            </a:r>
            <a:r>
              <a:rPr lang="en-US" sz="1600" dirty="0">
                <a:latin typeface="Times New Roman" pitchFamily="18" charset="0"/>
                <a:cs typeface="Times New Roman" pitchFamily="18" charset="0"/>
              </a:rPr>
              <a:t>large.</a:t>
            </a:r>
          </a:p>
          <a:p>
            <a:pPr lvl="1" indent="-342900">
              <a:buFont typeface="Arial" pitchFamily="34" charset="0"/>
              <a:buChar char="•"/>
            </a:pPr>
            <a:endParaRPr lang="en-US" sz="1600" dirty="0" smtClean="0">
              <a:latin typeface="Times New Roman" pitchFamily="18" charset="0"/>
              <a:cs typeface="Times New Roman" pitchFamily="18" charset="0"/>
            </a:endParaRPr>
          </a:p>
          <a:p>
            <a:pPr lvl="1" indent="-342900">
              <a:buFont typeface="Arial" pitchFamily="34" charset="0"/>
              <a:buChar char="•"/>
            </a:pPr>
            <a:endParaRPr lang="en-US" sz="1600" dirty="0">
              <a:latin typeface="Times New Roman" pitchFamily="18" charset="0"/>
              <a:cs typeface="Times New Roman" pitchFamily="18" charset="0"/>
            </a:endParaRPr>
          </a:p>
          <a:p>
            <a:pPr lvl="1" indent="-342900">
              <a:buFont typeface="Arial" pitchFamily="34" charset="0"/>
              <a:buChar char="•"/>
            </a:pPr>
            <a:r>
              <a:rPr lang="en-US" sz="1600" dirty="0">
                <a:latin typeface="Times New Roman" pitchFamily="18" charset="0"/>
                <a:cs typeface="Times New Roman" pitchFamily="18" charset="0"/>
              </a:rPr>
              <a:t>45% of customers in age group, 31% in low, 24% in high</a:t>
            </a:r>
          </a:p>
          <a:p>
            <a:pPr lvl="1" indent="-342900">
              <a:buFont typeface="Arial" pitchFamily="34" charset="0"/>
              <a:buChar char="•"/>
            </a:pPr>
            <a:endParaRPr lang="en-US" sz="1600" dirty="0" smtClean="0">
              <a:latin typeface="Times New Roman" pitchFamily="18" charset="0"/>
              <a:cs typeface="Times New Roman" pitchFamily="18" charset="0"/>
            </a:endParaRPr>
          </a:p>
          <a:p>
            <a:pPr lvl="1" indent="-342900">
              <a:buFont typeface="Arial" pitchFamily="34" charset="0"/>
              <a:buChar char="•"/>
            </a:pPr>
            <a:endParaRPr lang="en-US" sz="1600" dirty="0">
              <a:latin typeface="Times New Roman" pitchFamily="18" charset="0"/>
              <a:cs typeface="Times New Roman" pitchFamily="18" charset="0"/>
            </a:endParaRPr>
          </a:p>
          <a:p>
            <a:pPr lvl="1" indent="-342900">
              <a:buFont typeface="Arial" pitchFamily="34" charset="0"/>
              <a:buChar char="•"/>
            </a:pPr>
            <a:r>
              <a:rPr lang="en-US" sz="1600" dirty="0">
                <a:latin typeface="Times New Roman" pitchFamily="18" charset="0"/>
                <a:cs typeface="Times New Roman" pitchFamily="18" charset="0"/>
              </a:rPr>
              <a:t>46% of churn customers are with Education level ‘Medium’, 32%  with low, 22% with High</a:t>
            </a:r>
          </a:p>
          <a:p>
            <a:pPr lvl="1" indent="-342900">
              <a:buFont typeface="Arial" pitchFamily="34" charset="0"/>
              <a:buChar char="•"/>
            </a:pPr>
            <a:endParaRPr lang="en-US" sz="1600" dirty="0">
              <a:latin typeface="Times New Roman" pitchFamily="18" charset="0"/>
              <a:cs typeface="Times New Roman" pitchFamily="18" charset="0"/>
            </a:endParaRPr>
          </a:p>
          <a:p>
            <a:pPr lvl="1" indent="-342900">
              <a:buFont typeface="Arial" pitchFamily="34" charset="0"/>
              <a:buChar char="•"/>
            </a:pPr>
            <a:endParaRPr lang="en-US" sz="1600" dirty="0">
              <a:latin typeface="Times New Roman" pitchFamily="18" charset="0"/>
              <a:cs typeface="Times New Roman" pitchFamily="18" charset="0"/>
            </a:endParaRPr>
          </a:p>
          <a:p>
            <a:pPr lvl="1" indent="-342900">
              <a:buFont typeface="Arial" pitchFamily="34" charset="0"/>
              <a:buChar char="•"/>
            </a:pPr>
            <a:r>
              <a:rPr lang="en-US" sz="1600" dirty="0">
                <a:latin typeface="Times New Roman" pitchFamily="18" charset="0"/>
                <a:cs typeface="Times New Roman" pitchFamily="18" charset="0"/>
              </a:rPr>
              <a:t>34% churn Customers with 2-BHK, 29% with </a:t>
            </a:r>
          </a:p>
        </p:txBody>
      </p:sp>
      <p:sp>
        <p:nvSpPr>
          <p:cNvPr id="7" name="Right Arrow 6"/>
          <p:cNvSpPr/>
          <p:nvPr/>
        </p:nvSpPr>
        <p:spPr>
          <a:xfrm>
            <a:off x="4343400" y="19812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4267200" y="2895599"/>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314825" y="40005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267200" y="504825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29175" y="762000"/>
            <a:ext cx="4191000" cy="5162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1369068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1143000"/>
            <a:ext cx="3733800" cy="49530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1540549"/>
            <a:ext cx="3733800" cy="4308872"/>
          </a:xfrm>
          <a:prstGeom prst="rect">
            <a:avLst/>
          </a:prstGeom>
          <a:noFill/>
        </p:spPr>
        <p:txBody>
          <a:bodyPr wrap="square" rtlCol="0">
            <a:spAutoFit/>
          </a:bodyPr>
          <a:lstStyle/>
          <a:p>
            <a:endParaRPr lang="en-US" dirty="0"/>
          </a:p>
          <a:p>
            <a:pPr lvl="1" indent="-342900">
              <a:buFont typeface="Arial" pitchFamily="34" charset="0"/>
              <a:buChar char="•"/>
            </a:pPr>
            <a:r>
              <a:rPr lang="en-US" sz="1600" dirty="0">
                <a:latin typeface="Times New Roman" pitchFamily="18" charset="0"/>
                <a:cs typeface="Times New Roman" pitchFamily="18" charset="0"/>
              </a:rPr>
              <a:t>22% of churn Customers </a:t>
            </a:r>
            <a:r>
              <a:rPr lang="en-US" sz="1600" dirty="0" smtClean="0">
                <a:latin typeface="Times New Roman" pitchFamily="18" charset="0"/>
                <a:cs typeface="Times New Roman" pitchFamily="18" charset="0"/>
              </a:rPr>
              <a:t>Moved 1 </a:t>
            </a:r>
            <a:r>
              <a:rPr lang="en-US" sz="1600" dirty="0">
                <a:latin typeface="Times New Roman" pitchFamily="18" charset="0"/>
                <a:cs typeface="Times New Roman" pitchFamily="18" charset="0"/>
              </a:rPr>
              <a:t>time, 17%  2 times, 15% </a:t>
            </a:r>
            <a:r>
              <a:rPr lang="en-US" sz="1600" dirty="0" smtClean="0">
                <a:latin typeface="Times New Roman" pitchFamily="18" charset="0"/>
                <a:cs typeface="Times New Roman" pitchFamily="18" charset="0"/>
              </a:rPr>
              <a:t>with 3     times</a:t>
            </a:r>
          </a:p>
          <a:p>
            <a:pPr lvl="1" indent="-342900">
              <a:buFont typeface="Arial" pitchFamily="34" charset="0"/>
              <a:buChar char="•"/>
            </a:pPr>
            <a:endParaRPr lang="en-US" sz="1600" dirty="0">
              <a:latin typeface="Times New Roman" pitchFamily="18" charset="0"/>
              <a:cs typeface="Times New Roman" pitchFamily="18" charset="0"/>
            </a:endParaRPr>
          </a:p>
          <a:p>
            <a:pPr lvl="1" indent="-342900">
              <a:buFont typeface="Arial" pitchFamily="34" charset="0"/>
              <a:buChar char="•"/>
            </a:pPr>
            <a:endParaRPr lang="en-US" sz="1600" dirty="0">
              <a:latin typeface="Times New Roman" pitchFamily="18" charset="0"/>
              <a:cs typeface="Times New Roman" pitchFamily="18" charset="0"/>
            </a:endParaRPr>
          </a:p>
          <a:p>
            <a:pPr lvl="1" indent="-342900">
              <a:buFont typeface="Arial" pitchFamily="34" charset="0"/>
              <a:buChar char="•"/>
            </a:pPr>
            <a:r>
              <a:rPr lang="en-US" sz="1600" dirty="0">
                <a:latin typeface="Times New Roman" pitchFamily="18" charset="0"/>
                <a:cs typeface="Times New Roman" pitchFamily="18" charset="0"/>
              </a:rPr>
              <a:t>25% of customers churn with </a:t>
            </a:r>
            <a:r>
              <a:rPr lang="en-US" sz="1600" dirty="0" smtClean="0">
                <a:latin typeface="Times New Roman" pitchFamily="18" charset="0"/>
                <a:cs typeface="Times New Roman" pitchFamily="18" charset="0"/>
              </a:rPr>
              <a:t>Complaints </a:t>
            </a:r>
            <a:r>
              <a:rPr lang="en-US" sz="1600" dirty="0">
                <a:latin typeface="Times New Roman" pitchFamily="18" charset="0"/>
                <a:cs typeface="Times New Roman" pitchFamily="18" charset="0"/>
              </a:rPr>
              <a:t>did not solve, 31% </a:t>
            </a:r>
          </a:p>
          <a:p>
            <a:pPr marL="514350" lvl="1" indent="-400050"/>
            <a:r>
              <a:rPr lang="en-US" sz="1600" dirty="0" smtClean="0">
                <a:latin typeface="Times New Roman" pitchFamily="18" charset="0"/>
                <a:cs typeface="Times New Roman" pitchFamily="18" charset="0"/>
              </a:rPr>
              <a:t>       in </a:t>
            </a:r>
            <a:r>
              <a:rPr lang="en-US" sz="1600" dirty="0">
                <a:latin typeface="Times New Roman" pitchFamily="18" charset="0"/>
                <a:cs typeface="Times New Roman" pitchFamily="18" charset="0"/>
              </a:rPr>
              <a:t>low, 24% in </a:t>
            </a:r>
            <a:r>
              <a:rPr lang="en-US" sz="1600" dirty="0" smtClean="0">
                <a:latin typeface="Times New Roman" pitchFamily="18" charset="0"/>
                <a:cs typeface="Times New Roman" pitchFamily="18" charset="0"/>
              </a:rPr>
              <a:t>high. </a:t>
            </a:r>
            <a:endParaRPr lang="en-US" sz="1600" dirty="0">
              <a:latin typeface="Times New Roman" pitchFamily="18" charset="0"/>
              <a:cs typeface="Times New Roman" pitchFamily="18" charset="0"/>
            </a:endParaRPr>
          </a:p>
          <a:p>
            <a:pPr marL="514350" lvl="1" indent="-400050"/>
            <a:r>
              <a:rPr lang="en-US" sz="1600" dirty="0" smtClean="0">
                <a:latin typeface="Times New Roman" pitchFamily="18" charset="0"/>
                <a:cs typeface="Times New Roman" pitchFamily="18" charset="0"/>
              </a:rPr>
              <a:t>	(</a:t>
            </a:r>
            <a:r>
              <a:rPr lang="en-US" sz="1100" b="1" u="sng" dirty="0" smtClean="0">
                <a:latin typeface="Times New Roman" pitchFamily="18" charset="0"/>
                <a:cs typeface="Times New Roman" pitchFamily="18" charset="0"/>
              </a:rPr>
              <a:t>Pending is having –</a:t>
            </a:r>
            <a:r>
              <a:rPr lang="en-US" sz="1100" b="1" u="sng" dirty="0" err="1">
                <a:latin typeface="Times New Roman" pitchFamily="18" charset="0"/>
                <a:cs typeface="Times New Roman" pitchFamily="18" charset="0"/>
              </a:rPr>
              <a:t>v</a:t>
            </a:r>
            <a:r>
              <a:rPr lang="en-US" sz="1100" b="1" u="sng" dirty="0" err="1" smtClean="0">
                <a:latin typeface="Times New Roman" pitchFamily="18" charset="0"/>
                <a:cs typeface="Times New Roman" pitchFamily="18" charset="0"/>
              </a:rPr>
              <a:t>e</a:t>
            </a:r>
            <a:r>
              <a:rPr lang="en-US" sz="1100" b="1" u="sng" dirty="0" smtClean="0">
                <a:latin typeface="Times New Roman" pitchFamily="18" charset="0"/>
                <a:cs typeface="Times New Roman" pitchFamily="18" charset="0"/>
              </a:rPr>
              <a:t> values</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lvl="1" indent="-342900">
              <a:buFont typeface="Arial" pitchFamily="34" charset="0"/>
              <a:buChar char="•"/>
            </a:pPr>
            <a:endParaRPr lang="en-US" sz="1600" dirty="0">
              <a:latin typeface="Times New Roman" pitchFamily="18" charset="0"/>
              <a:cs typeface="Times New Roman" pitchFamily="18" charset="0"/>
            </a:endParaRPr>
          </a:p>
          <a:p>
            <a:pPr lvl="1" indent="-342900">
              <a:buFont typeface="Arial" pitchFamily="34" charset="0"/>
              <a:buChar char="•"/>
            </a:pPr>
            <a:r>
              <a:rPr lang="en-US" sz="1600" dirty="0" smtClean="0">
                <a:latin typeface="Times New Roman" pitchFamily="18" charset="0"/>
                <a:cs typeface="Times New Roman" pitchFamily="18" charset="0"/>
              </a:rPr>
              <a:t>32</a:t>
            </a:r>
            <a:r>
              <a:rPr lang="en-US" sz="1600" dirty="0">
                <a:latin typeface="Times New Roman" pitchFamily="18" charset="0"/>
                <a:cs typeface="Times New Roman" pitchFamily="18" charset="0"/>
              </a:rPr>
              <a:t>% of churn customers are with AVG usage 5- </a:t>
            </a:r>
            <a:r>
              <a:rPr lang="en-US" sz="1600" dirty="0" smtClean="0">
                <a:latin typeface="Times New Roman" pitchFamily="18" charset="0"/>
                <a:cs typeface="Times New Roman" pitchFamily="18" charset="0"/>
              </a:rPr>
              <a:t>10 </a:t>
            </a:r>
            <a:endParaRPr lang="en-US" sz="1600" dirty="0">
              <a:latin typeface="Times New Roman" pitchFamily="18" charset="0"/>
              <a:cs typeface="Times New Roman" pitchFamily="18" charset="0"/>
            </a:endParaRPr>
          </a:p>
          <a:p>
            <a:pPr lvl="1" indent="-342900">
              <a:buFont typeface="Arial" pitchFamily="34" charset="0"/>
              <a:buChar char="•"/>
            </a:pPr>
            <a:endParaRPr lang="en-US" sz="1600" dirty="0">
              <a:latin typeface="Times New Roman" pitchFamily="18" charset="0"/>
              <a:cs typeface="Times New Roman" pitchFamily="18" charset="0"/>
            </a:endParaRPr>
          </a:p>
          <a:p>
            <a:pPr lvl="1" indent="-342900">
              <a:buFont typeface="Arial" pitchFamily="34" charset="0"/>
              <a:buChar char="•"/>
            </a:pPr>
            <a:endParaRPr lang="en-US" sz="1600" dirty="0">
              <a:latin typeface="Times New Roman" pitchFamily="18" charset="0"/>
              <a:cs typeface="Times New Roman" pitchFamily="18" charset="0"/>
            </a:endParaRPr>
          </a:p>
          <a:p>
            <a:pPr lvl="1" indent="-342900">
              <a:buFont typeface="Arial" pitchFamily="34" charset="0"/>
              <a:buChar char="•"/>
            </a:pPr>
            <a:r>
              <a:rPr lang="en-US" sz="1600" dirty="0">
                <a:latin typeface="Times New Roman" pitchFamily="18" charset="0"/>
                <a:cs typeface="Times New Roman" pitchFamily="18" charset="0"/>
              </a:rPr>
              <a:t>30% churn Customers 1 </a:t>
            </a:r>
            <a:r>
              <a:rPr lang="en-US" sz="1600" dirty="0" smtClean="0">
                <a:latin typeface="Times New Roman" pitchFamily="18" charset="0"/>
                <a:cs typeface="Times New Roman" pitchFamily="18" charset="0"/>
              </a:rPr>
              <a:t>time</a:t>
            </a:r>
          </a:p>
          <a:p>
            <a:pPr marL="114300" lvl="1"/>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late </a:t>
            </a:r>
            <a:r>
              <a:rPr lang="en-US" sz="1600" dirty="0">
                <a:latin typeface="Times New Roman" pitchFamily="18" charset="0"/>
                <a:cs typeface="Times New Roman" pitchFamily="18" charset="0"/>
              </a:rPr>
              <a:t>fee.</a:t>
            </a:r>
          </a:p>
        </p:txBody>
      </p:sp>
      <p:sp>
        <p:nvSpPr>
          <p:cNvPr id="2" name="Right Arrow 1"/>
          <p:cNvSpPr/>
          <p:nvPr/>
        </p:nvSpPr>
        <p:spPr>
          <a:xfrm>
            <a:off x="4419600" y="21336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4381500" y="32766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381500" y="4343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381500" y="535805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95850" y="1143000"/>
            <a:ext cx="4114800" cy="4953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27697001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2253</TotalTime>
  <Words>1077</Words>
  <Application>Microsoft Office PowerPoint</Application>
  <PresentationFormat>On-screen Show (4:3)</PresentationFormat>
  <Paragraphs>435</Paragraphs>
  <Slides>16</Slides>
  <Notes>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Solstice</vt:lpstr>
      <vt:lpstr>PREDICTING CUSTOMER CHURN &amp; FORECASTING USAGE- ENERGY INDUSTRY       - Laxman Kumar Boorugu</vt:lpstr>
      <vt:lpstr>Objective</vt:lpstr>
      <vt:lpstr>OVERVIEW ABOUT THE INDUSTRY</vt:lpstr>
      <vt:lpstr>Customer churn</vt:lpstr>
      <vt:lpstr> Exploratory Data Analysis &amp; Feature Engineering</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Services</dc:title>
  <dc:creator>welcome</dc:creator>
  <cp:lastModifiedBy>laxman 133</cp:lastModifiedBy>
  <cp:revision>653</cp:revision>
  <dcterms:created xsi:type="dcterms:W3CDTF">2017-06-02T02:57:38Z</dcterms:created>
  <dcterms:modified xsi:type="dcterms:W3CDTF">2018-03-13T04:37:25Z</dcterms:modified>
</cp:coreProperties>
</file>