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57"/>
  </p:notesMasterIdLst>
  <p:handoutMasterIdLst>
    <p:handoutMasterId r:id="rId58"/>
  </p:handoutMasterIdLst>
  <p:sldIdLst>
    <p:sldId id="256" r:id="rId2"/>
    <p:sldId id="267" r:id="rId3"/>
    <p:sldId id="268" r:id="rId4"/>
    <p:sldId id="329" r:id="rId5"/>
    <p:sldId id="257" r:id="rId6"/>
    <p:sldId id="296" r:id="rId7"/>
    <p:sldId id="297" r:id="rId8"/>
    <p:sldId id="298" r:id="rId9"/>
    <p:sldId id="258" r:id="rId10"/>
    <p:sldId id="299" r:id="rId11"/>
    <p:sldId id="303" r:id="rId12"/>
    <p:sldId id="304" r:id="rId13"/>
    <p:sldId id="305" r:id="rId14"/>
    <p:sldId id="330" r:id="rId15"/>
    <p:sldId id="300" r:id="rId16"/>
    <p:sldId id="306" r:id="rId17"/>
    <p:sldId id="307" r:id="rId18"/>
    <p:sldId id="308" r:id="rId19"/>
    <p:sldId id="309" r:id="rId20"/>
    <p:sldId id="301" r:id="rId21"/>
    <p:sldId id="311" r:id="rId22"/>
    <p:sldId id="310" r:id="rId23"/>
    <p:sldId id="331" r:id="rId24"/>
    <p:sldId id="335" r:id="rId25"/>
    <p:sldId id="284" r:id="rId26"/>
    <p:sldId id="285" r:id="rId27"/>
    <p:sldId id="286" r:id="rId28"/>
    <p:sldId id="287" r:id="rId29"/>
    <p:sldId id="315" r:id="rId30"/>
    <p:sldId id="259" r:id="rId31"/>
    <p:sldId id="316" r:id="rId32"/>
    <p:sldId id="334" r:id="rId33"/>
    <p:sldId id="292" r:id="rId34"/>
    <p:sldId id="302" r:id="rId35"/>
    <p:sldId id="317" r:id="rId36"/>
    <p:sldId id="260" r:id="rId37"/>
    <p:sldId id="261" r:id="rId38"/>
    <p:sldId id="318" r:id="rId39"/>
    <p:sldId id="319" r:id="rId40"/>
    <p:sldId id="320" r:id="rId41"/>
    <p:sldId id="321" r:id="rId42"/>
    <p:sldId id="262" r:id="rId43"/>
    <p:sldId id="323" r:id="rId44"/>
    <p:sldId id="324" r:id="rId45"/>
    <p:sldId id="322" r:id="rId46"/>
    <p:sldId id="263" r:id="rId47"/>
    <p:sldId id="325" r:id="rId48"/>
    <p:sldId id="326" r:id="rId49"/>
    <p:sldId id="327" r:id="rId50"/>
    <p:sldId id="339" r:id="rId51"/>
    <p:sldId id="337" r:id="rId52"/>
    <p:sldId id="336" r:id="rId53"/>
    <p:sldId id="338" r:id="rId54"/>
    <p:sldId id="332" r:id="rId55"/>
    <p:sldId id="333" r:id="rId5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092" y="84"/>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65"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2/19/2021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2/19/2021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dirty="0"/>
              <a:t>.</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dirty="0"/>
              <a:t>.</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dirty="0"/>
              <a:t>.</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a:t>Presentation title - </a:t>
            </a:r>
            <a:fld id="{DA4E4A1D-F72B-1945-8E69-DB5636470060}" type="slidenum">
              <a:rPr lang="en-GB" smtClean="0"/>
              <a:pPr>
                <a:defRPr/>
              </a:pPr>
              <a:t>‹#›</a:t>
            </a:fld>
            <a:endParaRPr lang="en-GB"/>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dirty="0"/>
              <a:t>.</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dirty="0"/>
              <a:t>.</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dirty="0"/>
              <a:t>.</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dirty="0"/>
              <a:t>.</a:t>
            </a:r>
            <a:endParaRPr lang="en-US" dirty="0"/>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dirty="0"/>
              <a:t>.</a:t>
            </a:r>
            <a:endParaRPr lang="en-US" dirty="0"/>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dirty="0"/>
              <a:t>.</a:t>
            </a:r>
            <a:endParaRPr lang="en-US" dirty="0"/>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dirty="0"/>
              <a:t>.</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dirty="0"/>
              <a:t>.</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Chapter 1 Introduction</a:t>
            </a:r>
            <a:endParaRPr lang="en-US" dirty="0"/>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dirty="0"/>
              <a:t>.</a:t>
            </a:r>
            <a:endParaRPr lang="en-US" dirty="0"/>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685800" y="2865437"/>
            <a:ext cx="7772400" cy="1470025"/>
          </a:xfrm>
        </p:spPr>
        <p:txBody>
          <a:bodyPr/>
          <a:lstStyle/>
          <a:p>
            <a:pPr algn="ctr" eaLnBrk="1" hangingPunct="1"/>
            <a:r>
              <a:rPr lang="en-US" dirty="0"/>
              <a:t>SOFTWARE ENGINEERING</a:t>
            </a:r>
            <a:br>
              <a:rPr lang="en-US" dirty="0"/>
            </a:br>
            <a:br>
              <a:rPr lang="en-US" dirty="0"/>
            </a:br>
            <a:r>
              <a:rPr lang="en-US" dirty="0"/>
              <a:t>CMSM4221</a:t>
            </a:r>
            <a:br>
              <a:rPr lang="en-US" dirty="0"/>
            </a:br>
            <a:br>
              <a:rPr lang="en-US" dirty="0"/>
            </a:br>
            <a:br>
              <a:rPr lang="en-US" dirty="0"/>
            </a:br>
            <a:r>
              <a:rPr lang="en-US" dirty="0"/>
              <a:t>Chapter 1- Introduction</a:t>
            </a:r>
          </a:p>
        </p:txBody>
      </p:sp>
      <p:sp>
        <p:nvSpPr>
          <p:cNvPr id="2" name="Footer Placeholder 1"/>
          <p:cNvSpPr>
            <a:spLocks noGrp="1"/>
          </p:cNvSpPr>
          <p:nvPr>
            <p:ph type="ftr" sz="quarter" idx="10"/>
          </p:nvPr>
        </p:nvSpPr>
        <p:spPr/>
        <p:txBody>
          <a:bodyPr/>
          <a:lstStyle/>
          <a:p>
            <a:r>
              <a:rPr lang="en-US"/>
              <a:t>Chapter 1 Introduction</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a:t>
            </a:r>
          </a:p>
        </p:txBody>
      </p:sp>
      <p:sp>
        <p:nvSpPr>
          <p:cNvPr id="3" name="Content Placeholder 2"/>
          <p:cNvSpPr>
            <a:spLocks noGrp="1"/>
          </p:cNvSpPr>
          <p:nvPr>
            <p:ph idx="1"/>
          </p:nvPr>
        </p:nvSpPr>
        <p:spPr/>
        <p:txBody>
          <a:bodyPr/>
          <a:lstStyle/>
          <a:p>
            <a:r>
              <a:rPr lang="en-US" dirty="0"/>
              <a:t>Software engineering is an engineering discipline that is concerned with all aspects of software production from the early stages of system specification through to maintaining the system after it has gone into use.</a:t>
            </a:r>
          </a:p>
          <a:p>
            <a:r>
              <a:rPr lang="en-US" dirty="0"/>
              <a:t>Engineering discipline</a:t>
            </a:r>
          </a:p>
          <a:p>
            <a:pPr lvl="1"/>
            <a:r>
              <a:rPr lang="en-US" dirty="0"/>
              <a:t>Using appropriate theories and methods to solve problems bearing in mind organizational and financial constraints.</a:t>
            </a:r>
          </a:p>
          <a:p>
            <a:r>
              <a:rPr lang="en-US" dirty="0"/>
              <a:t>All aspects of software production</a:t>
            </a:r>
          </a:p>
          <a:p>
            <a:pPr lvl="1"/>
            <a:r>
              <a:rPr lang="en-US" dirty="0"/>
              <a:t>Not just technical process of development. Also project management and the development of tools, methods etc. to support software production.</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software engineering</a:t>
            </a:r>
          </a:p>
        </p:txBody>
      </p:sp>
      <p:sp>
        <p:nvSpPr>
          <p:cNvPr id="3" name="Content Placeholder 2"/>
          <p:cNvSpPr>
            <a:spLocks noGrp="1"/>
          </p:cNvSpPr>
          <p:nvPr>
            <p:ph idx="1"/>
          </p:nvPr>
        </p:nvSpPr>
        <p:spPr/>
        <p:txBody>
          <a:bodyPr/>
          <a:lstStyle/>
          <a:p>
            <a:r>
              <a:rPr lang="en-GB" dirty="0"/>
              <a:t>More and more, individuals and society rely on advanced software systems. We need to be able to produce reliable and trustworthy systems economically and quickly.</a:t>
            </a:r>
          </a:p>
          <a:p>
            <a:r>
              <a:rPr lang="en-GB" dirty="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process activities</a:t>
            </a:r>
          </a:p>
        </p:txBody>
      </p:sp>
      <p:sp>
        <p:nvSpPr>
          <p:cNvPr id="3" name="Content Placeholder 2"/>
          <p:cNvSpPr>
            <a:spLocks noGrp="1"/>
          </p:cNvSpPr>
          <p:nvPr>
            <p:ph idx="1"/>
          </p:nvPr>
        </p:nvSpPr>
        <p:spPr/>
        <p:txBody>
          <a:bodyPr/>
          <a:lstStyle/>
          <a:p>
            <a:r>
              <a:rPr lang="en-GB" dirty="0"/>
              <a:t>Software specification, where customers and engineers define the software that is to be produced and the constraints on its operation.</a:t>
            </a:r>
          </a:p>
          <a:p>
            <a:r>
              <a:rPr lang="en-GB" dirty="0"/>
              <a:t>Software development, where the software is designed and programmed.</a:t>
            </a:r>
          </a:p>
          <a:p>
            <a:r>
              <a:rPr lang="en-GB" dirty="0"/>
              <a:t>Software validation, where the software is checked to ensure that it is what the customer requires.</a:t>
            </a:r>
          </a:p>
          <a:p>
            <a:r>
              <a:rPr lang="en-GB" dirty="0"/>
              <a:t>Software evolution, where the software is modified to reflect changing customer and market requirements.</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that affect software</a:t>
            </a:r>
          </a:p>
        </p:txBody>
      </p:sp>
      <p:sp>
        <p:nvSpPr>
          <p:cNvPr id="3" name="Content Placeholder 2"/>
          <p:cNvSpPr>
            <a:spLocks noGrp="1"/>
          </p:cNvSpPr>
          <p:nvPr>
            <p:ph idx="1"/>
          </p:nvPr>
        </p:nvSpPr>
        <p:spPr/>
        <p:txBody>
          <a:bodyPr/>
          <a:lstStyle/>
          <a:p>
            <a:r>
              <a:rPr lang="en-GB" dirty="0"/>
              <a:t>Heterogeneity </a:t>
            </a:r>
          </a:p>
          <a:p>
            <a:pPr lvl="1"/>
            <a:r>
              <a:rPr lang="en-GB" dirty="0"/>
              <a:t>Increasingly, systems are required to operate as distributed systems across networks that include different types of computer and mobile devices. </a:t>
            </a:r>
          </a:p>
          <a:p>
            <a:r>
              <a:rPr lang="en-GB" dirty="0"/>
              <a:t>Business and social change </a:t>
            </a:r>
          </a:p>
          <a:p>
            <a:pPr lvl="1"/>
            <a:r>
              <a:rPr lang="en-GB" dirty="0"/>
              <a:t>Business and society are changing incredibly quickly as emerging economies develop and new technologies become available. They need to be able to change their existing software and to rapidly develop new software.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dirty="0"/>
              <a:t>.</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that affect software</a:t>
            </a:r>
          </a:p>
        </p:txBody>
      </p:sp>
      <p:sp>
        <p:nvSpPr>
          <p:cNvPr id="3" name="Content Placeholder 2"/>
          <p:cNvSpPr>
            <a:spLocks noGrp="1"/>
          </p:cNvSpPr>
          <p:nvPr>
            <p:ph idx="1"/>
          </p:nvPr>
        </p:nvSpPr>
        <p:spPr/>
        <p:txBody>
          <a:bodyPr/>
          <a:lstStyle/>
          <a:p>
            <a:r>
              <a:rPr lang="en-GB" dirty="0"/>
              <a:t>Security and trust </a:t>
            </a:r>
          </a:p>
          <a:p>
            <a:pPr lvl="1"/>
            <a:r>
              <a:rPr lang="en-GB" dirty="0"/>
              <a:t>As software is intertwined with all aspects of our lives, it is essential that we can trust that software. </a:t>
            </a:r>
          </a:p>
          <a:p>
            <a:r>
              <a:rPr lang="en-GB" dirty="0"/>
              <a:t>Scale</a:t>
            </a:r>
          </a:p>
          <a:p>
            <a:pPr lvl="1"/>
            <a:r>
              <a:rPr lang="en-GB" dirty="0"/>
              <a:t>Software has to be developed across a very wide range of scales, from very small embedded systems in portable or wearable devices through to Internet-scale, cloud-based systems that serve a global community.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dirty="0"/>
              <a:t>.</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14</a:t>
            </a:fld>
            <a:endParaRPr lang="en-US"/>
          </a:p>
        </p:txBody>
      </p:sp>
    </p:spTree>
    <p:extLst>
      <p:ext uri="{BB962C8B-B14F-4D97-AF65-F5344CB8AC3E}">
        <p14:creationId xmlns:p14="http://schemas.microsoft.com/office/powerpoint/2010/main" val="3918975897"/>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diversity</a:t>
            </a:r>
          </a:p>
        </p:txBody>
      </p:sp>
      <p:sp>
        <p:nvSpPr>
          <p:cNvPr id="3" name="Content Placeholder 2"/>
          <p:cNvSpPr>
            <a:spLocks noGrp="1"/>
          </p:cNvSpPr>
          <p:nvPr>
            <p:ph idx="1"/>
          </p:nvPr>
        </p:nvSpPr>
        <p:spPr/>
        <p:txBody>
          <a:bodyPr/>
          <a:lstStyle/>
          <a:p>
            <a:r>
              <a:rPr lang="en-US" dirty="0"/>
              <a:t>There are many different types of software system and there is no universal set of software techniques that is applicable to all of these.</a:t>
            </a:r>
          </a:p>
          <a:p>
            <a:r>
              <a:rPr lang="en-US" dirty="0"/>
              <a:t>The software engineering methods and tools used depend on the type of application being developed, the requirements of the customer and the background of the development team.</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dirty="0"/>
              <a:t>.</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Stand-alone applications </a:t>
            </a:r>
          </a:p>
          <a:p>
            <a:pPr lvl="1"/>
            <a:r>
              <a:rPr lang="en-GB" dirty="0"/>
              <a:t>These are application systems that run on a local computer, such as a PC. They include all necessary functionality and do not need to be connected to a network. </a:t>
            </a:r>
          </a:p>
          <a:p>
            <a:r>
              <a:rPr lang="en-GB" dirty="0"/>
              <a:t>Interactive transaction-based applications</a:t>
            </a:r>
            <a:r>
              <a:rPr lang="en-GB" i="1" dirty="0"/>
              <a:t> </a:t>
            </a:r>
          </a:p>
          <a:p>
            <a:pPr lvl="1"/>
            <a:r>
              <a:rPr lang="en-GB" dirty="0"/>
              <a:t>Applications that execute on a remote computer and are accessed by users from their own PCs or terminals. These include web applications such as </a:t>
            </a:r>
            <a:r>
              <a:rPr lang="en-GB" dirty="0" err="1"/>
              <a:t>e</a:t>
            </a:r>
            <a:r>
              <a:rPr lang="en-GB" dirty="0"/>
              <a:t>-commerce applications. </a:t>
            </a:r>
          </a:p>
          <a:p>
            <a:r>
              <a:rPr lang="en-GB" dirty="0"/>
              <a:t>Embedded control systems </a:t>
            </a:r>
          </a:p>
          <a:p>
            <a:pPr lvl="1"/>
            <a:r>
              <a:rPr lang="en-GB" dirty="0"/>
              <a:t>These are software control systems that control and manage hardware devices. Numerically, there are probably more embedded systems than any other type of system.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dirty="0"/>
              <a:t>.</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16</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Batch processing systems </a:t>
            </a:r>
          </a:p>
          <a:p>
            <a:pPr lvl="1"/>
            <a:r>
              <a:rPr lang="en-GB" dirty="0"/>
              <a:t>These are business systems that are designed to process data in large batches. They process large numbers of individual inputs to create corresponding outputs. </a:t>
            </a:r>
          </a:p>
          <a:p>
            <a:r>
              <a:rPr lang="en-GB" dirty="0"/>
              <a:t>Entertainment systems </a:t>
            </a:r>
          </a:p>
          <a:p>
            <a:pPr lvl="1"/>
            <a:r>
              <a:rPr lang="en-GB" dirty="0"/>
              <a:t>These are systems that are primarily for personal use and which are intended to entertain the user. </a:t>
            </a:r>
          </a:p>
          <a:p>
            <a:r>
              <a:rPr lang="en-GB" dirty="0"/>
              <a:t>Systems for </a:t>
            </a:r>
            <a:r>
              <a:rPr lang="en-GB" dirty="0" err="1"/>
              <a:t>modeling</a:t>
            </a:r>
            <a:r>
              <a:rPr lang="en-GB" dirty="0"/>
              <a:t> and simulation </a:t>
            </a:r>
          </a:p>
          <a:p>
            <a:pPr lvl="1"/>
            <a:r>
              <a:rPr lang="en-GB" dirty="0"/>
              <a:t>These are systems that are developed by scientists and engineers to model physical processes or situations, which include many, separate, interacting objects.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dirty="0"/>
              <a:t>.</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17</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Data collection systems </a:t>
            </a:r>
            <a:r>
              <a:rPr lang="en-GB" i="1" dirty="0"/>
              <a:t>	</a:t>
            </a:r>
          </a:p>
          <a:p>
            <a:pPr lvl="1"/>
            <a:r>
              <a:rPr lang="en-GB" dirty="0"/>
              <a:t>These are systems that collect data from their environment using a set of sensors and send that data to other systems for processing. </a:t>
            </a:r>
          </a:p>
          <a:p>
            <a:r>
              <a:rPr lang="en-GB" dirty="0"/>
              <a:t>Systems of systems </a:t>
            </a:r>
          </a:p>
          <a:p>
            <a:pPr lvl="1"/>
            <a:r>
              <a:rPr lang="en-GB" dirty="0"/>
              <a:t>These are systems that are composed of a number of other software systems.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dirty="0"/>
              <a:t>.</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fundamentals</a:t>
            </a:r>
          </a:p>
        </p:txBody>
      </p:sp>
      <p:sp>
        <p:nvSpPr>
          <p:cNvPr id="3" name="Content Placeholder 2"/>
          <p:cNvSpPr>
            <a:spLocks noGrp="1"/>
          </p:cNvSpPr>
          <p:nvPr>
            <p:ph idx="1"/>
          </p:nvPr>
        </p:nvSpPr>
        <p:spPr/>
        <p:txBody>
          <a:bodyPr/>
          <a:lstStyle/>
          <a:p>
            <a:r>
              <a:rPr lang="en-US" dirty="0"/>
              <a:t>Some fundamental principles apply to all types of software system, irrespective of the development techniques used:</a:t>
            </a:r>
          </a:p>
          <a:p>
            <a:pPr lvl="1"/>
            <a:r>
              <a:rPr lang="en-GB" dirty="0"/>
              <a:t>Systems should be developed using a managed and understood development process. Of course, different processes are used for different types of software.</a:t>
            </a:r>
          </a:p>
          <a:p>
            <a:pPr lvl="1"/>
            <a:r>
              <a:rPr lang="en-GB" dirty="0"/>
              <a:t>Dependability and performance are important for all types of system. </a:t>
            </a:r>
          </a:p>
          <a:p>
            <a:pPr lvl="1"/>
            <a:r>
              <a:rPr lang="en-GB" dirty="0"/>
              <a:t>Understanding and managing the software specification and requirements (what the software should do) are important. </a:t>
            </a:r>
          </a:p>
          <a:p>
            <a:pPr lvl="1"/>
            <a:r>
              <a:rPr lang="en-GB" dirty="0"/>
              <a:t>Where appropriate, you should reuse software that has already been developed rather than write new software.</a:t>
            </a:r>
          </a:p>
          <a:p>
            <a:pPr lvl="1"/>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dirty="0"/>
              <a:t>.</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a:t>Software engineering</a:t>
            </a:r>
          </a:p>
        </p:txBody>
      </p:sp>
      <p:sp>
        <p:nvSpPr>
          <p:cNvPr id="64517" name="Rectangle 5"/>
          <p:cNvSpPr>
            <a:spLocks noGrp="1" noChangeArrowheads="1"/>
          </p:cNvSpPr>
          <p:nvPr>
            <p:ph idx="1"/>
          </p:nvPr>
        </p:nvSpPr>
        <p:spPr/>
        <p:txBody>
          <a:bodyPr/>
          <a:lstStyle/>
          <a:p>
            <a:r>
              <a:rPr lang="en-GB" dirty="0"/>
              <a:t>The economies of ALL developed nations are </a:t>
            </a:r>
            <a:br>
              <a:rPr lang="en-GB" dirty="0"/>
            </a:br>
            <a:r>
              <a:rPr lang="en-GB" dirty="0"/>
              <a:t>dependent on software.</a:t>
            </a:r>
          </a:p>
          <a:p>
            <a:r>
              <a:rPr lang="en-GB" dirty="0"/>
              <a:t>More and more systems are software controlled</a:t>
            </a:r>
          </a:p>
          <a:p>
            <a:r>
              <a:rPr lang="en-GB" dirty="0"/>
              <a:t>Software engineering is concerned with theories, methods and tools for professional software development.</a:t>
            </a:r>
          </a:p>
          <a:p>
            <a:r>
              <a:rPr lang="en-GB" dirty="0"/>
              <a:t>Expenditure on software represents a </a:t>
            </a:r>
            <a:br>
              <a:rPr lang="en-GB" dirty="0"/>
            </a:br>
            <a:r>
              <a:rPr lang="en-GB" dirty="0"/>
              <a:t>significant fraction of GNP in all developed countries.</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software engineering</a:t>
            </a:r>
          </a:p>
        </p:txBody>
      </p:sp>
      <p:sp>
        <p:nvSpPr>
          <p:cNvPr id="3" name="Content Placeholder 2"/>
          <p:cNvSpPr>
            <a:spLocks noGrp="1"/>
          </p:cNvSpPr>
          <p:nvPr>
            <p:ph idx="1"/>
          </p:nvPr>
        </p:nvSpPr>
        <p:spPr/>
        <p:txBody>
          <a:bodyPr/>
          <a:lstStyle/>
          <a:p>
            <a:r>
              <a:rPr lang="en-US" dirty="0"/>
              <a:t>The Web is now a platform for running application and organizations are increasingly developing web-based systems rather than local systems.</a:t>
            </a:r>
          </a:p>
          <a:p>
            <a:r>
              <a:rPr lang="en-US" dirty="0"/>
              <a:t>Web services (discussed in Chapter 19) allow application functionality to be accessed over the web.</a:t>
            </a:r>
          </a:p>
          <a:p>
            <a:r>
              <a:rPr lang="en-US" dirty="0"/>
              <a:t>Cloud computing is an approach to the provision of computer services where applications run remotely on the ‘cloud’. </a:t>
            </a:r>
          </a:p>
          <a:p>
            <a:pPr lvl="1"/>
            <a:r>
              <a:rPr lang="en-US" dirty="0"/>
              <a:t>Users do not buy software buy pay according to use.</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dirty="0"/>
              <a:t>.</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20</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Web-based software engineering</a:t>
            </a:r>
          </a:p>
        </p:txBody>
      </p:sp>
      <p:sp>
        <p:nvSpPr>
          <p:cNvPr id="3" name="Content Placeholder 2"/>
          <p:cNvSpPr>
            <a:spLocks noGrp="1"/>
          </p:cNvSpPr>
          <p:nvPr>
            <p:ph idx="1"/>
          </p:nvPr>
        </p:nvSpPr>
        <p:spPr/>
        <p:txBody>
          <a:bodyPr/>
          <a:lstStyle/>
          <a:p>
            <a:r>
              <a:rPr lang="en-US" dirty="0"/>
              <a:t>Web-based systems are complex distributed systems but the fundamental principles of software engineering discussed previously are as applicable to them as they are to any other types of system.</a:t>
            </a:r>
          </a:p>
          <a:p>
            <a:r>
              <a:rPr lang="en-GB" dirty="0"/>
              <a:t>The fundamental ideas of software engineering apply to web-based software in the same way that they apply to other types of software system.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dirty="0"/>
              <a:t>.</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21</a:t>
            </a:fld>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software engineering</a:t>
            </a:r>
          </a:p>
        </p:txBody>
      </p:sp>
      <p:sp>
        <p:nvSpPr>
          <p:cNvPr id="3" name="Content Placeholder 2"/>
          <p:cNvSpPr>
            <a:spLocks noGrp="1"/>
          </p:cNvSpPr>
          <p:nvPr>
            <p:ph idx="1"/>
          </p:nvPr>
        </p:nvSpPr>
        <p:spPr>
          <a:xfrm>
            <a:off x="256721" y="1559670"/>
            <a:ext cx="8660959" cy="4525963"/>
          </a:xfrm>
        </p:spPr>
        <p:txBody>
          <a:bodyPr/>
          <a:lstStyle/>
          <a:p>
            <a:r>
              <a:rPr lang="en-GB" dirty="0"/>
              <a:t>Software reuse</a:t>
            </a:r>
          </a:p>
          <a:p>
            <a:pPr lvl="1"/>
            <a:r>
              <a:rPr lang="en-GB" dirty="0"/>
              <a:t>Software reuse is the dominant approach for constructing web-based systems. 	When building these systems, you think about how you can assemble them from pre-existing software components and systems.</a:t>
            </a:r>
          </a:p>
          <a:p>
            <a:r>
              <a:rPr lang="en-GB" dirty="0"/>
              <a:t>Incremental development</a:t>
            </a:r>
          </a:p>
          <a:p>
            <a:pPr lvl="1"/>
            <a:r>
              <a:rPr lang="en-GB" dirty="0"/>
              <a:t>Web-based systems should be developed and delivered incrementally. It is now generally recognized that it is impractical to specify all the requirements for such systems in advance.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dirty="0"/>
              <a:t>.</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22</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software engineering</a:t>
            </a:r>
          </a:p>
        </p:txBody>
      </p:sp>
      <p:sp>
        <p:nvSpPr>
          <p:cNvPr id="3" name="Content Placeholder 2"/>
          <p:cNvSpPr>
            <a:spLocks noGrp="1"/>
          </p:cNvSpPr>
          <p:nvPr>
            <p:ph idx="1"/>
          </p:nvPr>
        </p:nvSpPr>
        <p:spPr/>
        <p:txBody>
          <a:bodyPr/>
          <a:lstStyle/>
          <a:p>
            <a:r>
              <a:rPr lang="en-GB" dirty="0"/>
              <a:t>Service-oriented systems</a:t>
            </a:r>
          </a:p>
          <a:p>
            <a:pPr lvl="1"/>
            <a:r>
              <a:rPr lang="en-GB" dirty="0"/>
              <a:t>Software may be implemented using service-oriented software engineering, where the software components are stand-alone web services.  </a:t>
            </a:r>
          </a:p>
          <a:p>
            <a:r>
              <a:rPr lang="en-GB" dirty="0"/>
              <a:t>Rich interfaces</a:t>
            </a:r>
          </a:p>
          <a:p>
            <a:pPr lvl="1"/>
            <a:r>
              <a:rPr lang="en-GB" dirty="0"/>
              <a:t>Interface development technologies such as AJAX and HTML5 have emerged that support the creation of rich interfaces within a web browser.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dirty="0"/>
              <a:t>.</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23</a:t>
            </a:fld>
            <a:endParaRPr lang="en-US"/>
          </a:p>
        </p:txBody>
      </p:sp>
    </p:spTree>
    <p:extLst>
      <p:ext uri="{BB962C8B-B14F-4D97-AF65-F5344CB8AC3E}">
        <p14:creationId xmlns:p14="http://schemas.microsoft.com/office/powerpoint/2010/main" val="3090485339"/>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a:t>Software engineering ethics</a:t>
            </a:r>
          </a:p>
        </p:txBody>
      </p:sp>
      <p:sp>
        <p:nvSpPr>
          <p:cNvPr id="6" name="Footer Placeholder 5"/>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dirty="0"/>
              <a:t>.</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24</a:t>
            </a:fld>
            <a:endParaRPr lang="en-US"/>
          </a:p>
        </p:txBody>
      </p:sp>
    </p:spTree>
    <p:extLst>
      <p:ext uri="{BB962C8B-B14F-4D97-AF65-F5344CB8AC3E}">
        <p14:creationId xmlns:p14="http://schemas.microsoft.com/office/powerpoint/2010/main" val="1636161276"/>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a:t>Software engineering ethics</a:t>
            </a:r>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law but involves following a set of principles that are morally correct.</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dirty="0"/>
              <a:t>.</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25</a:t>
            </a:fld>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a:t>Confidentiality </a:t>
            </a:r>
          </a:p>
          <a:p>
            <a:pPr lvl="1">
              <a:lnSpc>
                <a:spcPct val="90000"/>
              </a:lnSpc>
            </a:pPr>
            <a:r>
              <a:rPr lang="en-GB"/>
              <a:t>Engineers should normally respect the confidentiality of their employers or clients irrespective of whether or not a formal confidentiality agreement has been signed.</a:t>
            </a:r>
          </a:p>
          <a:p>
            <a:pPr>
              <a:lnSpc>
                <a:spcPct val="90000"/>
              </a:lnSpc>
            </a:pPr>
            <a:r>
              <a:rPr lang="en-GB"/>
              <a:t>Competence </a:t>
            </a:r>
          </a:p>
          <a:p>
            <a:pPr lvl="1">
              <a:lnSpc>
                <a:spcPct val="90000"/>
              </a:lnSpc>
            </a:pPr>
            <a:r>
              <a:rPr lang="en-GB"/>
              <a:t>Engineers should not misrepresent their level of competence. They should not knowingly accept work which is outwith their competence.</a:t>
            </a:r>
          </a:p>
          <a:p>
            <a:pPr>
              <a:lnSpc>
                <a:spcPct val="90000"/>
              </a:lnSpc>
            </a:pPr>
            <a:endParaRPr lang="en-GB"/>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dirty="0"/>
              <a:t>.</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26</a:t>
            </a:fld>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a:t>Intellectual property rights </a:t>
            </a:r>
          </a:p>
          <a:p>
            <a:pPr lvl="1"/>
            <a:r>
              <a:rPr lang="en-GB" sz="2000"/>
              <a:t>Engineers should be aware of local laws governing the use of intellectual property such as patents, copyright, etc. They should be careful to ensure that the intellectual property of employers and clients is protected.</a:t>
            </a:r>
          </a:p>
          <a:p>
            <a:r>
              <a:rPr lang="en-GB" sz="2400"/>
              <a:t>Computer misuse </a:t>
            </a:r>
          </a:p>
          <a:p>
            <a:pPr lvl="1"/>
            <a:r>
              <a:rPr lang="en-GB" sz="2000"/>
              <a:t>Software engineers should not use their technical skills to misuse other people’s computers. Computer misuse ranges from relatively trivial (game playing on an employer’s machine, say) to extremely serious (dissemination of viruses). </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dirty="0"/>
              <a:t>.</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27</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dirty="0"/>
              <a:t>.</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28</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Rationale for the code of ethics</a:t>
            </a:r>
          </a:p>
        </p:txBody>
      </p:sp>
      <p:sp>
        <p:nvSpPr>
          <p:cNvPr id="3" name="Content Placeholder 2"/>
          <p:cNvSpPr>
            <a:spLocks noGrp="1"/>
          </p:cNvSpPr>
          <p:nvPr>
            <p:ph idx="1"/>
          </p:nvPr>
        </p:nvSpPr>
        <p:spPr/>
        <p:txBody>
          <a:bodyPr/>
          <a:lstStyle/>
          <a:p>
            <a:pPr lvl="1"/>
            <a:r>
              <a:rPr lang="en-GB" i="1" dirty="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a:r>
              <a:rPr lang="en-GB" i="1" dirty="0"/>
              <a:t>Because of their roles in developing software systems, software engineers have significant</a:t>
            </a:r>
            <a:r>
              <a:rPr lang="en-GB" dirty="0"/>
              <a:t> </a:t>
            </a:r>
            <a:r>
              <a:rPr lang="en-GB" i="1" dirty="0"/>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dirty="0"/>
              <a:t>.</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29</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a:t>Software costs often dominate computer system costs. The costs of software on a PC are often greater than the hardware cost.</a:t>
            </a:r>
          </a:p>
          <a:p>
            <a:r>
              <a:rPr lang="en-GB"/>
              <a:t>Software costs more to maintain than it does to develop. For systems with a long life, maintenance costs may be several times development costs.</a:t>
            </a:r>
          </a:p>
          <a:p>
            <a:r>
              <a:rPr lang="en-GB"/>
              <a:t>Software engineering is concerned with cost-effective software development.</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a:t>The ACM/IEEE Code of Ethics </a:t>
            </a:r>
            <a:endParaRPr lang="en-US" dirty="0"/>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a:t>Software Engineering Code of Ethics and Professional Practice</a:t>
            </a:r>
          </a:p>
          <a:p>
            <a:endParaRPr lang="en-GB" sz="1600" dirty="0"/>
          </a:p>
          <a:p>
            <a:r>
              <a:rPr lang="en-US" sz="1600" dirty="0"/>
              <a:t>ACM/IEEE-CS Joint Task Force on Software Engineering Ethics and Professional Practices</a:t>
            </a:r>
          </a:p>
          <a:p>
            <a:r>
              <a:rPr lang="en-US" sz="1600" b="1" dirty="0"/>
              <a:t> </a:t>
            </a:r>
            <a:endParaRPr lang="en-GB" sz="1600" dirty="0"/>
          </a:p>
          <a:p>
            <a:r>
              <a:rPr lang="en-US" sz="1600" b="1" dirty="0"/>
              <a:t>PREAMBLE</a:t>
            </a:r>
            <a:endParaRPr lang="en-GB" sz="1600" dirty="0"/>
          </a:p>
          <a:p>
            <a:pPr>
              <a:spcAft>
                <a:spcPts val="600"/>
              </a:spcAft>
            </a:pPr>
            <a:r>
              <a:rPr lang="en-US" sz="1600" dirty="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a:p>
          <a:p>
            <a:r>
              <a:rPr lang="en-US" sz="1600" dirty="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a:p>
          <a:p>
            <a:r>
              <a:rPr lang="en-US" sz="1200" dirty="0"/>
              <a:t> </a:t>
            </a:r>
            <a:endParaRPr lang="en-GB" sz="1200" dirty="0"/>
          </a:p>
          <a:p>
            <a:endParaRPr lang="en-US" sz="1200" dirty="0"/>
          </a:p>
        </p:txBody>
      </p:sp>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dirty="0"/>
              <a:t>.</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30</a:t>
            </a:fld>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a:t>Ethical principles</a:t>
            </a:r>
            <a:endParaRPr lang="en-US" dirty="0"/>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a:t> </a:t>
            </a:r>
            <a:endParaRPr lang="en-GB" sz="1200" dirty="0"/>
          </a:p>
          <a:p>
            <a:pPr>
              <a:spcAft>
                <a:spcPts val="600"/>
              </a:spcAft>
            </a:pPr>
            <a:r>
              <a:rPr lang="en-US" sz="1600" dirty="0"/>
              <a:t>1. PUBLIC - Software engineers shall act consistently with the public interest.</a:t>
            </a:r>
            <a:endParaRPr lang="en-GB" sz="1600" dirty="0"/>
          </a:p>
          <a:p>
            <a:pPr>
              <a:spcAft>
                <a:spcPts val="600"/>
              </a:spcAft>
            </a:pPr>
            <a:r>
              <a:rPr lang="en-GB" sz="1600" dirty="0"/>
              <a:t>2. CLIENT AND EMPLOYER - Software engineers shall act in a manner that is in the best interests of their client and employer consistent with the public interest.</a:t>
            </a:r>
          </a:p>
          <a:p>
            <a:pPr>
              <a:spcAft>
                <a:spcPts val="600"/>
              </a:spcAft>
            </a:pPr>
            <a:r>
              <a:rPr lang="en-US" sz="1600" dirty="0"/>
              <a:t>3. PRODUCT - Software engineers shall ensure that their products and related modifications meet the highest professional standards possible.</a:t>
            </a:r>
            <a:endParaRPr lang="en-GB" sz="1600" dirty="0"/>
          </a:p>
          <a:p>
            <a:pPr>
              <a:spcAft>
                <a:spcPts val="600"/>
              </a:spcAft>
            </a:pPr>
            <a:r>
              <a:rPr lang="en-US" sz="1600" dirty="0"/>
              <a:t>4. JUDGMENT - Software engineers shall maintain integrity and independence in their professional judgment.</a:t>
            </a:r>
            <a:endParaRPr lang="en-GB" sz="1600" dirty="0"/>
          </a:p>
          <a:p>
            <a:pPr>
              <a:spcAft>
                <a:spcPts val="600"/>
              </a:spcAft>
            </a:pPr>
            <a:r>
              <a:rPr lang="en-US" sz="1600" dirty="0"/>
              <a:t>5. MANAGEMENT - Software engineering managers and leaders shall subscribe to and promote an ethical approach to the management of software development and maintenance.</a:t>
            </a:r>
            <a:endParaRPr lang="en-GB" sz="1600" dirty="0"/>
          </a:p>
          <a:p>
            <a:pPr>
              <a:spcAft>
                <a:spcPts val="600"/>
              </a:spcAft>
            </a:pPr>
            <a:r>
              <a:rPr lang="en-US" sz="1600" dirty="0"/>
              <a:t>6. PROFESSION - Software engineers shall advance the integrity and reputation of the profession consistent with the public interest.</a:t>
            </a:r>
            <a:endParaRPr lang="en-GB" sz="1600" dirty="0"/>
          </a:p>
          <a:p>
            <a:pPr>
              <a:spcAft>
                <a:spcPts val="600"/>
              </a:spcAft>
            </a:pPr>
            <a:r>
              <a:rPr lang="en-US" sz="1600" dirty="0"/>
              <a:t>7. COLLEAGUES - Software engineers shall be fair to and supportive of their colleagues.</a:t>
            </a:r>
            <a:endParaRPr lang="en-GB" sz="1600" dirty="0"/>
          </a:p>
          <a:p>
            <a:pPr>
              <a:spcAft>
                <a:spcPts val="600"/>
              </a:spcAft>
            </a:pPr>
            <a:r>
              <a:rPr lang="en-US" sz="1600" dirty="0"/>
              <a:t>8. SELF - Software engineers shall participate in lifelong learning regarding the practice of their profession and shall promote an ethical approach to the practice of the profession.</a:t>
            </a:r>
          </a:p>
          <a:p>
            <a:endParaRPr lang="en-US" sz="1200" dirty="0"/>
          </a:p>
        </p:txBody>
      </p:sp>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dirty="0"/>
              <a:t>.</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31</a:t>
            </a:fld>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0722"/>
            <a:ext cx="8229600" cy="1143000"/>
          </a:xfrm>
        </p:spPr>
        <p:txBody>
          <a:bodyPr/>
          <a:lstStyle/>
          <a:p>
            <a:pPr algn="ctr"/>
            <a:r>
              <a:rPr lang="en-US" dirty="0"/>
              <a:t>Case studies</a:t>
            </a:r>
          </a:p>
        </p:txBody>
      </p:sp>
      <p:sp>
        <p:nvSpPr>
          <p:cNvPr id="6" name="Footer Placeholder 5"/>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dirty="0"/>
              <a:t>.</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32</a:t>
            </a:fld>
            <a:endParaRPr lang="en-US"/>
          </a:p>
        </p:txBody>
      </p:sp>
    </p:spTree>
    <p:extLst>
      <p:ext uri="{BB962C8B-B14F-4D97-AF65-F5344CB8AC3E}">
        <p14:creationId xmlns:p14="http://schemas.microsoft.com/office/powerpoint/2010/main" val="3981197308"/>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a:t>Ethical dilemmas</a:t>
            </a:r>
          </a:p>
        </p:txBody>
      </p:sp>
      <p:sp>
        <p:nvSpPr>
          <p:cNvPr id="89093" name="Rectangle 5"/>
          <p:cNvSpPr>
            <a:spLocks noGrp="1" noChangeArrowheads="1"/>
          </p:cNvSpPr>
          <p:nvPr>
            <p:ph idx="1"/>
          </p:nvPr>
        </p:nvSpPr>
        <p:spPr/>
        <p:txBody>
          <a:bodyPr/>
          <a:lstStyle/>
          <a:p>
            <a:r>
              <a:rPr lang="en-GB" dirty="0"/>
              <a:t>Disagreement in principle with the policies of senior management.</a:t>
            </a:r>
          </a:p>
          <a:p>
            <a:r>
              <a:rPr lang="en-GB" dirty="0"/>
              <a:t>Your employer acts in an unethical way and releases a safety-critical system without finishing the testing of the system.</a:t>
            </a:r>
          </a:p>
          <a:p>
            <a:r>
              <a:rPr lang="en-GB" dirty="0"/>
              <a:t>Participation in the development of military weapons systems or nuclear systems.</a:t>
            </a:r>
          </a:p>
          <a:p>
            <a:endParaRPr lang="en-GB" dirty="0"/>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dirty="0"/>
              <a:t>.</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33</a:t>
            </a:fld>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a:t>
            </a:r>
          </a:p>
        </p:txBody>
      </p:sp>
      <p:sp>
        <p:nvSpPr>
          <p:cNvPr id="3" name="Content Placeholder 2"/>
          <p:cNvSpPr>
            <a:spLocks noGrp="1"/>
          </p:cNvSpPr>
          <p:nvPr>
            <p:ph idx="1"/>
          </p:nvPr>
        </p:nvSpPr>
        <p:spPr/>
        <p:txBody>
          <a:bodyPr/>
          <a:lstStyle/>
          <a:p>
            <a:r>
              <a:rPr lang="en-US" dirty="0"/>
              <a:t>A personal insulin pump</a:t>
            </a:r>
          </a:p>
          <a:p>
            <a:pPr lvl="1"/>
            <a:r>
              <a:rPr lang="en-US" dirty="0"/>
              <a:t>An embedded system in an insulin pump used by diabetics to maintain blood glucose control.</a:t>
            </a:r>
          </a:p>
          <a:p>
            <a:r>
              <a:rPr lang="en-US" dirty="0"/>
              <a:t>A mental health case patient management system </a:t>
            </a:r>
          </a:p>
          <a:p>
            <a:pPr lvl="1"/>
            <a:r>
              <a:rPr lang="en-US" dirty="0"/>
              <a:t>Mentcare. A system used to maintain records of people receiving care for mental health problems.</a:t>
            </a:r>
          </a:p>
          <a:p>
            <a:r>
              <a:rPr lang="en-US" dirty="0"/>
              <a:t>A wilderness weather station</a:t>
            </a:r>
          </a:p>
          <a:p>
            <a:pPr lvl="1"/>
            <a:r>
              <a:rPr lang="en-US" dirty="0"/>
              <a:t>A data collection system that collects data about weather conditions in remote areas.</a:t>
            </a:r>
          </a:p>
          <a:p>
            <a:r>
              <a:rPr lang="en-US" dirty="0" err="1"/>
              <a:t>iLearn</a:t>
            </a:r>
            <a:r>
              <a:rPr lang="en-US" dirty="0"/>
              <a:t>: a digital learning environment</a:t>
            </a:r>
          </a:p>
          <a:p>
            <a:pPr lvl="1"/>
            <a:r>
              <a:rPr lang="en-US" dirty="0"/>
              <a:t>A system to support learning in schools</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dirty="0"/>
              <a:t>.</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34</a:t>
            </a:fld>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Insulin pump control system</a:t>
            </a:r>
          </a:p>
        </p:txBody>
      </p:sp>
      <p:sp>
        <p:nvSpPr>
          <p:cNvPr id="3" name="Content Placeholder 2"/>
          <p:cNvSpPr>
            <a:spLocks noGrp="1"/>
          </p:cNvSpPr>
          <p:nvPr>
            <p:ph idx="1"/>
          </p:nvPr>
        </p:nvSpPr>
        <p:spPr/>
        <p:txBody>
          <a:bodyPr/>
          <a:lstStyle/>
          <a:p>
            <a:r>
              <a:rPr lang="en-US" dirty="0"/>
              <a:t>Collects data from a blood sugar sensor and calculates the amount of insulin required to be injected.</a:t>
            </a:r>
          </a:p>
          <a:p>
            <a:r>
              <a:rPr lang="en-US" dirty="0"/>
              <a:t>Calculation based on the rate of change of blood sugar levels.</a:t>
            </a:r>
          </a:p>
          <a:p>
            <a:r>
              <a:rPr lang="en-US" dirty="0"/>
              <a:t>Sends signals to a micro-pump to deliver the correct dose of insulin.</a:t>
            </a:r>
          </a:p>
          <a:p>
            <a:r>
              <a:rPr lang="en-US" dirty="0"/>
              <a:t>Safety-critical system as low blood sugars can lead to brain malfunctioning, coma and death; high-blood sugar levels have long-term consequences such as eye and kidney damage.</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dirty="0"/>
              <a:t>.</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35</a:t>
            </a:fld>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a:t>Insulin pump hardware architecture</a:t>
            </a:r>
            <a:endParaRPr lang="en-US" dirty="0"/>
          </a:p>
        </p:txBody>
      </p:sp>
      <p:pic>
        <p:nvPicPr>
          <p:cNvPr id="4" name="Picture 3" descr="1.4 InsulinPumpHW.eps"/>
          <p:cNvPicPr>
            <a:picLocks noChangeAspect="1"/>
          </p:cNvPicPr>
          <p:nvPr/>
        </p:nvPicPr>
        <p:blipFill>
          <a:blip r:embed="rId2"/>
          <a:stretch>
            <a:fillRect/>
          </a:stretch>
        </p:blipFill>
        <p:spPr>
          <a:xfrm>
            <a:off x="1911696" y="2068286"/>
            <a:ext cx="5345447" cy="3401648"/>
          </a:xfrm>
          <a:prstGeom prst="rect">
            <a:avLst/>
          </a:prstGeom>
        </p:spPr>
      </p:pic>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dirty="0"/>
              <a:t>.</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36</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a:t>Activity model of the insulin pump</a:t>
            </a:r>
            <a:endParaRPr lang="en-US" dirty="0"/>
          </a:p>
        </p:txBody>
      </p:sp>
      <p:pic>
        <p:nvPicPr>
          <p:cNvPr id="4" name="Picture 3" descr="1.5 InsulinPumpActDiag.eps"/>
          <p:cNvPicPr>
            <a:picLocks noChangeAspect="1"/>
          </p:cNvPicPr>
          <p:nvPr/>
        </p:nvPicPr>
        <p:blipFill>
          <a:blip r:embed="rId2"/>
          <a:stretch>
            <a:fillRect/>
          </a:stretch>
        </p:blipFill>
        <p:spPr>
          <a:xfrm>
            <a:off x="1522043" y="2497946"/>
            <a:ext cx="6537900" cy="2239007"/>
          </a:xfrm>
          <a:prstGeom prst="rect">
            <a:avLst/>
          </a:prstGeom>
        </p:spPr>
      </p:pic>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dirty="0"/>
              <a:t>.</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37</a:t>
            </a:fld>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high-level requirements</a:t>
            </a:r>
          </a:p>
        </p:txBody>
      </p:sp>
      <p:sp>
        <p:nvSpPr>
          <p:cNvPr id="3" name="Content Placeholder 2"/>
          <p:cNvSpPr>
            <a:spLocks noGrp="1"/>
          </p:cNvSpPr>
          <p:nvPr>
            <p:ph idx="1"/>
          </p:nvPr>
        </p:nvSpPr>
        <p:spPr/>
        <p:txBody>
          <a:bodyPr/>
          <a:lstStyle/>
          <a:p>
            <a:r>
              <a:rPr lang="en-GB" dirty="0"/>
              <a:t>The system shall be available to deliver insulin when required. </a:t>
            </a:r>
          </a:p>
          <a:p>
            <a:r>
              <a:rPr lang="en-GB" dirty="0"/>
              <a:t>The system shall perform reliably and deliver the correct amount of insulin to counteract the current level of blood sugar.</a:t>
            </a:r>
          </a:p>
          <a:p>
            <a:r>
              <a:rPr lang="en-GB" dirty="0"/>
              <a:t>The system must therefore be designed and implemented to ensure that the system always meets these requirements.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dirty="0"/>
              <a:t>.</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38</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A patient information system for mental health care</a:t>
            </a:r>
          </a:p>
        </p:txBody>
      </p:sp>
      <p:sp>
        <p:nvSpPr>
          <p:cNvPr id="3" name="Content Placeholder 2"/>
          <p:cNvSpPr>
            <a:spLocks noGrp="1"/>
          </p:cNvSpPr>
          <p:nvPr>
            <p:ph idx="1"/>
          </p:nvPr>
        </p:nvSpPr>
        <p:spPr/>
        <p:txBody>
          <a:bodyPr/>
          <a:lstStyle/>
          <a:p>
            <a:r>
              <a:rPr lang="en-GB" dirty="0"/>
              <a:t>A patient information system to support mental health care is a medical information system that maintains information about patients suffering from mental health problems and the treatments that they have received.</a:t>
            </a:r>
          </a:p>
          <a:p>
            <a:r>
              <a:rPr lang="en-GB" dirty="0"/>
              <a:t>Most mental health patients do not require dedicated hospital treatment but need to attend specialist clinics regularly where they can meet a doctor who has detailed knowledge of their problems. </a:t>
            </a:r>
          </a:p>
          <a:p>
            <a:r>
              <a:rPr lang="en-GB" dirty="0"/>
              <a:t>To make it easier for patients to attend, these clinics are not just run in hospitals. They may also be held in local medical practices or community centres.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dirty="0"/>
              <a:t>.</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39</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project failure</a:t>
            </a:r>
          </a:p>
        </p:txBody>
      </p:sp>
      <p:sp>
        <p:nvSpPr>
          <p:cNvPr id="3" name="Content Placeholder 2"/>
          <p:cNvSpPr>
            <a:spLocks noGrp="1"/>
          </p:cNvSpPr>
          <p:nvPr>
            <p:ph idx="1"/>
          </p:nvPr>
        </p:nvSpPr>
        <p:spPr/>
        <p:txBody>
          <a:bodyPr/>
          <a:lstStyle/>
          <a:p>
            <a:r>
              <a:rPr lang="en-GB" i="1" dirty="0"/>
              <a:t>Increasing system complexity</a:t>
            </a:r>
            <a:r>
              <a:rPr lang="en-GB" dirty="0"/>
              <a:t> </a:t>
            </a:r>
          </a:p>
          <a:p>
            <a:pPr lvl="1"/>
            <a:r>
              <a:rPr lang="en-GB" dirty="0"/>
              <a:t>As new software engineering techniques help us to build larger, more complex systems, the demands change. Systems have to be built and delivered more quickly; larger, even more complex systems are required; systems have to have new capabilities that were previously thought to be impossible. </a:t>
            </a:r>
          </a:p>
          <a:p>
            <a:r>
              <a:rPr lang="en-GB" i="1" dirty="0"/>
              <a:t>Failure to use software engineering methods</a:t>
            </a:r>
            <a:r>
              <a:rPr lang="en-GB" dirty="0"/>
              <a:t> </a:t>
            </a:r>
          </a:p>
          <a:p>
            <a:pPr lvl="1"/>
            <a:r>
              <a:rPr lang="en-GB" dirty="0"/>
              <a:t>It is fairly easy to write computer programs without using software engineering methods and techniques. Many companies have drifted into software development as their products and services have evolved. They do not use software engineering methods in their everyday work. Consequently, their software is often more expensive and less reliable than it should be.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4</a:t>
            </a:fld>
            <a:endParaRPr lang="en-US"/>
          </a:p>
        </p:txBody>
      </p:sp>
    </p:spTree>
    <p:extLst>
      <p:ext uri="{BB962C8B-B14F-4D97-AF65-F5344CB8AC3E}">
        <p14:creationId xmlns:p14="http://schemas.microsoft.com/office/powerpoint/2010/main" val="1121805179"/>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a:t>
            </a:r>
          </a:p>
        </p:txBody>
      </p:sp>
      <p:sp>
        <p:nvSpPr>
          <p:cNvPr id="3" name="Content Placeholder 2"/>
          <p:cNvSpPr>
            <a:spLocks noGrp="1"/>
          </p:cNvSpPr>
          <p:nvPr>
            <p:ph idx="1"/>
          </p:nvPr>
        </p:nvSpPr>
        <p:spPr/>
        <p:txBody>
          <a:bodyPr/>
          <a:lstStyle/>
          <a:p>
            <a:r>
              <a:rPr lang="en-GB" dirty="0"/>
              <a:t>Mentcare is an information system that is intended for use in clinics. </a:t>
            </a:r>
          </a:p>
          <a:p>
            <a:r>
              <a:rPr lang="en-GB" dirty="0"/>
              <a:t>It makes use of a centralized database of patient information but has also been designed to run on a PC, so that it may be accessed and used from sites that do not have secure network connectivity. </a:t>
            </a:r>
          </a:p>
          <a:p>
            <a:r>
              <a:rPr lang="en-GB" dirty="0"/>
              <a:t>When the local systems have secure network access, they use patient information in the database but they can download and use local copies of patient records when they are disconnected.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dirty="0"/>
              <a:t>.</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40</a:t>
            </a:fld>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goals</a:t>
            </a:r>
          </a:p>
        </p:txBody>
      </p:sp>
      <p:sp>
        <p:nvSpPr>
          <p:cNvPr id="3" name="Content Placeholder 2"/>
          <p:cNvSpPr>
            <a:spLocks noGrp="1"/>
          </p:cNvSpPr>
          <p:nvPr>
            <p:ph idx="1"/>
          </p:nvPr>
        </p:nvSpPr>
        <p:spPr/>
        <p:txBody>
          <a:bodyPr/>
          <a:lstStyle/>
          <a:p>
            <a:r>
              <a:rPr lang="en-GB" dirty="0"/>
              <a:t>To generate management information that allows health service managers to assess performance against local and government targets.</a:t>
            </a:r>
          </a:p>
          <a:p>
            <a:r>
              <a:rPr lang="en-GB" dirty="0"/>
              <a:t>To provide medical staff with timely information to support the treatment of patients.</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dirty="0"/>
              <a:t>.</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41</a:t>
            </a:fld>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a:t>The organization of the Mentcare system</a:t>
            </a:r>
            <a:endParaRPr lang="en-US" dirty="0"/>
          </a:p>
        </p:txBody>
      </p:sp>
      <p:pic>
        <p:nvPicPr>
          <p:cNvPr id="2" name="Picture 1" descr="1.6 MHC-P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99" y="1784350"/>
            <a:ext cx="5071533" cy="4259210"/>
          </a:xfrm>
          <a:prstGeom prst="rect">
            <a:avLst/>
          </a:prstGeom>
        </p:spPr>
      </p:pic>
      <p:sp>
        <p:nvSpPr>
          <p:cNvPr id="4" name="Footer Placeholder 3"/>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dirty="0"/>
              <a:t>.</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42</a:t>
            </a:fld>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 of the Mentcare system</a:t>
            </a:r>
          </a:p>
        </p:txBody>
      </p:sp>
      <p:sp>
        <p:nvSpPr>
          <p:cNvPr id="3" name="Content Placeholder 2"/>
          <p:cNvSpPr>
            <a:spLocks noGrp="1"/>
          </p:cNvSpPr>
          <p:nvPr>
            <p:ph idx="1"/>
          </p:nvPr>
        </p:nvSpPr>
        <p:spPr>
          <a:xfrm>
            <a:off x="457200" y="1600200"/>
            <a:ext cx="8473992" cy="4525963"/>
          </a:xfrm>
        </p:spPr>
        <p:txBody>
          <a:bodyPr/>
          <a:lstStyle/>
          <a:p>
            <a:r>
              <a:rPr lang="en-GB" dirty="0"/>
              <a:t>Individual care management </a:t>
            </a:r>
          </a:p>
          <a:p>
            <a:pPr lvl="1"/>
            <a:r>
              <a:rPr lang="en-GB" dirty="0"/>
              <a:t>Clinicians can create records for patients, edit the information in the system, view patient history, etc. The system supports data summaries so that doctors can quickly learn about the key problems and treatments that have been prescribed.</a:t>
            </a:r>
          </a:p>
          <a:p>
            <a:r>
              <a:rPr lang="en-GB" dirty="0"/>
              <a:t>Patient monitoring </a:t>
            </a:r>
          </a:p>
          <a:p>
            <a:pPr lvl="1"/>
            <a:r>
              <a:rPr lang="en-GB" dirty="0"/>
              <a:t>The system monitors the records of patients that are involved in treatment and issues warnings if possible problems are detected. </a:t>
            </a:r>
          </a:p>
          <a:p>
            <a:r>
              <a:rPr lang="en-GB" dirty="0"/>
              <a:t>Administrative reporting </a:t>
            </a:r>
          </a:p>
          <a:p>
            <a:pPr lvl="1"/>
            <a:r>
              <a:rPr lang="en-GB" dirty="0"/>
              <a:t>The 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dirty="0"/>
              <a:t>.</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43</a:t>
            </a:fld>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system concerns</a:t>
            </a:r>
          </a:p>
        </p:txBody>
      </p:sp>
      <p:sp>
        <p:nvSpPr>
          <p:cNvPr id="3" name="Content Placeholder 2"/>
          <p:cNvSpPr>
            <a:spLocks noGrp="1"/>
          </p:cNvSpPr>
          <p:nvPr>
            <p:ph idx="1"/>
          </p:nvPr>
        </p:nvSpPr>
        <p:spPr/>
        <p:txBody>
          <a:bodyPr/>
          <a:lstStyle/>
          <a:p>
            <a:r>
              <a:rPr lang="en-US" dirty="0"/>
              <a:t>Privacy</a:t>
            </a:r>
          </a:p>
          <a:p>
            <a:pPr lvl="1"/>
            <a:r>
              <a:rPr lang="en-GB" dirty="0"/>
              <a:t>It is essential that patient information is confidential and is never disclosed to anyone apart from authorised medical staff and the patient themselves. </a:t>
            </a:r>
            <a:endParaRPr lang="en-US" dirty="0"/>
          </a:p>
          <a:p>
            <a:r>
              <a:rPr lang="en-US" dirty="0"/>
              <a:t>Safety</a:t>
            </a:r>
          </a:p>
          <a:p>
            <a:pPr lvl="1"/>
            <a:r>
              <a:rPr lang="en-GB" dirty="0"/>
              <a:t>Some mental illnesses cause patients to become suicidal or a danger to other people. Wherever possible, the system should warn medical staff about potentially suicidal or dangerous patients. </a:t>
            </a:r>
          </a:p>
          <a:p>
            <a:pPr lvl="1"/>
            <a:r>
              <a:rPr lang="en-GB" dirty="0"/>
              <a:t>The system must be available when needed otherwise safety may be compromised and it may be impossible to prescribe the correct medication to patients.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dirty="0"/>
              <a:t>.</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44</a:t>
            </a:fld>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Wilderness weather station</a:t>
            </a:r>
          </a:p>
        </p:txBody>
      </p:sp>
      <p:sp>
        <p:nvSpPr>
          <p:cNvPr id="3" name="Content Placeholder 2"/>
          <p:cNvSpPr>
            <a:spLocks noGrp="1"/>
          </p:cNvSpPr>
          <p:nvPr>
            <p:ph idx="1"/>
          </p:nvPr>
        </p:nvSpPr>
        <p:spPr/>
        <p:txBody>
          <a:bodyPr/>
          <a:lstStyle/>
          <a:p>
            <a:r>
              <a:rPr lang="en-GB" dirty="0"/>
              <a:t>The government of a country with large areas of wilderness decides to deploy several hundred weather stations in remote areas. </a:t>
            </a:r>
          </a:p>
          <a:p>
            <a:r>
              <a:rPr lang="en-GB" dirty="0"/>
              <a:t>Weather stations collect data from a set of instruments that measure temperature and pressure, sunshine, rainfall, wind speed and wind direction.</a:t>
            </a:r>
          </a:p>
          <a:p>
            <a:pPr lvl="1"/>
            <a:r>
              <a:rPr lang="en-GB" dirty="0"/>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p>
          <a:p>
            <a:r>
              <a:rPr lang="en-GB" dirty="0"/>
              <a:t>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dirty="0"/>
              <a:t>.</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45</a:t>
            </a:fld>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a:t>The weather station’s environment </a:t>
            </a:r>
            <a:endParaRPr lang="en-US" dirty="0"/>
          </a:p>
        </p:txBody>
      </p:sp>
      <p:pic>
        <p:nvPicPr>
          <p:cNvPr id="4" name="Picture 3" descr="1.7 WeatherStationEnv.eps"/>
          <p:cNvPicPr>
            <a:picLocks noChangeAspect="1"/>
          </p:cNvPicPr>
          <p:nvPr/>
        </p:nvPicPr>
        <p:blipFill>
          <a:blip r:embed="rId2"/>
          <a:stretch>
            <a:fillRect/>
          </a:stretch>
        </p:blipFill>
        <p:spPr>
          <a:xfrm>
            <a:off x="1932944" y="2314698"/>
            <a:ext cx="5159738" cy="2490908"/>
          </a:xfrm>
          <a:prstGeom prst="rect">
            <a:avLst/>
          </a:prstGeom>
        </p:spPr>
      </p:pic>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dirty="0"/>
              <a:t>.</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46</a:t>
            </a:fld>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information system</a:t>
            </a:r>
          </a:p>
        </p:txBody>
      </p:sp>
      <p:sp>
        <p:nvSpPr>
          <p:cNvPr id="3" name="Content Placeholder 2"/>
          <p:cNvSpPr>
            <a:spLocks noGrp="1"/>
          </p:cNvSpPr>
          <p:nvPr>
            <p:ph idx="1"/>
          </p:nvPr>
        </p:nvSpPr>
        <p:spPr>
          <a:xfrm>
            <a:off x="283745" y="1600200"/>
            <a:ext cx="8606912" cy="4525963"/>
          </a:xfrm>
        </p:spPr>
        <p:txBody>
          <a:bodyPr/>
          <a:lstStyle/>
          <a:p>
            <a:r>
              <a:rPr lang="en-GB" dirty="0"/>
              <a:t>	The weather station system </a:t>
            </a:r>
          </a:p>
          <a:p>
            <a:pPr lvl="1"/>
            <a:r>
              <a:rPr lang="en-GB" dirty="0"/>
              <a:t>This is responsible for collecting weather data, carrying out some initial data processing and transmitting it to the data management system.</a:t>
            </a:r>
          </a:p>
          <a:p>
            <a:r>
              <a:rPr lang="en-GB" dirty="0"/>
              <a:t>The data management and archiving system </a:t>
            </a:r>
          </a:p>
          <a:p>
            <a:pPr lvl="1"/>
            <a:r>
              <a:rPr lang="en-GB" dirty="0"/>
              <a:t>This system collects the data from all of the wilderness weather stations, carries out data processing and analysis and archives the data.</a:t>
            </a:r>
          </a:p>
          <a:p>
            <a:r>
              <a:rPr lang="en-GB" dirty="0"/>
              <a:t>The station maintenance system </a:t>
            </a:r>
          </a:p>
          <a:p>
            <a:pPr lvl="1"/>
            <a:r>
              <a:rPr lang="en-GB" dirty="0"/>
              <a:t>This system can communicate by satellite with all wilderness weather stations to monitor the health of these systems and provide reports of problems.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dirty="0"/>
              <a:t>.</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47</a:t>
            </a:fld>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software functionality</a:t>
            </a:r>
          </a:p>
        </p:txBody>
      </p:sp>
      <p:sp>
        <p:nvSpPr>
          <p:cNvPr id="3" name="Content Placeholder 2"/>
          <p:cNvSpPr>
            <a:spLocks noGrp="1"/>
          </p:cNvSpPr>
          <p:nvPr>
            <p:ph idx="1"/>
          </p:nvPr>
        </p:nvSpPr>
        <p:spPr/>
        <p:txBody>
          <a:bodyPr/>
          <a:lstStyle/>
          <a:p>
            <a:r>
              <a:rPr lang="en-GB" dirty="0"/>
              <a:t>Monitor the instruments, power and communication hardware and report faults to the management system.</a:t>
            </a:r>
          </a:p>
          <a:p>
            <a:r>
              <a:rPr lang="en-GB" dirty="0"/>
              <a:t>Manage the system power, ensuring that batteries are charged whenever the environmental conditions permit but also that generators are shut down in potentially damaging weather conditions, such as high wind.</a:t>
            </a:r>
          </a:p>
          <a:p>
            <a:r>
              <a:rPr lang="en-GB" dirty="0"/>
              <a:t>Support dynamic reconfiguration where parts of the software are replaced with new versions and where backup instruments are switched into the system in the event of system failure.</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dirty="0"/>
              <a:t>.</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48</a:t>
            </a:fld>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A digital learning environment</a:t>
            </a:r>
          </a:p>
        </p:txBody>
      </p:sp>
      <p:sp>
        <p:nvSpPr>
          <p:cNvPr id="3" name="Content Placeholder 2"/>
          <p:cNvSpPr>
            <a:spLocks noGrp="1"/>
          </p:cNvSpPr>
          <p:nvPr>
            <p:ph idx="1"/>
          </p:nvPr>
        </p:nvSpPr>
        <p:spPr/>
        <p:txBody>
          <a:bodyPr/>
          <a:lstStyle/>
          <a:p>
            <a:r>
              <a:rPr lang="en-GB" dirty="0"/>
              <a:t>A digital learning environment is a framework in which a set of general-purpose and specially designed tools for learning may be embedded plus a set of applications that are geared to the needs of the learners using the system. </a:t>
            </a:r>
          </a:p>
          <a:p>
            <a:r>
              <a:rPr lang="en-GB" dirty="0"/>
              <a:t>The tools included in each version of the environment are chosen by teachers and learners to suit their specific needs. </a:t>
            </a:r>
          </a:p>
          <a:p>
            <a:pPr lvl="1"/>
            <a:r>
              <a:rPr lang="en-GB" dirty="0"/>
              <a:t>These can be general applications such as </a:t>
            </a:r>
            <a:r>
              <a:rPr lang="en-GB" dirty="0" err="1"/>
              <a:t>spreadsheets</a:t>
            </a:r>
            <a:r>
              <a:rPr lang="en-GB" dirty="0"/>
              <a:t>, learning management applications such as a Virtual Learning Environment (VLE) to manage homework submission and assessment, games and simulations.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dirty="0"/>
              <a:t>.</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49</a:t>
            </a:fld>
            <a:endParaRPr lang="en-US"/>
          </a:p>
        </p:txBody>
      </p:sp>
    </p:spTree>
    <p:extLst>
      <p:ext uri="{BB962C8B-B14F-4D97-AF65-F5344CB8AC3E}">
        <p14:creationId xmlns:p14="http://schemas.microsoft.com/office/powerpoint/2010/main" val="3735641553"/>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a:t>Frequently asked questions about software engineering</a:t>
            </a:r>
            <a:br>
              <a:rPr lang="en-GB" dirty="0"/>
            </a:br>
            <a:endParaRPr lang="en-US" dirty="0"/>
          </a:p>
        </p:txBody>
      </p:sp>
      <p:graphicFrame>
        <p:nvGraphicFramePr>
          <p:cNvPr id="5" name="Table 4"/>
          <p:cNvGraphicFramePr>
            <a:graphicFrameLocks noGrp="1"/>
          </p:cNvGraphicFramePr>
          <p:nvPr/>
        </p:nvGraphicFramePr>
        <p:xfrm>
          <a:off x="457199" y="1636194"/>
          <a:ext cx="8089977" cy="4512450"/>
        </p:xfrm>
        <a:graphic>
          <a:graphicData uri="http://schemas.openxmlformats.org/drawingml/2006/table">
            <a:tbl>
              <a:tblPr firstRow="1" bandRow="1">
                <a:tableStyleId>{B301B821-A1FF-4177-AEE7-76D212191A09}</a:tableStyleId>
              </a:tblPr>
              <a:tblGrid>
                <a:gridCol w="3464288">
                  <a:extLst>
                    <a:ext uri="{9D8B030D-6E8A-4147-A177-3AD203B41FA5}">
                      <a16:colId xmlns:a16="http://schemas.microsoft.com/office/drawing/2014/main" val="20000"/>
                    </a:ext>
                  </a:extLst>
                </a:gridCol>
                <a:gridCol w="4625689">
                  <a:extLst>
                    <a:ext uri="{9D8B030D-6E8A-4147-A177-3AD203B41FA5}">
                      <a16:colId xmlns:a16="http://schemas.microsoft.com/office/drawing/2014/main" val="20001"/>
                    </a:ext>
                  </a:extLst>
                </a:gridCol>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5"/>
                  </a:ext>
                </a:extLst>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6"/>
                  </a:ext>
                </a:extLst>
              </a:tr>
            </a:tbl>
          </a:graphicData>
        </a:graphic>
      </p:graphicFrame>
      <p:sp>
        <p:nvSpPr>
          <p:cNvPr id="3" name="Footer Placeholder 2"/>
          <p:cNvSpPr>
            <a:spLocks noGrp="1"/>
          </p:cNvSpPr>
          <p:nvPr>
            <p:ph type="ftr" sz="quarter" idx="10"/>
          </p:nvPr>
        </p:nvSpPr>
        <p:spPr/>
        <p:txBody>
          <a:bodyPr/>
          <a:lstStyle/>
          <a:p>
            <a:r>
              <a:rPr lang="en-US"/>
              <a:t>Chapter 1 Introduction</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5</a:t>
            </a:fld>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Service-oriented systems</a:t>
            </a:r>
          </a:p>
        </p:txBody>
      </p:sp>
      <p:sp>
        <p:nvSpPr>
          <p:cNvPr id="3" name="Content Placeholder 2"/>
          <p:cNvSpPr>
            <a:spLocks noGrp="1"/>
          </p:cNvSpPr>
          <p:nvPr>
            <p:ph idx="1"/>
          </p:nvPr>
        </p:nvSpPr>
        <p:spPr/>
        <p:txBody>
          <a:bodyPr/>
          <a:lstStyle/>
          <a:p>
            <a:r>
              <a:rPr lang="en-GB" dirty="0"/>
              <a:t>The system is a service-oriented system with all system components considered to be a replaceable service.</a:t>
            </a:r>
          </a:p>
          <a:p>
            <a:r>
              <a:rPr lang="en-GB" dirty="0"/>
              <a:t>This allows the system to be updated incrementally as new services become available.</a:t>
            </a:r>
          </a:p>
          <a:p>
            <a:r>
              <a:rPr lang="en-GB" dirty="0"/>
              <a:t>It also makes it possible to rapidly configure the system to create versions of the environment for different groups such as very young children who cannot read, senior students, etc.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dirty="0"/>
              <a:t>.</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50</a:t>
            </a:fld>
            <a:endParaRPr lang="en-US"/>
          </a:p>
        </p:txBody>
      </p:sp>
    </p:spTree>
    <p:extLst>
      <p:ext uri="{BB962C8B-B14F-4D97-AF65-F5344CB8AC3E}">
        <p14:creationId xmlns:p14="http://schemas.microsoft.com/office/powerpoint/2010/main" val="910177017"/>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services</a:t>
            </a:r>
          </a:p>
        </p:txBody>
      </p:sp>
      <p:sp>
        <p:nvSpPr>
          <p:cNvPr id="3" name="Content Placeholder 2"/>
          <p:cNvSpPr>
            <a:spLocks noGrp="1"/>
          </p:cNvSpPr>
          <p:nvPr>
            <p:ph idx="1"/>
          </p:nvPr>
        </p:nvSpPr>
        <p:spPr/>
        <p:txBody>
          <a:bodyPr/>
          <a:lstStyle/>
          <a:p>
            <a:r>
              <a:rPr lang="en-GB" i="1" dirty="0"/>
              <a:t>Utility services</a:t>
            </a:r>
            <a:r>
              <a:rPr lang="en-GB" dirty="0"/>
              <a:t> that provide basic application-independent functionality and which may be used by other services in the system. </a:t>
            </a:r>
          </a:p>
          <a:p>
            <a:r>
              <a:rPr lang="en-GB" i="1" dirty="0"/>
              <a:t>Application services</a:t>
            </a:r>
            <a:r>
              <a:rPr lang="en-GB" dirty="0"/>
              <a:t> that provide specific applications such as email, conferencing, photo sharing etc. and access to specific educational content such as scientific films or historical resources. </a:t>
            </a:r>
          </a:p>
          <a:p>
            <a:r>
              <a:rPr lang="en-GB" i="1" dirty="0"/>
              <a:t>Configuration services</a:t>
            </a:r>
            <a:r>
              <a:rPr lang="en-GB" dirty="0"/>
              <a:t> that are used to adapt the environment with a specific set of application services and do define how services are shared between students, teachers and their parents.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dirty="0"/>
              <a:t>.</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51</a:t>
            </a:fld>
            <a:endParaRPr lang="en-US"/>
          </a:p>
        </p:txBody>
      </p:sp>
    </p:spTree>
    <p:extLst>
      <p:ext uri="{BB962C8B-B14F-4D97-AF65-F5344CB8AC3E}">
        <p14:creationId xmlns:p14="http://schemas.microsoft.com/office/powerpoint/2010/main" val="2155081538"/>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architecture</a:t>
            </a:r>
          </a:p>
        </p:txBody>
      </p:sp>
      <p:pic>
        <p:nvPicPr>
          <p:cNvPr id="6" name="Picture 5" descr="1.8 iLearn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701" y="1538798"/>
            <a:ext cx="5866216" cy="4881050"/>
          </a:xfrm>
          <a:prstGeom prst="rect">
            <a:avLst/>
          </a:prstGeom>
        </p:spPr>
      </p:pic>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dirty="0"/>
              <a:t>.</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52</a:t>
            </a:fld>
            <a:endParaRPr lang="en-US"/>
          </a:p>
        </p:txBody>
      </p:sp>
    </p:spTree>
    <p:extLst>
      <p:ext uri="{BB962C8B-B14F-4D97-AF65-F5344CB8AC3E}">
        <p14:creationId xmlns:p14="http://schemas.microsoft.com/office/powerpoint/2010/main" val="2004859144"/>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service integration</a:t>
            </a:r>
          </a:p>
        </p:txBody>
      </p:sp>
      <p:sp>
        <p:nvSpPr>
          <p:cNvPr id="3" name="Content Placeholder 2"/>
          <p:cNvSpPr>
            <a:spLocks noGrp="1"/>
          </p:cNvSpPr>
          <p:nvPr>
            <p:ph idx="1"/>
          </p:nvPr>
        </p:nvSpPr>
        <p:spPr/>
        <p:txBody>
          <a:bodyPr/>
          <a:lstStyle/>
          <a:p>
            <a:r>
              <a:rPr lang="en-US" i="1" dirty="0"/>
              <a:t>Integrated services </a:t>
            </a:r>
            <a:r>
              <a:rPr lang="en-US" dirty="0"/>
              <a:t>are services which offer an API (application programming interface) and which can be accessed by other services through that API.  Direct service-to-service communication is therefore possible. </a:t>
            </a:r>
          </a:p>
          <a:p>
            <a:r>
              <a:rPr lang="en-US" i="1" dirty="0"/>
              <a:t>Independent services</a:t>
            </a:r>
            <a:r>
              <a:rPr lang="en-US" dirty="0"/>
              <a:t> are services which are simply accessed through a browser interface and which operate independently of other services. Information can only be shared with other services through explicit user actions such as copy and paste; re-authentication may be required for each independent service.</a:t>
            </a:r>
            <a:r>
              <a:rPr lang="en-GB" dirty="0"/>
              <a:t>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dirty="0"/>
              <a:t>.</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53</a:t>
            </a:fld>
            <a:endParaRPr lang="en-US"/>
          </a:p>
        </p:txBody>
      </p:sp>
    </p:spTree>
    <p:extLst>
      <p:ext uri="{BB962C8B-B14F-4D97-AF65-F5344CB8AC3E}">
        <p14:creationId xmlns:p14="http://schemas.microsoft.com/office/powerpoint/2010/main" val="3076887263"/>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Software engineering is an engineering discipline that is concerned with all aspects of software production.</a:t>
            </a:r>
          </a:p>
          <a:p>
            <a:r>
              <a:rPr lang="en-GB" dirty="0"/>
              <a:t>Essential software product attributes are maintainability, dependability and security, efficiency and acceptability.</a:t>
            </a:r>
          </a:p>
          <a:p>
            <a:r>
              <a:rPr lang="en-GB" dirty="0"/>
              <a:t>The high-level activities of specification, development, validation and evolution are part of all software processes.</a:t>
            </a:r>
          </a:p>
          <a:p>
            <a:r>
              <a:rPr lang="en-GB" dirty="0"/>
              <a:t>The fundamental notions of software engineering are universally applicable to all types of system development.  </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dirty="0"/>
              <a:t>.</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54</a:t>
            </a:fld>
            <a:endParaRPr lang="en-US"/>
          </a:p>
        </p:txBody>
      </p:sp>
    </p:spTree>
    <p:extLst>
      <p:ext uri="{BB962C8B-B14F-4D97-AF65-F5344CB8AC3E}">
        <p14:creationId xmlns:p14="http://schemas.microsoft.com/office/powerpoint/2010/main" val="1610917383"/>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There are many different types of system and each requires appropriate software engineering tools and techniques for their development. </a:t>
            </a:r>
          </a:p>
          <a:p>
            <a:r>
              <a:rPr lang="en-GB" dirty="0"/>
              <a:t>The fundamental ideas of software engineering are applicable to all types of software system. </a:t>
            </a:r>
          </a:p>
          <a:p>
            <a:r>
              <a:rPr lang="en-GB" dirty="0"/>
              <a:t>Software engineers have responsibilities to the engineering profession and society. They should not simply be concerned with technical issues.</a:t>
            </a:r>
          </a:p>
          <a:p>
            <a:r>
              <a:rPr lang="en-GB" dirty="0"/>
              <a:t>Professional societies publish codes of conduct which set out the standards of behaviour expected of their members.</a:t>
            </a:r>
          </a:p>
          <a:p>
            <a:endParaRPr lang="en-US" dirty="0"/>
          </a:p>
          <a:p>
            <a:pPr>
              <a:buNone/>
            </a:pP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dirty="0"/>
              <a:t>.</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55</a:t>
            </a:fld>
            <a:endParaRPr lang="en-US"/>
          </a:p>
        </p:txBody>
      </p:sp>
    </p:spTree>
    <p:extLst>
      <p:ext uri="{BB962C8B-B14F-4D97-AF65-F5344CB8AC3E}">
        <p14:creationId xmlns:p14="http://schemas.microsoft.com/office/powerpoint/2010/main" val="2137521757"/>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Frequently asked questions about software engineering</a:t>
            </a:r>
            <a:endParaRPr lang="en-US" dirty="0"/>
          </a:p>
        </p:txBody>
      </p:sp>
      <p:graphicFrame>
        <p:nvGraphicFramePr>
          <p:cNvPr id="6" name="Content Placeholder 5"/>
          <p:cNvGraphicFramePr>
            <a:graphicFrameLocks noGrp="1"/>
          </p:cNvGraphicFramePr>
          <p:nvPr>
            <p:ph idx="1"/>
          </p:nvPr>
        </p:nvGraphicFramePr>
        <p:xfrm>
          <a:off x="457200" y="1735300"/>
          <a:ext cx="8229600" cy="4485640"/>
        </p:xfrm>
        <a:graphic>
          <a:graphicData uri="http://schemas.openxmlformats.org/drawingml/2006/table">
            <a:tbl>
              <a:tblPr firstRow="1" bandRow="1">
                <a:tableStyleId>{5C22544A-7EE6-4342-B048-85BDC9FD1C3A}</a:tableStyleId>
              </a:tblPr>
              <a:tblGrid>
                <a:gridCol w="3488198">
                  <a:extLst>
                    <a:ext uri="{9D8B030D-6E8A-4147-A177-3AD203B41FA5}">
                      <a16:colId xmlns:a16="http://schemas.microsoft.com/office/drawing/2014/main" val="20000"/>
                    </a:ext>
                  </a:extLst>
                </a:gridCol>
                <a:gridCol w="4741402">
                  <a:extLst>
                    <a:ext uri="{9D8B030D-6E8A-4147-A177-3AD203B41FA5}">
                      <a16:colId xmlns:a16="http://schemas.microsoft.com/office/drawing/2014/main" val="20001"/>
                    </a:ext>
                  </a:extLst>
                </a:gridCol>
              </a:tblGrid>
              <a:tr h="370840">
                <a:tc>
                  <a:txBody>
                    <a:bodyPr/>
                    <a:lstStyle/>
                    <a:p>
                      <a:r>
                        <a:rPr lang="en-US" sz="1400" dirty="0">
                          <a:latin typeface="Arial"/>
                          <a:cs typeface="Arial"/>
                        </a:rPr>
                        <a:t>Question</a:t>
                      </a:r>
                    </a:p>
                  </a:txBody>
                  <a:tcPr/>
                </a:tc>
                <a:tc>
                  <a:txBody>
                    <a:bodyPr/>
                    <a:lstStyle/>
                    <a:p>
                      <a:r>
                        <a:rPr lang="en-US" sz="1400" dirty="0">
                          <a:latin typeface="Arial"/>
                          <a:cs typeface="Arial"/>
                        </a:rPr>
                        <a:t>Answer</a:t>
                      </a:r>
                    </a:p>
                  </a:txBody>
                  <a:tcPr/>
                </a:tc>
                <a:extLst>
                  <a:ext uri="{0D108BD9-81ED-4DB2-BD59-A6C34878D82A}">
                    <a16:rowId xmlns:a16="http://schemas.microsoft.com/office/drawing/2014/main" val="10000"/>
                  </a:ext>
                </a:extLst>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bl>
          </a:graphicData>
        </a:graphic>
      </p:graphicFrame>
      <p:sp>
        <p:nvSpPr>
          <p:cNvPr id="7" name="Footer Placeholder 6"/>
          <p:cNvSpPr>
            <a:spLocks noGrp="1"/>
          </p:cNvSpPr>
          <p:nvPr>
            <p:ph type="ftr" sz="quarter" idx="10"/>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6</a:t>
            </a:fld>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products</a:t>
            </a:r>
          </a:p>
        </p:txBody>
      </p:sp>
      <p:sp>
        <p:nvSpPr>
          <p:cNvPr id="3" name="Content Placeholder 2"/>
          <p:cNvSpPr>
            <a:spLocks noGrp="1"/>
          </p:cNvSpPr>
          <p:nvPr>
            <p:ph idx="1"/>
          </p:nvPr>
        </p:nvSpPr>
        <p:spPr/>
        <p:txBody>
          <a:bodyPr/>
          <a:lstStyle/>
          <a:p>
            <a:r>
              <a:rPr lang="en-US" dirty="0"/>
              <a:t>Generic products</a:t>
            </a:r>
          </a:p>
          <a:p>
            <a:pPr lvl="1"/>
            <a:r>
              <a:rPr lang="en-US" dirty="0"/>
              <a:t>Stand-alone systems that are marketed and sold to any customer who wishes to buy them.</a:t>
            </a:r>
          </a:p>
          <a:p>
            <a:pPr lvl="1"/>
            <a:r>
              <a:rPr lang="en-US" dirty="0"/>
              <a:t>Examples – PC software such as graphics programs, project management tools; CAD software; software for specific markets such as appointments systems for dentists.</a:t>
            </a:r>
          </a:p>
          <a:p>
            <a:r>
              <a:rPr lang="en-US" dirty="0"/>
              <a:t>Customized products</a:t>
            </a:r>
          </a:p>
          <a:p>
            <a:pPr lvl="1"/>
            <a:r>
              <a:rPr lang="en-US" dirty="0"/>
              <a:t>Software that is commissioned by a specific customer to meet their own needs. </a:t>
            </a:r>
          </a:p>
          <a:p>
            <a:pPr lvl="1"/>
            <a:r>
              <a:rPr lang="en-US" dirty="0"/>
              <a:t>Examples – embedded control systems, air traffic control software, traffic monitoring systems.</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7</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specification</a:t>
            </a:r>
          </a:p>
        </p:txBody>
      </p:sp>
      <p:sp>
        <p:nvSpPr>
          <p:cNvPr id="3" name="Content Placeholder 2"/>
          <p:cNvSpPr>
            <a:spLocks noGrp="1"/>
          </p:cNvSpPr>
          <p:nvPr>
            <p:ph idx="1"/>
          </p:nvPr>
        </p:nvSpPr>
        <p:spPr/>
        <p:txBody>
          <a:bodyPr/>
          <a:lstStyle/>
          <a:p>
            <a:r>
              <a:rPr lang="en-US" dirty="0"/>
              <a:t>Generic products</a:t>
            </a:r>
          </a:p>
          <a:p>
            <a:pPr lvl="1"/>
            <a:r>
              <a:rPr lang="en-US" dirty="0"/>
              <a:t>The specification of what the software should do is owned by the software developer and decisions on software change are made by the developer.</a:t>
            </a:r>
          </a:p>
          <a:p>
            <a:r>
              <a:rPr lang="en-US" dirty="0"/>
              <a:t>Customized products</a:t>
            </a:r>
          </a:p>
          <a:p>
            <a:pPr lvl="1"/>
            <a:r>
              <a:rPr lang="en-US" dirty="0"/>
              <a:t>The specification of what the software should do is owned by the customer for the software and they make decisions on software changes that are required.</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8</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a:t>Essential attributes of good software</a:t>
            </a:r>
            <a:endParaRPr lang="en-US" dirty="0"/>
          </a:p>
        </p:txBody>
      </p:sp>
      <p:graphicFrame>
        <p:nvGraphicFramePr>
          <p:cNvPr id="4" name="Table 3"/>
          <p:cNvGraphicFramePr>
            <a:graphicFrameLocks noGrp="1"/>
          </p:cNvGraphicFramePr>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extLst>
                    <a:ext uri="{9D8B030D-6E8A-4147-A177-3AD203B41FA5}">
                      <a16:colId xmlns:a16="http://schemas.microsoft.com/office/drawing/2014/main" val="20000"/>
                    </a:ext>
                  </a:extLst>
                </a:gridCol>
                <a:gridCol w="5352935">
                  <a:extLst>
                    <a:ext uri="{9D8B030D-6E8A-4147-A177-3AD203B41FA5}">
                      <a16:colId xmlns:a16="http://schemas.microsoft.com/office/drawing/2014/main" val="20001"/>
                    </a:ext>
                  </a:extLst>
                </a:gridCol>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en-GB" sz="1400" dirty="0">
                          <a:latin typeface="Arial"/>
                          <a:cs typeface="Arial"/>
                        </a:rPr>
                        <a:t>Acceptability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
        <p:nvSpPr>
          <p:cNvPr id="3" name="Footer Placeholder 2"/>
          <p:cNvSpPr>
            <a:spLocks noGrp="1"/>
          </p:cNvSpPr>
          <p:nvPr>
            <p:ph type="ftr" sz="quarter" idx="10"/>
          </p:nvPr>
        </p:nvSpPr>
        <p:spPr/>
        <p:txBody>
          <a:bodyPr/>
          <a:lstStyle/>
          <a:p>
            <a:r>
              <a:rPr lang="en-US"/>
              <a:t>Chapter 1 Introduction</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9</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E86564C76C0F429CD6C389FECFCE49" ma:contentTypeVersion="3" ma:contentTypeDescription="Create a new document." ma:contentTypeScope="" ma:versionID="5458cfc98228d41d88fcd8856866e5a5">
  <xsd:schema xmlns:xsd="http://www.w3.org/2001/XMLSchema" xmlns:xs="http://www.w3.org/2001/XMLSchema" xmlns:p="http://schemas.microsoft.com/office/2006/metadata/properties" xmlns:ns2="abc2973b-db5a-458a-aeae-3071ff8a1925" targetNamespace="http://schemas.microsoft.com/office/2006/metadata/properties" ma:root="true" ma:fieldsID="f04f0e03e5450f055d0bd82f55fa64ca" ns2:_="">
    <xsd:import namespace="abc2973b-db5a-458a-aeae-3071ff8a1925"/>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c2973b-db5a-458a-aeae-3071ff8a19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FFC5F3-7315-4D38-9D33-2743532D1C8D}"/>
</file>

<file path=customXml/itemProps2.xml><?xml version="1.0" encoding="utf-8"?>
<ds:datastoreItem xmlns:ds="http://schemas.openxmlformats.org/officeDocument/2006/customXml" ds:itemID="{C2B12C9F-6656-4C17-A517-3285563C032D}"/>
</file>

<file path=customXml/itemProps3.xml><?xml version="1.0" encoding="utf-8"?>
<ds:datastoreItem xmlns:ds="http://schemas.openxmlformats.org/officeDocument/2006/customXml" ds:itemID="{C9D2F792-09E4-4C04-ADFF-1DFE7E05CED8}"/>
</file>

<file path=docProps/app.xml><?xml version="1.0" encoding="utf-8"?>
<Properties xmlns="http://schemas.openxmlformats.org/officeDocument/2006/extended-properties" xmlns:vt="http://schemas.openxmlformats.org/officeDocument/2006/docPropsVTypes">
  <Template>SE10 slides.thmx</Template>
  <TotalTime>2016</TotalTime>
  <Words>4369</Words>
  <Application>Microsoft Office PowerPoint</Application>
  <PresentationFormat>On-screen Show (4:3)</PresentationFormat>
  <Paragraphs>421</Paragraphs>
  <Slides>55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Wingdings</vt:lpstr>
      <vt:lpstr>SE10 slides</vt:lpstr>
      <vt:lpstr>SOFTWARE ENGINEERING  CMSM4221   Chapter 1- Introduction</vt:lpstr>
      <vt:lpstr>Software engineering</vt:lpstr>
      <vt:lpstr>Software costs</vt:lpstr>
      <vt:lpstr>Software project failure</vt:lpstr>
      <vt:lpstr>Frequently asked questions about software engineering </vt:lpstr>
      <vt:lpstr>Frequently asked questions about software engineering</vt:lpstr>
      <vt:lpstr>Software products</vt:lpstr>
      <vt:lpstr>Product specification</vt:lpstr>
      <vt:lpstr>Essential attributes of good software</vt:lpstr>
      <vt:lpstr>Software engineering</vt:lpstr>
      <vt:lpstr>Importance of software engineering</vt:lpstr>
      <vt:lpstr>Software process activities</vt:lpstr>
      <vt:lpstr>General issues that affect software</vt:lpstr>
      <vt:lpstr>General issues that affect software</vt:lpstr>
      <vt:lpstr>Software engineering diversity</vt:lpstr>
      <vt:lpstr>Application types</vt:lpstr>
      <vt:lpstr>Application types</vt:lpstr>
      <vt:lpstr>Application types</vt:lpstr>
      <vt:lpstr>Software engineering fundamentals</vt:lpstr>
      <vt:lpstr>Internet software engineering</vt:lpstr>
      <vt:lpstr>Web-based software engineering</vt:lpstr>
      <vt:lpstr>Web software engineering</vt:lpstr>
      <vt:lpstr>Web software engineering</vt:lpstr>
      <vt:lpstr>Software engineering ethics</vt:lpstr>
      <vt:lpstr>Software engineering ethics</vt:lpstr>
      <vt:lpstr>Issues of professional responsibility</vt:lpstr>
      <vt:lpstr>Issues of professional responsibility</vt:lpstr>
      <vt:lpstr>ACM/IEEE Code of Ethics</vt:lpstr>
      <vt:lpstr>Rationale for the code of ethics</vt:lpstr>
      <vt:lpstr>The ACM/IEEE Code of Ethics </vt:lpstr>
      <vt:lpstr>Ethical principles</vt:lpstr>
      <vt:lpstr>Case studies</vt:lpstr>
      <vt:lpstr>Ethical dilemmas</vt:lpstr>
      <vt:lpstr>Case studies</vt:lpstr>
      <vt:lpstr>Insulin pump control system</vt:lpstr>
      <vt:lpstr>Insulin pump hardware architecture</vt:lpstr>
      <vt:lpstr>Activity model of the insulin pump</vt:lpstr>
      <vt:lpstr>Essential high-level requirements</vt:lpstr>
      <vt:lpstr>Mentcare: A patient information system for mental health care</vt:lpstr>
      <vt:lpstr>Mentcare</vt:lpstr>
      <vt:lpstr>Mentcare goals</vt:lpstr>
      <vt:lpstr>The organization of the Mentcare system</vt:lpstr>
      <vt:lpstr>Key features of the Mentcare system</vt:lpstr>
      <vt:lpstr>Mentcare system concerns</vt:lpstr>
      <vt:lpstr>Wilderness weather station</vt:lpstr>
      <vt:lpstr>The weather station’s environment </vt:lpstr>
      <vt:lpstr>Weather information system</vt:lpstr>
      <vt:lpstr>Additional software functionality</vt:lpstr>
      <vt:lpstr>iLearn: A digital learning environment</vt:lpstr>
      <vt:lpstr>Service-oriented systems</vt:lpstr>
      <vt:lpstr>iLearn services</vt:lpstr>
      <vt:lpstr>iLearn architecture</vt:lpstr>
      <vt:lpstr>iLearn service integration</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ROMIT BEED</cp:lastModifiedBy>
  <cp:revision>31</cp:revision>
  <dcterms:created xsi:type="dcterms:W3CDTF">2009-12-29T10:39:27Z</dcterms:created>
  <dcterms:modified xsi:type="dcterms:W3CDTF">2021-02-19T05:26:17Z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0x010100DBE86564C76C0F429CD6C389FECFCE49</vt:lpwstr>
  </property>
</Properties>
</file>