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4" r:id="rId2"/>
    <p:sldId id="268" r:id="rId3"/>
    <p:sldId id="269" r:id="rId4"/>
    <p:sldId id="270" r:id="rId5"/>
    <p:sldId id="271" r:id="rId6"/>
    <p:sldId id="262" r:id="rId7"/>
    <p:sldId id="263" r:id="rId8"/>
    <p:sldId id="266" r:id="rId9"/>
    <p:sldId id="264" r:id="rId10"/>
    <p:sldId id="276" r:id="rId11"/>
    <p:sldId id="272" r:id="rId12"/>
    <p:sldId id="274" r:id="rId13"/>
    <p:sldId id="275" r:id="rId14"/>
    <p:sldId id="273" r:id="rId15"/>
    <p:sldId id="258" r:id="rId16"/>
    <p:sldId id="260" r:id="rId17"/>
    <p:sldId id="267" r:id="rId18"/>
    <p:sldId id="265" r:id="rId19"/>
    <p:sldId id="315" r:id="rId20"/>
    <p:sldId id="293" r:id="rId21"/>
    <p:sldId id="277" r:id="rId22"/>
    <p:sldId id="288" r:id="rId23"/>
    <p:sldId id="289" r:id="rId24"/>
    <p:sldId id="290" r:id="rId25"/>
    <p:sldId id="316" r:id="rId26"/>
    <p:sldId id="291" r:id="rId27"/>
    <p:sldId id="317" r:id="rId28"/>
    <p:sldId id="318" r:id="rId29"/>
    <p:sldId id="292" r:id="rId30"/>
    <p:sldId id="278" r:id="rId31"/>
    <p:sldId id="279" r:id="rId32"/>
    <p:sldId id="280" r:id="rId33"/>
    <p:sldId id="281" r:id="rId34"/>
    <p:sldId id="282" r:id="rId35"/>
    <p:sldId id="283" r:id="rId36"/>
    <p:sldId id="284" r:id="rId37"/>
    <p:sldId id="285" r:id="rId38"/>
    <p:sldId id="286" r:id="rId39"/>
    <p:sldId id="287" r:id="rId40"/>
    <p:sldId id="259" r:id="rId41"/>
    <p:sldId id="294" r:id="rId42"/>
    <p:sldId id="295" r:id="rId43"/>
    <p:sldId id="296" r:id="rId44"/>
    <p:sldId id="309" r:id="rId45"/>
    <p:sldId id="297" r:id="rId46"/>
    <p:sldId id="298" r:id="rId47"/>
    <p:sldId id="299" r:id="rId48"/>
    <p:sldId id="300" r:id="rId49"/>
    <p:sldId id="301" r:id="rId50"/>
    <p:sldId id="302" r:id="rId51"/>
    <p:sldId id="303" r:id="rId52"/>
    <p:sldId id="304" r:id="rId53"/>
    <p:sldId id="310" r:id="rId54"/>
    <p:sldId id="311" r:id="rId55"/>
    <p:sldId id="312" r:id="rId56"/>
    <p:sldId id="31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2FA11-37FC-4EB8-983D-4A706A555C39}" v="10" dt="2020-11-23T05:32:2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userId="982a7f5f13ca0987" providerId="LiveId" clId="{9292FA11-37FC-4EB8-983D-4A706A555C39}"/>
    <pc:docChg chg="undo custSel mod addSld modSld sldOrd">
      <pc:chgData name="kaushik" userId="982a7f5f13ca0987" providerId="LiveId" clId="{9292FA11-37FC-4EB8-983D-4A706A555C39}" dt="2020-11-23T05:32:26.690" v="107" actId="1076"/>
      <pc:docMkLst>
        <pc:docMk/>
      </pc:docMkLst>
      <pc:sldChg chg="modSp mod">
        <pc:chgData name="kaushik" userId="982a7f5f13ca0987" providerId="LiveId" clId="{9292FA11-37FC-4EB8-983D-4A706A555C39}" dt="2020-11-09T05:12:38.080" v="17" actId="14100"/>
        <pc:sldMkLst>
          <pc:docMk/>
          <pc:sldMk cId="0" sldId="258"/>
        </pc:sldMkLst>
        <pc:grpChg chg="mod">
          <ac:chgData name="kaushik" userId="982a7f5f13ca0987" providerId="LiveId" clId="{9292FA11-37FC-4EB8-983D-4A706A555C39}" dt="2020-11-09T05:12:38.080" v="17" actId="14100"/>
          <ac:grpSpMkLst>
            <pc:docMk/>
            <pc:sldMk cId="0" sldId="258"/>
            <ac:grpSpMk id="2" creationId="{00000000-0000-0000-0000-000000000000}"/>
          </ac:grpSpMkLst>
        </pc:grpChg>
      </pc:sldChg>
      <pc:sldChg chg="modSp mod">
        <pc:chgData name="kaushik" userId="982a7f5f13ca0987" providerId="LiveId" clId="{9292FA11-37FC-4EB8-983D-4A706A555C39}" dt="2020-11-23T04:24:13.377" v="46" actId="20577"/>
        <pc:sldMkLst>
          <pc:docMk/>
          <pc:sldMk cId="0" sldId="259"/>
        </pc:sldMkLst>
        <pc:spChg chg="mod">
          <ac:chgData name="kaushik" userId="982a7f5f13ca0987" providerId="LiveId" clId="{9292FA11-37FC-4EB8-983D-4A706A555C39}" dt="2020-11-23T04:24:13.377" v="46" actId="20577"/>
          <ac:spMkLst>
            <pc:docMk/>
            <pc:sldMk cId="0" sldId="259"/>
            <ac:spMk id="4" creationId="{00000000-0000-0000-0000-000000000000}"/>
          </ac:spMkLst>
        </pc:spChg>
      </pc:sldChg>
      <pc:sldChg chg="modSp mod">
        <pc:chgData name="kaushik" userId="982a7f5f13ca0987" providerId="LiveId" clId="{9292FA11-37FC-4EB8-983D-4A706A555C39}" dt="2020-11-09T05:23:24.578" v="25" actId="255"/>
        <pc:sldMkLst>
          <pc:docMk/>
          <pc:sldMk cId="0" sldId="263"/>
        </pc:sldMkLst>
        <pc:spChg chg="mod">
          <ac:chgData name="kaushik" userId="982a7f5f13ca0987" providerId="LiveId" clId="{9292FA11-37FC-4EB8-983D-4A706A555C39}" dt="2020-11-09T05:23:24.578" v="25" actId="255"/>
          <ac:spMkLst>
            <pc:docMk/>
            <pc:sldMk cId="0" sldId="263"/>
            <ac:spMk id="15365" creationId="{00000000-0000-0000-0000-000000000000}"/>
          </ac:spMkLst>
        </pc:spChg>
      </pc:sldChg>
      <pc:sldChg chg="modSp mod">
        <pc:chgData name="kaushik" userId="982a7f5f13ca0987" providerId="LiveId" clId="{9292FA11-37FC-4EB8-983D-4A706A555C39}" dt="2020-11-09T05:12:09.185" v="15" actId="20577"/>
        <pc:sldMkLst>
          <pc:docMk/>
          <pc:sldMk cId="0" sldId="273"/>
        </pc:sldMkLst>
        <pc:spChg chg="mod">
          <ac:chgData name="kaushik" userId="982a7f5f13ca0987" providerId="LiveId" clId="{9292FA11-37FC-4EB8-983D-4A706A555C39}" dt="2020-11-09T05:12:09.185" v="15" actId="20577"/>
          <ac:spMkLst>
            <pc:docMk/>
            <pc:sldMk cId="0" sldId="273"/>
            <ac:spMk id="1025" creationId="{00000000-0000-0000-0000-000000000000}"/>
          </ac:spMkLst>
        </pc:spChg>
      </pc:sldChg>
      <pc:sldChg chg="modSp mod">
        <pc:chgData name="kaushik" userId="982a7f5f13ca0987" providerId="LiveId" clId="{9292FA11-37FC-4EB8-983D-4A706A555C39}" dt="2020-11-09T05:10:16.873" v="5" actId="1076"/>
        <pc:sldMkLst>
          <pc:docMk/>
          <pc:sldMk cId="0" sldId="274"/>
        </pc:sldMkLst>
        <pc:spChg chg="mod">
          <ac:chgData name="kaushik" userId="982a7f5f13ca0987" providerId="LiveId" clId="{9292FA11-37FC-4EB8-983D-4A706A555C39}" dt="2020-11-09T05:10:14.248" v="4" actId="255"/>
          <ac:spMkLst>
            <pc:docMk/>
            <pc:sldMk cId="0" sldId="274"/>
            <ac:spMk id="2" creationId="{00000000-0000-0000-0000-000000000000}"/>
          </ac:spMkLst>
        </pc:spChg>
        <pc:spChg chg="mod">
          <ac:chgData name="kaushik" userId="982a7f5f13ca0987" providerId="LiveId" clId="{9292FA11-37FC-4EB8-983D-4A706A555C39}" dt="2020-11-09T05:10:16.873" v="5" actId="1076"/>
          <ac:spMkLst>
            <pc:docMk/>
            <pc:sldMk cId="0" sldId="274"/>
            <ac:spMk id="3" creationId="{00000000-0000-0000-0000-000000000000}"/>
          </ac:spMkLst>
        </pc:spChg>
      </pc:sldChg>
      <pc:sldChg chg="modSp mod">
        <pc:chgData name="kaushik" userId="982a7f5f13ca0987" providerId="LiveId" clId="{9292FA11-37FC-4EB8-983D-4A706A555C39}" dt="2020-11-09T05:09:50.938" v="3" actId="113"/>
        <pc:sldMkLst>
          <pc:docMk/>
          <pc:sldMk cId="0" sldId="276"/>
        </pc:sldMkLst>
        <pc:spChg chg="mod">
          <ac:chgData name="kaushik" userId="982a7f5f13ca0987" providerId="LiveId" clId="{9292FA11-37FC-4EB8-983D-4A706A555C39}" dt="2020-11-09T05:09:50.938" v="3" actId="113"/>
          <ac:spMkLst>
            <pc:docMk/>
            <pc:sldMk cId="0" sldId="276"/>
            <ac:spMk id="36868" creationId="{00000000-0000-0000-0000-000000000000}"/>
          </ac:spMkLst>
        </pc:spChg>
      </pc:sldChg>
      <pc:sldChg chg="addSp delSp modSp mod setBg">
        <pc:chgData name="kaushik" userId="982a7f5f13ca0987" providerId="LiveId" clId="{9292FA11-37FC-4EB8-983D-4A706A555C39}" dt="2020-11-09T05:22:55.807" v="24" actId="207"/>
        <pc:sldMkLst>
          <pc:docMk/>
          <pc:sldMk cId="0" sldId="314"/>
        </pc:sldMkLst>
        <pc:spChg chg="mod ord">
          <ac:chgData name="kaushik" userId="982a7f5f13ca0987" providerId="LiveId" clId="{9292FA11-37FC-4EB8-983D-4A706A555C39}" dt="2020-11-09T05:22:55.807" v="24" actId="207"/>
          <ac:spMkLst>
            <pc:docMk/>
            <pc:sldMk cId="0" sldId="314"/>
            <ac:spMk id="3" creationId="{00000000-0000-0000-0000-000000000000}"/>
          </ac:spMkLst>
        </pc:spChg>
        <pc:spChg chg="add del">
          <ac:chgData name="kaushik" userId="982a7f5f13ca0987" providerId="LiveId" clId="{9292FA11-37FC-4EB8-983D-4A706A555C39}" dt="2020-11-09T05:22:40.847" v="22" actId="26606"/>
          <ac:spMkLst>
            <pc:docMk/>
            <pc:sldMk cId="0" sldId="314"/>
            <ac:spMk id="8" creationId="{F56F5174-31D9-4DBB-AAB7-A1FD7BDB1352}"/>
          </ac:spMkLst>
        </pc:spChg>
        <pc:spChg chg="add del">
          <ac:chgData name="kaushik" userId="982a7f5f13ca0987" providerId="LiveId" clId="{9292FA11-37FC-4EB8-983D-4A706A555C39}" dt="2020-11-09T05:22:40.847" v="22" actId="26606"/>
          <ac:spMkLst>
            <pc:docMk/>
            <pc:sldMk cId="0" sldId="314"/>
            <ac:spMk id="12" creationId="{F9A95BEE-6BB1-4A28-A8E6-A34B2E42EF87}"/>
          </ac:spMkLst>
        </pc:spChg>
        <pc:spChg chg="add">
          <ac:chgData name="kaushik" userId="982a7f5f13ca0987" providerId="LiveId" clId="{9292FA11-37FC-4EB8-983D-4A706A555C39}" dt="2020-11-09T05:22:40.847" v="22" actId="26606"/>
          <ac:spMkLst>
            <pc:docMk/>
            <pc:sldMk cId="0" sldId="314"/>
            <ac:spMk id="17" creationId="{59A309A7-1751-4ABE-A3C1-EEC40366AD89}"/>
          </ac:spMkLst>
        </pc:spChg>
        <pc:spChg chg="add">
          <ac:chgData name="kaushik" userId="982a7f5f13ca0987" providerId="LiveId" clId="{9292FA11-37FC-4EB8-983D-4A706A555C39}" dt="2020-11-09T05:22:40.847" v="22" actId="26606"/>
          <ac:spMkLst>
            <pc:docMk/>
            <pc:sldMk cId="0" sldId="314"/>
            <ac:spMk id="19" creationId="{967D8EB6-EAE1-4F9C-B398-83321E287204}"/>
          </ac:spMkLst>
        </pc:spChg>
        <pc:picChg chg="add mod ord">
          <ac:chgData name="kaushik" userId="982a7f5f13ca0987" providerId="LiveId" clId="{9292FA11-37FC-4EB8-983D-4A706A555C39}" dt="2020-11-09T05:22:40.847" v="22" actId="26606"/>
          <ac:picMkLst>
            <pc:docMk/>
            <pc:sldMk cId="0" sldId="314"/>
            <ac:picMk id="2" creationId="{E3F35E90-C392-45BD-902D-333D2B7D7955}"/>
          </ac:picMkLst>
        </pc:picChg>
        <pc:picChg chg="add del">
          <ac:chgData name="kaushik" userId="982a7f5f13ca0987" providerId="LiveId" clId="{9292FA11-37FC-4EB8-983D-4A706A555C39}" dt="2020-11-09T05:22:40.847" v="22" actId="26606"/>
          <ac:picMkLst>
            <pc:docMk/>
            <pc:sldMk cId="0" sldId="314"/>
            <ac:picMk id="10" creationId="{AE113210-7872-481A-ADE6-3A05CCAF5EB2}"/>
          </ac:picMkLst>
        </pc:picChg>
      </pc:sldChg>
      <pc:sldChg chg="addSp delSp modSp new mod ord">
        <pc:chgData name="kaushik" userId="982a7f5f13ca0987" providerId="LiveId" clId="{9292FA11-37FC-4EB8-983D-4A706A555C39}" dt="2020-11-09T06:15:01.513" v="44" actId="207"/>
        <pc:sldMkLst>
          <pc:docMk/>
          <pc:sldMk cId="4010114115" sldId="315"/>
        </pc:sldMkLst>
        <pc:spChg chg="mod">
          <ac:chgData name="kaushik" userId="982a7f5f13ca0987" providerId="LiveId" clId="{9292FA11-37FC-4EB8-983D-4A706A555C39}" dt="2020-11-09T06:15:01.513" v="44" actId="207"/>
          <ac:spMkLst>
            <pc:docMk/>
            <pc:sldMk cId="4010114115" sldId="315"/>
            <ac:spMk id="2" creationId="{76B5AB8E-55FC-4CB7-AB12-A861322A9F16}"/>
          </ac:spMkLst>
        </pc:spChg>
        <pc:spChg chg="del">
          <ac:chgData name="kaushik" userId="982a7f5f13ca0987" providerId="LiveId" clId="{9292FA11-37FC-4EB8-983D-4A706A555C39}" dt="2020-11-09T06:14:11.609" v="29"/>
          <ac:spMkLst>
            <pc:docMk/>
            <pc:sldMk cId="4010114115" sldId="315"/>
            <ac:spMk id="3" creationId="{27866972-83D3-4F5A-BCF7-A260D765A6C9}"/>
          </ac:spMkLst>
        </pc:spChg>
        <pc:picChg chg="add mod">
          <ac:chgData name="kaushik" userId="982a7f5f13ca0987" providerId="LiveId" clId="{9292FA11-37FC-4EB8-983D-4A706A555C39}" dt="2020-11-09T06:14:11.609" v="29"/>
          <ac:picMkLst>
            <pc:docMk/>
            <pc:sldMk cId="4010114115" sldId="315"/>
            <ac:picMk id="4" creationId="{FC9107BF-3A07-4797-84FA-4C83D41095F4}"/>
          </ac:picMkLst>
        </pc:picChg>
      </pc:sldChg>
      <pc:sldChg chg="modSp new mod">
        <pc:chgData name="kaushik" userId="982a7f5f13ca0987" providerId="LiveId" clId="{9292FA11-37FC-4EB8-983D-4A706A555C39}" dt="2020-11-23T05:28:58.819" v="60" actId="123"/>
        <pc:sldMkLst>
          <pc:docMk/>
          <pc:sldMk cId="1338874774" sldId="316"/>
        </pc:sldMkLst>
        <pc:spChg chg="mod">
          <ac:chgData name="kaushik" userId="982a7f5f13ca0987" providerId="LiveId" clId="{9292FA11-37FC-4EB8-983D-4A706A555C39}" dt="2020-11-23T05:28:48.761" v="57" actId="207"/>
          <ac:spMkLst>
            <pc:docMk/>
            <pc:sldMk cId="1338874774" sldId="316"/>
            <ac:spMk id="2" creationId="{A08AEFFB-3AAB-4824-8F41-01C3A64C55EE}"/>
          </ac:spMkLst>
        </pc:spChg>
        <pc:spChg chg="mod">
          <ac:chgData name="kaushik" userId="982a7f5f13ca0987" providerId="LiveId" clId="{9292FA11-37FC-4EB8-983D-4A706A555C39}" dt="2020-11-23T05:28:58.819" v="60" actId="123"/>
          <ac:spMkLst>
            <pc:docMk/>
            <pc:sldMk cId="1338874774" sldId="316"/>
            <ac:spMk id="3" creationId="{45B2D221-B2CD-467D-AEB7-CD9C140687CD}"/>
          </ac:spMkLst>
        </pc:spChg>
      </pc:sldChg>
      <pc:sldChg chg="modSp new mod">
        <pc:chgData name="kaushik" userId="982a7f5f13ca0987" providerId="LiveId" clId="{9292FA11-37FC-4EB8-983D-4A706A555C39}" dt="2020-11-23T05:29:54.070" v="72" actId="123"/>
        <pc:sldMkLst>
          <pc:docMk/>
          <pc:sldMk cId="3838745795" sldId="317"/>
        </pc:sldMkLst>
        <pc:spChg chg="mod">
          <ac:chgData name="kaushik" userId="982a7f5f13ca0987" providerId="LiveId" clId="{9292FA11-37FC-4EB8-983D-4A706A555C39}" dt="2020-11-23T05:29:44.426" v="71" actId="113"/>
          <ac:spMkLst>
            <pc:docMk/>
            <pc:sldMk cId="3838745795" sldId="317"/>
            <ac:spMk id="2" creationId="{213AEE6A-FF29-4B43-AC07-06F8011CAA80}"/>
          </ac:spMkLst>
        </pc:spChg>
        <pc:spChg chg="mod">
          <ac:chgData name="kaushik" userId="982a7f5f13ca0987" providerId="LiveId" clId="{9292FA11-37FC-4EB8-983D-4A706A555C39}" dt="2020-11-23T05:29:54.070" v="72" actId="123"/>
          <ac:spMkLst>
            <pc:docMk/>
            <pc:sldMk cId="3838745795" sldId="317"/>
            <ac:spMk id="3" creationId="{3D720CD3-6AE7-4E17-8C58-FC2085FD13C3}"/>
          </ac:spMkLst>
        </pc:spChg>
      </pc:sldChg>
      <pc:sldChg chg="addSp delSp modSp new mod setBg">
        <pc:chgData name="kaushik" userId="982a7f5f13ca0987" providerId="LiveId" clId="{9292FA11-37FC-4EB8-983D-4A706A555C39}" dt="2020-11-23T05:32:26.690" v="107" actId="1076"/>
        <pc:sldMkLst>
          <pc:docMk/>
          <pc:sldMk cId="341372397" sldId="318"/>
        </pc:sldMkLst>
        <pc:spChg chg="mod">
          <ac:chgData name="kaushik" userId="982a7f5f13ca0987" providerId="LiveId" clId="{9292FA11-37FC-4EB8-983D-4A706A555C39}" dt="2020-11-23T05:32:10.035" v="104" actId="1076"/>
          <ac:spMkLst>
            <pc:docMk/>
            <pc:sldMk cId="341372397" sldId="318"/>
            <ac:spMk id="2" creationId="{16B331AC-6BCE-4213-B201-760FC87954DB}"/>
          </ac:spMkLst>
        </pc:spChg>
        <pc:spChg chg="del">
          <ac:chgData name="kaushik" userId="982a7f5f13ca0987" providerId="LiveId" clId="{9292FA11-37FC-4EB8-983D-4A706A555C39}" dt="2020-11-23T05:30:13.309" v="74"/>
          <ac:spMkLst>
            <pc:docMk/>
            <pc:sldMk cId="341372397" sldId="318"/>
            <ac:spMk id="3" creationId="{C299B8D3-8A8F-4183-8165-DD2B6414A452}"/>
          </ac:spMkLst>
        </pc:spChg>
        <pc:spChg chg="add del mod">
          <ac:chgData name="kaushik" userId="982a7f5f13ca0987" providerId="LiveId" clId="{9292FA11-37FC-4EB8-983D-4A706A555C39}" dt="2020-11-23T05:32:23.583" v="106" actId="478"/>
          <ac:spMkLst>
            <pc:docMk/>
            <pc:sldMk cId="341372397" sldId="318"/>
            <ac:spMk id="6" creationId="{098DA6CA-A4DB-47FD-B599-0B6FE8AC5A8A}"/>
          </ac:spMkLst>
        </pc:spChg>
        <pc:spChg chg="add">
          <ac:chgData name="kaushik" userId="982a7f5f13ca0987" providerId="LiveId" clId="{9292FA11-37FC-4EB8-983D-4A706A555C39}" dt="2020-11-23T05:30:21.594" v="75" actId="26606"/>
          <ac:spMkLst>
            <pc:docMk/>
            <pc:sldMk cId="341372397" sldId="318"/>
            <ac:spMk id="9" creationId="{74426AB7-D619-4515-962A-BC83909EC015}"/>
          </ac:spMkLst>
        </pc:spChg>
        <pc:spChg chg="add">
          <ac:chgData name="kaushik" userId="982a7f5f13ca0987" providerId="LiveId" clId="{9292FA11-37FC-4EB8-983D-4A706A555C39}" dt="2020-11-23T05:30:21.594" v="75" actId="26606"/>
          <ac:spMkLst>
            <pc:docMk/>
            <pc:sldMk cId="341372397" sldId="318"/>
            <ac:spMk id="11" creationId="{DE47DF98-723F-4AAC-ABCF-CACBC438F78F}"/>
          </ac:spMkLst>
        </pc:spChg>
        <pc:picChg chg="add del mod">
          <ac:chgData name="kaushik" userId="982a7f5f13ca0987" providerId="LiveId" clId="{9292FA11-37FC-4EB8-983D-4A706A555C39}" dt="2020-11-23T05:31:04.588" v="95" actId="478"/>
          <ac:picMkLst>
            <pc:docMk/>
            <pc:sldMk cId="341372397" sldId="318"/>
            <ac:picMk id="4" creationId="{45EDBF1F-9E25-41B4-A046-AA92C36E91FB}"/>
          </ac:picMkLst>
        </pc:picChg>
        <pc:picChg chg="add mod">
          <ac:chgData name="kaushik" userId="982a7f5f13ca0987" providerId="LiveId" clId="{9292FA11-37FC-4EB8-983D-4A706A555C39}" dt="2020-11-23T05:32:26.690" v="107" actId="1076"/>
          <ac:picMkLst>
            <pc:docMk/>
            <pc:sldMk cId="341372397" sldId="318"/>
            <ac:picMk id="1026" creationId="{1DA2FD7F-0B5C-4B7A-9864-2174C5AABAF8}"/>
          </ac:picMkLst>
        </pc:picChg>
        <pc:cxnChg chg="add">
          <ac:chgData name="kaushik" userId="982a7f5f13ca0987" providerId="LiveId" clId="{9292FA11-37FC-4EB8-983D-4A706A555C39}" dt="2020-11-23T05:30:21.594" v="75" actId="26606"/>
          <ac:cxnSpMkLst>
            <pc:docMk/>
            <pc:sldMk cId="341372397" sldId="318"/>
            <ac:cxnSpMk id="13" creationId="{EA29FC7C-9308-4FDE-8DCA-405668055B0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58D9B-733F-4B5A-8F21-F815E5A21988}"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F891C-0970-4E8E-99DE-2C191CFC7931}" type="slidenum">
              <a:rPr lang="en-US" smtClean="0"/>
              <a:pPr/>
              <a:t>‹#›</a:t>
            </a:fld>
            <a:endParaRPr lang="en-US"/>
          </a:p>
        </p:txBody>
      </p:sp>
    </p:spTree>
    <p:extLst>
      <p:ext uri="{BB962C8B-B14F-4D97-AF65-F5344CB8AC3E}">
        <p14:creationId xmlns:p14="http://schemas.microsoft.com/office/powerpoint/2010/main" val="87430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2BE131DF-2A46-4068-B61D-1DEB9238F476}" type="slidenum">
              <a:rPr lang="en-US"/>
              <a:pPr/>
              <a:t>10</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808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9A28F-6049-4465-80FB-CF6CEF9F166A}" type="slidenum">
              <a:rPr lang="en-US"/>
              <a:pPr/>
              <a:t>51</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t>As stated, I want to only process 4 records but in case there are not 4 records, good programming means I also test for essentially end of file - in this case, no more records in the cursor.  So if row count is &gt; 4 OR there are no more records, processing will terminate.</a:t>
            </a:r>
          </a:p>
          <a:p>
            <a:r>
              <a:rPr lang="en-US"/>
              <a:t>When I put these conditions in a WHILE loop, I have to phrase them as the conditions to keep processing.  Therefore, I say keep processing while rowcount is &lt; 5 AND there are still records.</a:t>
            </a:r>
          </a:p>
        </p:txBody>
      </p:sp>
    </p:spTree>
    <p:extLst>
      <p:ext uri="{BB962C8B-B14F-4D97-AF65-F5344CB8AC3E}">
        <p14:creationId xmlns:p14="http://schemas.microsoft.com/office/powerpoint/2010/main" val="427098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3D8C-EB12-4F5F-9767-0E1CC685873A}" type="slidenum">
              <a:rPr lang="en-US"/>
              <a:pPr/>
              <a:t>52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This shows the logic discussed on the previous slide.  Notice that the same objectives are accomplished but one expresses the logic with the OR logic that decides when to stop and the other expresses the logic with the AND logic that decides when to process.</a:t>
            </a:r>
          </a:p>
        </p:txBody>
      </p:sp>
    </p:spTree>
    <p:extLst>
      <p:ext uri="{BB962C8B-B14F-4D97-AF65-F5344CB8AC3E}">
        <p14:creationId xmlns:p14="http://schemas.microsoft.com/office/powerpoint/2010/main" val="4156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476250" y="914400"/>
            <a:ext cx="6096000" cy="4572000"/>
          </a:xfrm>
          <a:ln/>
        </p:spPr>
      </p:sp>
      <p:sp>
        <p:nvSpPr>
          <p:cNvPr id="37891" name="Text Box 2"/>
          <p:cNvSpPr txBox="1">
            <a:spLocks noGrp="1" noChangeArrowheads="1"/>
          </p:cNvSpPr>
          <p:nvPr>
            <p:ph type="body" idx="1"/>
          </p:nvPr>
        </p:nvSpPr>
        <p:spPr>
          <a:xfrm>
            <a:off x="685800" y="5791200"/>
            <a:ext cx="3771900" cy="3480056"/>
          </a:xfrm>
          <a:noFill/>
          <a:ln/>
        </p:spPr>
        <p:txBody>
          <a:bodyPr lIns="90000" tIns="46800" rIns="90000" bIns="46800">
            <a:spAutoFit/>
          </a:bodyPr>
          <a:lstStyle/>
          <a:p>
            <a:pPr eaLnBrk="1" hangingPunct="1">
              <a:lnSpc>
                <a:spcPct val="95000"/>
              </a:lnSpc>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atin typeface="Times New Roman" pitchFamily="18" charset="0"/>
                <a:ea typeface="HG Mincho Light J" charset="0"/>
                <a:cs typeface="HG Mincho Light J" charset="0"/>
              </a:rPr>
              <a:t>The SQL statements are seamlessly integrated into the PL/SQL scripts.   There are no special characters required to prefix the commands with as the database will automatically internally handle these commands. The only concession required is the INTO clause.   All values which are returned by a select statement must be stored in a variable.   The statement INTO indicates where to store the data.    By referencing the record and specifying the element of that record you can update or delete specific data in the system (example on the next slide).</a:t>
            </a:r>
          </a:p>
          <a:p>
            <a:pPr eaLnBrk="1" hangingPunct="1">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atin typeface="Times New Roman" pitchFamily="18" charset="0"/>
              <a:ea typeface="HG Mincho Light J" charset="0"/>
              <a:cs typeface="HG Mincho Light J" charset="0"/>
            </a:endParaRPr>
          </a:p>
          <a:p>
            <a:pPr eaLnBrk="1" hangingPunct="1">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atin typeface="Times New Roman" pitchFamily="18" charset="0"/>
                <a:ea typeface="HG Mincho Light J" charset="0"/>
                <a:cs typeface="HG Mincho Light J" charset="0"/>
              </a:rPr>
              <a:t>%rowtype is a datatype that has not been stated earlier, what this means is that an entire row is held as a variable.  By declaring a variable as a rowtype of a specific table you are able to retrieve whole rows of data and store that data in one record.   This will then be used to support record.element notation</a:t>
            </a:r>
          </a:p>
          <a:p>
            <a:pPr eaLnBrk="1" hangingPunct="1">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atin typeface="Times New Roman" pitchFamily="18" charset="0"/>
              <a:ea typeface="HG Mincho Light J" charset="0"/>
              <a:cs typeface="HG Mincho Light J" charset="0"/>
            </a:endParaRPr>
          </a:p>
        </p:txBody>
      </p:sp>
    </p:spTree>
    <p:extLst>
      <p:ext uri="{BB962C8B-B14F-4D97-AF65-F5344CB8AC3E}">
        <p14:creationId xmlns:p14="http://schemas.microsoft.com/office/powerpoint/2010/main" val="189506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476250" y="914400"/>
            <a:ext cx="6096000" cy="4572000"/>
          </a:xfrm>
          <a:ln/>
        </p:spPr>
      </p:sp>
      <p:sp>
        <p:nvSpPr>
          <p:cNvPr id="38915" name="Text Box 2"/>
          <p:cNvSpPr txBox="1">
            <a:spLocks noGrp="1" noChangeArrowheads="1"/>
          </p:cNvSpPr>
          <p:nvPr>
            <p:ph type="body" idx="1"/>
          </p:nvPr>
        </p:nvSpPr>
        <p:spPr>
          <a:xfrm>
            <a:off x="685800" y="5791200"/>
            <a:ext cx="3771900" cy="1207639"/>
          </a:xfrm>
          <a:noFill/>
          <a:ln/>
        </p:spPr>
        <p:txBody>
          <a:bodyPr lIns="90000" tIns="46800" rIns="90000" bIns="46800">
            <a:spAutoFit/>
          </a:bodyPr>
          <a:lstStyle/>
          <a:p>
            <a:pPr eaLnBrk="1" hangingPunct="1">
              <a:lnSpc>
                <a:spcPct val="95000"/>
              </a:lnSpc>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atin typeface="Times New Roman" pitchFamily="18" charset="0"/>
                <a:ea typeface="HG Mincho Light J" charset="0"/>
                <a:cs typeface="HG Mincho Light J" charset="0"/>
              </a:rPr>
              <a:t>The use of %rowtype is similar to an array, each row is held in one variable and then data from specific elements of the record are accessed by their field name in the same way an array accesses data based on the position of that data in the array.</a:t>
            </a:r>
          </a:p>
          <a:p>
            <a:pPr eaLnBrk="1" hangingPunct="1">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atin typeface="Times New Roman" pitchFamily="18" charset="0"/>
              <a:ea typeface="HG Mincho Light J" charset="0"/>
              <a:cs typeface="HG Mincho Light J" charset="0"/>
            </a:endParaRPr>
          </a:p>
        </p:txBody>
      </p:sp>
    </p:spTree>
    <p:extLst>
      <p:ext uri="{BB962C8B-B14F-4D97-AF65-F5344CB8AC3E}">
        <p14:creationId xmlns:p14="http://schemas.microsoft.com/office/powerpoint/2010/main" val="49640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84815-FEE0-4493-88A8-AAACA13EA98F}" type="slidenum">
              <a:rPr lang="en-US"/>
              <a:pPr/>
              <a:t>45</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The cursor structure allows you to process multiple records, one record at a time within PL/SQL.</a:t>
            </a:r>
          </a:p>
          <a:p>
            <a:r>
              <a:rPr lang="en-US"/>
              <a:t>On the next slide will look at the data and on the following slide we will look at the components of the block.</a:t>
            </a:r>
          </a:p>
        </p:txBody>
      </p:sp>
    </p:spTree>
    <p:extLst>
      <p:ext uri="{BB962C8B-B14F-4D97-AF65-F5344CB8AC3E}">
        <p14:creationId xmlns:p14="http://schemas.microsoft.com/office/powerpoint/2010/main" val="299008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73EDE-D7A3-4B37-B7E4-03578D584A62}" type="slidenum">
              <a:rPr lang="en-US"/>
              <a:pPr/>
              <a:t>46</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t>As you can see, information from the donor table is now in the donor_part table.</a:t>
            </a:r>
          </a:p>
          <a:p>
            <a:r>
              <a:rPr lang="en-US"/>
              <a:t>When the FETCH after the INSERT (the last command in the loop) does not retrieve data the LOOP will end.</a:t>
            </a:r>
          </a:p>
        </p:txBody>
      </p:sp>
    </p:spTree>
    <p:extLst>
      <p:ext uri="{BB962C8B-B14F-4D97-AF65-F5344CB8AC3E}">
        <p14:creationId xmlns:p14="http://schemas.microsoft.com/office/powerpoint/2010/main" val="894026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7EBE3-AA77-4AAF-BBD5-B8CB9677D823}" type="slidenum">
              <a:rPr lang="en-US"/>
              <a:pPr/>
              <a:t>47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Note that the variable names use TYPE so that they have the columns on the donor table that is being used as input to the block code.</a:t>
            </a:r>
          </a:p>
          <a:p>
            <a:r>
              <a:rPr lang="en-US"/>
              <a:t>Notice that there is an initial FETCH that fetches the first record.  Then the processing loop is entered and the record gets processed.  There is another FETCH at the bottom of the processing loop which will get another record. </a:t>
            </a:r>
          </a:p>
        </p:txBody>
      </p:sp>
    </p:spTree>
    <p:extLst>
      <p:ext uri="{BB962C8B-B14F-4D97-AF65-F5344CB8AC3E}">
        <p14:creationId xmlns:p14="http://schemas.microsoft.com/office/powerpoint/2010/main" val="38487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E5689-F1F1-4B25-BE17-BEE8D0583465}" type="slidenum">
              <a:rPr lang="en-US"/>
              <a:pPr/>
              <a:t>48</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t>Two of the records on donor have a year goal of 50 and one has a null year goal.  These three records were not inserted because of the IF statement.</a:t>
            </a:r>
          </a:p>
        </p:txBody>
      </p:sp>
    </p:spTree>
    <p:extLst>
      <p:ext uri="{BB962C8B-B14F-4D97-AF65-F5344CB8AC3E}">
        <p14:creationId xmlns:p14="http://schemas.microsoft.com/office/powerpoint/2010/main" val="94713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9ED3D-9DF7-4C9E-98F7-C90EAE3B3145}" type="slidenum">
              <a:rPr lang="en-US"/>
              <a:pPr/>
              <a:t>49</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t>Because of the WHERE clause only records with a yearly goal greater than 50 are in the cursor.  Therefore only those records get processed to the new table.</a:t>
            </a:r>
          </a:p>
        </p:txBody>
      </p:sp>
    </p:spTree>
    <p:extLst>
      <p:ext uri="{BB962C8B-B14F-4D97-AF65-F5344CB8AC3E}">
        <p14:creationId xmlns:p14="http://schemas.microsoft.com/office/powerpoint/2010/main" val="38211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2E71D-BFFB-4F8D-8E82-ECEEFF52FC72}" type="slidenum">
              <a:rPr lang="en-US"/>
              <a:pPr/>
              <a:t>50</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t>Please be sure to check the notes for cursor attributes.  They are discussed in the notes but not in this presentation</a:t>
            </a:r>
          </a:p>
        </p:txBody>
      </p:sp>
    </p:spTree>
    <p:extLst>
      <p:ext uri="{BB962C8B-B14F-4D97-AF65-F5344CB8AC3E}">
        <p14:creationId xmlns:p14="http://schemas.microsoft.com/office/powerpoint/2010/main" val="2188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5453E-FB3A-4ED2-85CA-837D0030797C}"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D4B-8749-4135-BB30-6CEA823A4C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5453E-FB3A-4ED2-85CA-837D0030797C}" type="datetimeFigureOut">
              <a:rPr lang="en-US" smtClean="0"/>
              <a:pPr/>
              <a:t>11/23/2020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9AD4B-8749-4135-BB30-6CEA823A4C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oracle.com/pls/db10g/search?remark=quick_search&amp;word=ROWTYPE" TargetMode="External"/><Relationship Id="rId2" Type="http://schemas.openxmlformats.org/officeDocument/2006/relationships/hyperlink" Target="http://www.oracle.com/pls/db10g/search?remark=quick_search&amp;word=TYPE" TargetMode="External"/><Relationship Id="rId1" Type="http://schemas.openxmlformats.org/officeDocument/2006/relationships/slideLayout" Target="../slideLayouts/slideLayout7.xml"/><Relationship Id="rId4" Type="http://schemas.openxmlformats.org/officeDocument/2006/relationships/hyperlink" Target="http://www.oracle.com/pls/db10g/search?remark=quick_search&amp;word=EN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321" y="2278173"/>
            <a:ext cx="4850901" cy="3450613"/>
          </a:xfrm>
        </p:spPr>
        <p:txBody>
          <a:bodyPr anchor="ctr">
            <a:normAutofit/>
          </a:bodyPr>
          <a:lstStyle/>
          <a:p>
            <a:pPr>
              <a:buNone/>
            </a:pPr>
            <a:r>
              <a:rPr lang="en-US" sz="2100" dirty="0"/>
              <a:t>			</a:t>
            </a:r>
            <a:r>
              <a:rPr lang="en-US" sz="3600" b="1" dirty="0">
                <a:solidFill>
                  <a:srgbClr val="FF0000"/>
                </a:solidFill>
              </a:rPr>
              <a:t>PL/SQL DAY3</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804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3F35E90-C392-45BD-902D-333D2B7D7955}"/>
              </a:ext>
            </a:extLst>
          </p:cNvPr>
          <p:cNvPicPr>
            <a:picLocks noChangeAspect="1"/>
          </p:cNvPicPr>
          <p:nvPr/>
        </p:nvPicPr>
        <p:blipFill rotWithShape="1">
          <a:blip r:embed="rId2">
            <a:alphaModFix/>
          </a:blip>
          <a:srcRect l="23644" r="1239" b="5"/>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E7EE2F27-7087-4094-9053-664CA5AF9879}" type="slidenum">
              <a:rPr lang="en-US"/>
              <a:pPr/>
              <a:t>10</a:t>
            </a:fld>
            <a:endParaRPr lang="en-US"/>
          </a:p>
        </p:txBody>
      </p:sp>
      <p:sp>
        <p:nvSpPr>
          <p:cNvPr id="36867" name="Rectangle 2"/>
          <p:cNvSpPr>
            <a:spLocks noGrp="1" noChangeArrowheads="1"/>
          </p:cNvSpPr>
          <p:nvPr>
            <p:ph type="title"/>
          </p:nvPr>
        </p:nvSpPr>
        <p:spPr/>
        <p:txBody>
          <a:bodyPr/>
          <a:lstStyle/>
          <a:p>
            <a:pPr eaLnBrk="1" hangingPunct="1"/>
            <a:r>
              <a:rPr lang="en-US" sz="4000" b="1" dirty="0">
                <a:solidFill>
                  <a:srgbClr val="C00000"/>
                </a:solidFill>
              </a:rPr>
              <a:t>Reference data types</a:t>
            </a:r>
          </a:p>
        </p:txBody>
      </p:sp>
      <p:sp>
        <p:nvSpPr>
          <p:cNvPr id="36868" name="Rectangle 3"/>
          <p:cNvSpPr>
            <a:spLocks noGrp="1" noChangeArrowheads="1"/>
          </p:cNvSpPr>
          <p:nvPr>
            <p:ph type="body" idx="1"/>
          </p:nvPr>
        </p:nvSpPr>
        <p:spPr/>
        <p:txBody>
          <a:bodyPr/>
          <a:lstStyle/>
          <a:p>
            <a:pPr lvl="1" algn="just" eaLnBrk="1" hangingPunct="1"/>
            <a:r>
              <a:rPr lang="en-US" sz="2400" dirty="0"/>
              <a:t>In many cases, a PL/SQL variable will be used to manipulate data stored in a existing table. In this case, it is essential that the variable have the same type (compatible is also ok in some situation) as the relation column.</a:t>
            </a:r>
          </a:p>
          <a:p>
            <a:pPr lvl="1" algn="just" eaLnBrk="1" hangingPunct="1"/>
            <a:r>
              <a:rPr lang="en-US" sz="2400" dirty="0"/>
              <a:t>Directly reference a specific database field or record and assume the data type of the associated field or record</a:t>
            </a:r>
          </a:p>
          <a:p>
            <a:pPr lvl="2" eaLnBrk="1" hangingPunct="1"/>
            <a:r>
              <a:rPr lang="en-US" sz="2800" b="1" dirty="0"/>
              <a:t>%TYPE: same data type as a database field</a:t>
            </a:r>
          </a:p>
          <a:p>
            <a:pPr lvl="2" eaLnBrk="1" hangingPunct="1"/>
            <a:r>
              <a:rPr lang="en-US" sz="2800" b="1" dirty="0"/>
              <a:t>%ROWTYPE: same data type as a database record</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06090"/>
          </a:xfrm>
        </p:spPr>
        <p:txBody>
          <a:bodyPr>
            <a:normAutofit fontScale="90000"/>
          </a:bodyPr>
          <a:lstStyle/>
          <a:p>
            <a:r>
              <a:rPr lang="en-US" sz="3600" b="1" dirty="0">
                <a:solidFill>
                  <a:srgbClr val="FF0000"/>
                </a:solidFill>
              </a:rPr>
              <a:t>%TYPE </a:t>
            </a:r>
            <a:r>
              <a:rPr lang="en-US" sz="3600" b="1" dirty="0" err="1">
                <a:solidFill>
                  <a:srgbClr val="FF0000"/>
                </a:solidFill>
              </a:rPr>
              <a:t>vs</a:t>
            </a:r>
            <a:r>
              <a:rPr lang="en-US" sz="3600" b="1" dirty="0">
                <a:solidFill>
                  <a:srgbClr val="FF0000"/>
                </a:solidFill>
              </a:rPr>
              <a:t> %ROWTYPE - What's the difference?</a:t>
            </a:r>
            <a:br>
              <a:rPr lang="en-US" dirty="0"/>
            </a:br>
            <a:endParaRPr lang="en-US" dirty="0"/>
          </a:p>
        </p:txBody>
      </p:sp>
      <p:sp>
        <p:nvSpPr>
          <p:cNvPr id="3" name="Content Placeholder 2"/>
          <p:cNvSpPr>
            <a:spLocks noGrp="1"/>
          </p:cNvSpPr>
          <p:nvPr>
            <p:ph idx="1"/>
          </p:nvPr>
        </p:nvSpPr>
        <p:spPr>
          <a:xfrm>
            <a:off x="395536" y="1340768"/>
            <a:ext cx="8496944" cy="4525963"/>
          </a:xfrm>
        </p:spPr>
        <p:txBody>
          <a:bodyPr>
            <a:normAutofit fontScale="92500" lnSpcReduction="10000"/>
          </a:bodyPr>
          <a:lstStyle/>
          <a:p>
            <a:pPr algn="just"/>
            <a:r>
              <a:rPr lang="en-US" b="1" dirty="0"/>
              <a:t>Description:</a:t>
            </a:r>
            <a:r>
              <a:rPr lang="en-US" dirty="0"/>
              <a:t> Both %TYPE and %ROWTYPE are used to define variables in PL/SQL as it is defined within the database. </a:t>
            </a:r>
          </a:p>
          <a:p>
            <a:pPr algn="just"/>
            <a:r>
              <a:rPr lang="en-US" dirty="0"/>
              <a:t>If the data type or precision of a column changes, the program automatically picks up the new definition from the database.</a:t>
            </a:r>
            <a:br>
              <a:rPr lang="en-US" dirty="0"/>
            </a:br>
            <a:br>
              <a:rPr lang="en-US" dirty="0"/>
            </a:br>
            <a:r>
              <a:rPr lang="en-US" dirty="0"/>
              <a:t>The %TYPE and %ROWTYPE constructs provide data independence, reduce maintenance costs, and allows programs to adapt as the database changes.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352928" cy="1210146"/>
          </a:xfrm>
        </p:spPr>
        <p:txBody>
          <a:bodyPr>
            <a:normAutofit fontScale="90000"/>
          </a:bodyPr>
          <a:lstStyle/>
          <a:p>
            <a:br>
              <a:rPr lang="en-US" sz="2700" b="1" dirty="0">
                <a:solidFill>
                  <a:srgbClr val="FF0000"/>
                </a:solidFill>
              </a:rPr>
            </a:br>
            <a:r>
              <a:rPr lang="en-US" sz="3600" b="1" dirty="0">
                <a:solidFill>
                  <a:srgbClr val="FF0000"/>
                </a:solidFill>
              </a:rPr>
              <a:t>What are the advantages of using these over data types?</a:t>
            </a:r>
            <a:br>
              <a:rPr lang="en-US" sz="3600" b="1" dirty="0"/>
            </a:br>
            <a:endParaRPr lang="en-US" sz="3600" dirty="0"/>
          </a:p>
        </p:txBody>
      </p:sp>
      <p:sp>
        <p:nvSpPr>
          <p:cNvPr id="3" name="Content Placeholder 2"/>
          <p:cNvSpPr>
            <a:spLocks noGrp="1"/>
          </p:cNvSpPr>
          <p:nvPr>
            <p:ph idx="1"/>
          </p:nvPr>
        </p:nvSpPr>
        <p:spPr>
          <a:xfrm>
            <a:off x="457200" y="1700808"/>
            <a:ext cx="8229600" cy="4525963"/>
          </a:xfrm>
        </p:spPr>
        <p:txBody>
          <a:bodyPr>
            <a:normAutofit fontScale="92500" lnSpcReduction="20000"/>
          </a:bodyPr>
          <a:lstStyle/>
          <a:p>
            <a:pPr algn="just"/>
            <a:r>
              <a:rPr lang="en-US" dirty="0"/>
              <a:t> %  TYPE  provides  the data type of a variable or a database </a:t>
            </a:r>
            <a:r>
              <a:rPr lang="en-US" dirty="0">
                <a:solidFill>
                  <a:srgbClr val="FF0000"/>
                </a:solidFill>
              </a:rPr>
              <a:t>column</a:t>
            </a:r>
            <a:r>
              <a:rPr lang="en-US" dirty="0"/>
              <a:t> to that variable. </a:t>
            </a:r>
          </a:p>
          <a:p>
            <a:pPr algn="just"/>
            <a:r>
              <a:rPr lang="en-US" dirty="0"/>
              <a:t>% ROWTYPE  provides the record type that represents a entire </a:t>
            </a:r>
            <a:r>
              <a:rPr lang="en-US" dirty="0">
                <a:solidFill>
                  <a:srgbClr val="FF0000"/>
                </a:solidFill>
              </a:rPr>
              <a:t>row</a:t>
            </a:r>
            <a:r>
              <a:rPr lang="en-US" dirty="0"/>
              <a:t> of a table or view or columns selected in the cursor. </a:t>
            </a:r>
          </a:p>
          <a:p>
            <a:pPr algn="just"/>
            <a:r>
              <a:rPr lang="en-US" dirty="0"/>
              <a:t>The advantages are : </a:t>
            </a:r>
          </a:p>
          <a:p>
            <a:pPr algn="just">
              <a:buFont typeface="Wingdings" pitchFamily="2" charset="2"/>
              <a:buChar char="ü"/>
            </a:pPr>
            <a:r>
              <a:rPr lang="en-US" dirty="0"/>
              <a:t>	</a:t>
            </a:r>
            <a:r>
              <a:rPr lang="en-US" b="1" dirty="0">
                <a:solidFill>
                  <a:srgbClr val="0070C0"/>
                </a:solidFill>
              </a:rPr>
              <a:t>Need not  know about variable's data type</a:t>
            </a:r>
          </a:p>
          <a:p>
            <a:pPr algn="just">
              <a:buFont typeface="Wingdings" pitchFamily="2" charset="2"/>
              <a:buChar char="ü"/>
            </a:pPr>
            <a:r>
              <a:rPr lang="en-US" dirty="0"/>
              <a:t>	</a:t>
            </a:r>
            <a:r>
              <a:rPr lang="en-US" b="1" dirty="0">
                <a:solidFill>
                  <a:srgbClr val="0070C0"/>
                </a:solidFill>
              </a:rPr>
              <a:t>If  the  database  definition of a column in a table changes, the data type of a variable changes accordingly.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What  are % TYPE and % ROWTYPE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%TYPE can be used with the column name preceded with table name to decide the data type and length of the variable at runtime. In this case there is no dependency on changes made to the data structure.</a:t>
            </a:r>
            <a:br>
              <a:rPr lang="en-US" dirty="0"/>
            </a:br>
            <a:br>
              <a:rPr lang="en-US" dirty="0"/>
            </a:br>
            <a:r>
              <a:rPr lang="en-US" dirty="0"/>
              <a:t>%ROWTYPE can be used to declare the variable having the same no. of variables inside it (ROWTYPE) as no. of columns there in the table. In this case columns selected with SELECT statement </a:t>
            </a:r>
            <a:r>
              <a:rPr lang="en-US" b="1" dirty="0">
                <a:solidFill>
                  <a:srgbClr val="0070C0"/>
                </a:solidFill>
              </a:rPr>
              <a:t>must match </a:t>
            </a:r>
            <a:r>
              <a:rPr lang="en-US" dirty="0"/>
              <a:t>with variables inside the </a:t>
            </a:r>
            <a:r>
              <a:rPr lang="en-US" dirty="0" err="1"/>
              <a:t>rowtype</a:t>
            </a:r>
            <a:r>
              <a:rPr lang="en-US" dirty="0"/>
              <a:t> variable. If not then individually refer these variables inside the ROWTYPE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518694"/>
            <a:ext cx="9036496" cy="5878532"/>
          </a:xfrm>
          <a:prstGeom prst="rect">
            <a:avLst/>
          </a:prstGeom>
          <a:solidFill>
            <a:srgbClr val="FEFEF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2">
                    <a:lumMod val="75000"/>
                  </a:schemeClr>
                </a:solidFill>
                <a:effectLst/>
                <a:latin typeface="Courier New" pitchFamily="49" charset="0"/>
                <a:cs typeface="Courier New" pitchFamily="49" charset="0"/>
              </a:rPr>
              <a:t>-- %TYPE is used to declare a field with the same type as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2">
                    <a:lumMod val="75000"/>
                  </a:schemeClr>
                </a:solidFill>
                <a:effectLst/>
                <a:latin typeface="Courier New" pitchFamily="49" charset="0"/>
                <a:cs typeface="Courier New" pitchFamily="49" charset="0"/>
              </a:rPr>
              <a:t>-- that of a specified table's column: </a:t>
            </a:r>
            <a:r>
              <a:rPr kumimoji="0" lang="en-US" sz="2000" b="1" i="0" u="none" strike="noStrike" cap="none" normalizeH="0" baseline="0" dirty="0">
                <a:ln>
                  <a:noFill/>
                </a:ln>
                <a:solidFill>
                  <a:schemeClr val="tx2">
                    <a:lumMod val="75000"/>
                  </a:schemeClr>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383838"/>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DECLARE v_EmpName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emp.ename%</a:t>
            </a: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hlinkClick r:id="rId2"/>
              </a:rPr>
              <a:t>TYPE</a:t>
            </a: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BEGIN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SELECT ename INTO v_EmpName FROM </a:t>
            </a:r>
            <a:r>
              <a:rPr kumimoji="0" lang="en-US" b="1" i="0" u="none" strike="noStrike" cap="none" normalizeH="0" baseline="0" dirty="0" err="1">
                <a:ln>
                  <a:noFill/>
                </a:ln>
                <a:solidFill>
                  <a:schemeClr val="tx1">
                    <a:lumMod val="95000"/>
                    <a:lumOff val="5000"/>
                  </a:schemeClr>
                </a:solidFill>
                <a:effectLst/>
                <a:latin typeface="Courier New" pitchFamily="49" charset="0"/>
                <a:cs typeface="Courier New" pitchFamily="49" charset="0"/>
              </a:rPr>
              <a:t>emp</a:t>
            </a: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 WHERE ROWNUM =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DBMS_OUTPUT.PUT_LINE('Name = ' || v_EmpName);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END;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383838"/>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a:ln>
                  <a:noFill/>
                </a:ln>
                <a:solidFill>
                  <a:srgbClr val="008800"/>
                </a:solidFill>
                <a:effectLst/>
                <a:latin typeface="Courier New" pitchFamily="49" charset="0"/>
                <a:cs typeface="Courier New" pitchFamily="49" charset="0"/>
              </a:rPr>
              <a:t>-- </a:t>
            </a:r>
            <a:r>
              <a:rPr kumimoji="0" lang="en-US" sz="2000" b="1" i="1" u="none" strike="noStrike" cap="none" normalizeH="0" baseline="0" dirty="0">
                <a:ln>
                  <a:noFill/>
                </a:ln>
                <a:solidFill>
                  <a:schemeClr val="tx2">
                    <a:lumMod val="75000"/>
                  </a:schemeClr>
                </a:solidFill>
                <a:effectLst/>
                <a:latin typeface="Courier New" pitchFamily="49" charset="0"/>
                <a:cs typeface="Courier New" pitchFamily="49" charset="0"/>
              </a:rPr>
              <a:t>%ROWTYPE is used to declare a record with the same types as Found in the specified database table, view or cursor: </a:t>
            </a:r>
            <a:r>
              <a:rPr kumimoji="0" lang="en-US" sz="2000" b="1" i="0" u="none" strike="noStrike" cap="none" normalizeH="0" baseline="0" dirty="0">
                <a:ln>
                  <a:noFill/>
                </a:ln>
                <a:solidFill>
                  <a:schemeClr val="tx2">
                    <a:lumMod val="75000"/>
                  </a:schemeClr>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383838"/>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urier New" pitchFamily="49" charset="0"/>
                <a:cs typeface="Courier New" pitchFamily="49" charset="0"/>
              </a:rPr>
              <a:t>DECLARE</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err="1">
                <a:ln>
                  <a:noFill/>
                </a:ln>
                <a:solidFill>
                  <a:srgbClr val="383838"/>
                </a:solidFill>
                <a:effectLst/>
                <a:latin typeface="Courier New" pitchFamily="49" charset="0"/>
                <a:cs typeface="Courier New" pitchFamily="49" charset="0"/>
              </a:rPr>
              <a:t>v_emp</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err="1">
                <a:ln>
                  <a:noFill/>
                </a:ln>
                <a:solidFill>
                  <a:srgbClr val="383838"/>
                </a:solidFill>
                <a:effectLst/>
                <a:latin typeface="Courier New" pitchFamily="49" charset="0"/>
                <a:cs typeface="Courier New" pitchFamily="49" charset="0"/>
              </a:rPr>
              <a:t>emp</a:t>
            </a:r>
            <a:r>
              <a:rPr kumimoji="0" lang="en-US" b="1" i="0" u="none" strike="noStrike" cap="none" normalizeH="0" baseline="0" dirty="0" err="1">
                <a:ln>
                  <a:noFill/>
                </a:ln>
                <a:solidFill>
                  <a:srgbClr val="0000FF"/>
                </a:solidFill>
                <a:effectLst/>
                <a:latin typeface="Courier New" pitchFamily="49" charset="0"/>
                <a:cs typeface="Courier New" pitchFamily="49" charset="0"/>
              </a:rPr>
              <a:t>%</a:t>
            </a:r>
            <a:r>
              <a:rPr kumimoji="0" lang="en-US" b="1" i="0" u="none" strike="noStrike" cap="none" normalizeH="0" baseline="0" dirty="0" err="1">
                <a:ln>
                  <a:noFill/>
                </a:ln>
                <a:solidFill>
                  <a:srgbClr val="0000FF"/>
                </a:solidFill>
                <a:effectLst/>
                <a:latin typeface="Courier New" pitchFamily="49" charset="0"/>
                <a:cs typeface="Courier New" pitchFamily="49" charset="0"/>
                <a:hlinkClick r:id="rId3"/>
              </a:rPr>
              <a:t>ROWTYPE</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urier New" pitchFamily="49" charset="0"/>
                <a:cs typeface="Courier New" pitchFamily="49" charset="0"/>
              </a:rPr>
              <a:t>BEGIN</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err="1">
                <a:ln>
                  <a:noFill/>
                </a:ln>
                <a:solidFill>
                  <a:srgbClr val="383838"/>
                </a:solidFill>
                <a:effectLst/>
                <a:latin typeface="Courier New" pitchFamily="49" charset="0"/>
                <a:cs typeface="Courier New" pitchFamily="49" charset="0"/>
              </a:rPr>
              <a:t>v_emp</a:t>
            </a:r>
            <a:r>
              <a:rPr kumimoji="0" lang="en-US" b="1" i="0" u="none" strike="noStrike" cap="none" normalizeH="0" baseline="0" dirty="0" err="1">
                <a:ln>
                  <a:noFill/>
                </a:ln>
                <a:solidFill>
                  <a:srgbClr val="0000FF"/>
                </a:solidFill>
                <a:effectLst/>
                <a:latin typeface="Courier New" pitchFamily="49" charset="0"/>
                <a:cs typeface="Courier New" pitchFamily="49" charset="0"/>
              </a:rPr>
              <a:t>.</a:t>
            </a:r>
            <a:r>
              <a:rPr kumimoji="0" lang="en-US" b="1" i="0" u="none" strike="noStrike" cap="none" normalizeH="0" baseline="0" dirty="0" err="1">
                <a:ln>
                  <a:noFill/>
                </a:ln>
                <a:solidFill>
                  <a:srgbClr val="383838"/>
                </a:solidFill>
                <a:effectLst/>
                <a:latin typeface="Courier New" pitchFamily="49" charset="0"/>
                <a:cs typeface="Courier New" pitchFamily="49" charset="0"/>
              </a:rPr>
              <a:t>empno</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a:ln>
                  <a:noFill/>
                </a:ln>
                <a:solidFill>
                  <a:srgbClr val="880000"/>
                </a:solidFill>
                <a:effectLst/>
                <a:latin typeface="Courier New" pitchFamily="49" charset="0"/>
                <a:cs typeface="Courier New" pitchFamily="49" charset="0"/>
              </a:rPr>
              <a:t>10</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rgbClr val="383838"/>
                </a:solidFill>
                <a:effectLst/>
                <a:latin typeface="Courier New" pitchFamily="49" charset="0"/>
                <a:cs typeface="Courier New" pitchFamily="49" charset="0"/>
              </a:rPr>
              <a:t>v_emp</a:t>
            </a:r>
            <a:r>
              <a:rPr kumimoji="0" lang="en-US" b="1" i="0" u="none" strike="noStrike" cap="none" normalizeH="0" baseline="0" dirty="0" err="1">
                <a:ln>
                  <a:noFill/>
                </a:ln>
                <a:solidFill>
                  <a:srgbClr val="0000FF"/>
                </a:solidFill>
                <a:effectLst/>
                <a:latin typeface="Courier New" pitchFamily="49" charset="0"/>
                <a:cs typeface="Courier New" pitchFamily="49" charset="0"/>
              </a:rPr>
              <a:t>.</a:t>
            </a:r>
            <a:r>
              <a:rPr kumimoji="0" lang="en-US" b="1" i="0" u="none" strike="noStrike" cap="none" normalizeH="0" baseline="0" dirty="0" err="1">
                <a:ln>
                  <a:noFill/>
                </a:ln>
                <a:solidFill>
                  <a:srgbClr val="383838"/>
                </a:solidFill>
                <a:effectLst/>
                <a:latin typeface="Courier New" pitchFamily="49" charset="0"/>
                <a:cs typeface="Courier New" pitchFamily="49" charset="0"/>
              </a:rPr>
              <a:t>ename</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b="1" i="0" u="none" strike="noStrike" cap="none" normalizeH="0" baseline="0" dirty="0">
                <a:ln>
                  <a:noFill/>
                </a:ln>
                <a:solidFill>
                  <a:schemeClr val="tx1">
                    <a:lumMod val="95000"/>
                    <a:lumOff val="5000"/>
                  </a:schemeClr>
                </a:solidFill>
                <a:effectLst/>
                <a:latin typeface="Courier New" pitchFamily="49" charset="0"/>
                <a:cs typeface="Courier New" pitchFamily="49" charset="0"/>
              </a:rPr>
              <a:t>'XXXXXXX'</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urier New" pitchFamily="49" charset="0"/>
                <a:cs typeface="Courier New" pitchFamily="49" charset="0"/>
                <a:hlinkClick r:id="rId4"/>
              </a:rPr>
              <a:t>END</a:t>
            </a: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urier New" pitchFamily="49" charset="0"/>
                <a:cs typeface="Courier New" pitchFamily="49" charset="0"/>
              </a:rPr>
              <a:t>/</a:t>
            </a:r>
            <a:r>
              <a:rPr kumimoji="0" lang="en-US" b="1" i="0" u="none" strike="noStrike" cap="none" normalizeH="0" baseline="0" dirty="0">
                <a:ln>
                  <a:noFill/>
                </a:ln>
                <a:solidFill>
                  <a:srgbClr val="383838"/>
                </a:solidFill>
                <a:effectLst/>
                <a:latin typeface="Courier New" pitchFamily="49" charset="0"/>
                <a:cs typeface="Courier New" pitchFamily="49" charset="0"/>
              </a:rPr>
              <a:t> </a:t>
            </a:r>
            <a:r>
              <a:rPr kumimoji="0" lang="en-US" sz="2400" b="1" i="0" u="none" strike="noStrike" cap="none" normalizeH="0" baseline="0" dirty="0">
                <a:ln>
                  <a:noFill/>
                </a:ln>
                <a:solidFill>
                  <a:srgbClr val="383838"/>
                </a:solidFill>
                <a:effectLst/>
                <a:latin typeface="Courier New" pitchFamily="49" charset="0"/>
                <a:cs typeface="Courier New" pitchFamily="49" charset="0"/>
              </a:rPr>
              <a:t> </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67544" y="404664"/>
            <a:ext cx="7772400" cy="1143000"/>
          </a:xfrm>
        </p:spPr>
        <p:txBody>
          <a:bodyPr lIns="90000" tIns="46800" rIns="90000" bIns="46800" anchor="b"/>
          <a:lstStyle/>
          <a:p>
            <a:pPr eaLnBrk="1" hangingPunct="1">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FF0000"/>
                </a:solidFill>
              </a:rPr>
              <a:t>Using SQL in procedures</a:t>
            </a:r>
          </a:p>
        </p:txBody>
      </p:sp>
      <p:sp>
        <p:nvSpPr>
          <p:cNvPr id="18435" name="Rectangle 2"/>
          <p:cNvSpPr>
            <a:spLocks noGrp="1" noChangeArrowheads="1"/>
          </p:cNvSpPr>
          <p:nvPr>
            <p:ph type="body" idx="1"/>
          </p:nvPr>
        </p:nvSpPr>
        <p:spPr>
          <a:xfrm>
            <a:off x="539552" y="1772816"/>
            <a:ext cx="8064896" cy="4752528"/>
          </a:xfrm>
        </p:spPr>
        <p:txBody>
          <a:bodyPr lIns="90000" tIns="46800" rIns="90000" bIns="46800"/>
          <a:lstStyle/>
          <a:p>
            <a:pPr eaLnBrk="1" hangingPunct="1">
              <a:lnSpc>
                <a:spcPct val="95000"/>
              </a:lnSpc>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dirty="0"/>
              <a:t>Select values into PL/SQL variables</a:t>
            </a:r>
          </a:p>
          <a:p>
            <a:pPr lvl="1" eaLnBrk="1" hangingPunct="1">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dirty="0"/>
              <a:t>using INTO </a:t>
            </a:r>
          </a:p>
          <a:p>
            <a:pPr eaLnBrk="1" hangingPunct="1">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b="1" dirty="0" err="1"/>
              <a:t>Record.element</a:t>
            </a:r>
            <a:r>
              <a:rPr lang="en-GB" dirty="0"/>
              <a:t> notation will address components of tuples </a:t>
            </a:r>
            <a:r>
              <a:rPr lang="en-GB" i="1" dirty="0"/>
              <a:t>(dot notation)</a:t>
            </a:r>
          </a:p>
          <a:p>
            <a:pPr eaLnBrk="1" hangingPunct="1">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b="1" dirty="0"/>
              <a:t>%</a:t>
            </a:r>
            <a:r>
              <a:rPr lang="en-GB" b="1" dirty="0" err="1"/>
              <a:t>rowtype</a:t>
            </a:r>
            <a:r>
              <a:rPr lang="en-GB" dirty="0"/>
              <a:t> allows full rows to be selected into one variable</a:t>
            </a:r>
          </a:p>
        </p:txBody>
      </p:sp>
      <p:grpSp>
        <p:nvGrpSpPr>
          <p:cNvPr id="2" name="Group 3"/>
          <p:cNvGrpSpPr>
            <a:grpSpLocks/>
          </p:cNvGrpSpPr>
          <p:nvPr/>
        </p:nvGrpSpPr>
        <p:grpSpPr bwMode="auto">
          <a:xfrm>
            <a:off x="611560" y="5373216"/>
            <a:ext cx="7992888" cy="888802"/>
            <a:chOff x="624" y="3552"/>
            <a:chExt cx="4655" cy="197"/>
          </a:xfrm>
        </p:grpSpPr>
        <p:sp>
          <p:nvSpPr>
            <p:cNvPr id="18445" name="AutoShape 4"/>
            <p:cNvSpPr>
              <a:spLocks noChangeArrowheads="1"/>
            </p:cNvSpPr>
            <p:nvPr/>
          </p:nvSpPr>
          <p:spPr bwMode="auto">
            <a:xfrm>
              <a:off x="624" y="3552"/>
              <a:ext cx="4655" cy="197"/>
            </a:xfrm>
            <a:prstGeom prst="roundRect">
              <a:avLst>
                <a:gd name="adj" fmla="val 509"/>
              </a:avLst>
            </a:prstGeom>
            <a:noFill/>
            <a:ln w="9360">
              <a:solidFill>
                <a:srgbClr val="5B5249"/>
              </a:solidFill>
              <a:round/>
              <a:headEnd/>
              <a:tailEnd/>
            </a:ln>
          </p:spPr>
          <p:txBody>
            <a:bodyPr wrap="none" anchor="ctr"/>
            <a:lstStyle/>
            <a:p>
              <a:endParaRPr lang="en-US"/>
            </a:p>
          </p:txBody>
        </p:sp>
        <p:sp>
          <p:nvSpPr>
            <p:cNvPr id="18446" name="Text Box 5"/>
            <p:cNvSpPr txBox="1">
              <a:spLocks noChangeArrowheads="1"/>
            </p:cNvSpPr>
            <p:nvPr/>
          </p:nvSpPr>
          <p:spPr bwMode="auto">
            <a:xfrm>
              <a:off x="624" y="3552"/>
              <a:ext cx="4655" cy="195"/>
            </a:xfrm>
            <a:prstGeom prst="rect">
              <a:avLst/>
            </a:prstGeom>
            <a:noFill/>
            <a:ln w="9525">
              <a:noFill/>
              <a:miter lim="800000"/>
              <a:headEnd/>
              <a:tailEnd/>
            </a:ln>
          </p:spPr>
          <p:txBody>
            <a:bodyPr lIns="90000" tIns="46800" rIns="90000" bIns="46800">
              <a:spAutoFit/>
            </a:bodyPr>
            <a:lstStyle/>
            <a:p>
              <a:pPr eaLnBrk="1" hangingPunct="1">
                <a:spcBef>
                  <a:spcPts val="850"/>
                </a:spcBef>
                <a:buClr>
                  <a:srgbClr val="5B5249"/>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sz="1400" dirty="0" err="1">
                  <a:latin typeface="Tahoma" pitchFamily="34" charset="0"/>
                </a:rPr>
                <a:t>Empid</a:t>
              </a:r>
              <a:r>
                <a:rPr lang="en-GB" sz="1400" dirty="0">
                  <a:latin typeface="Tahoma" pitchFamily="34" charset="0"/>
                </a:rPr>
                <a:t>    </a:t>
              </a:r>
              <a:r>
                <a:rPr lang="en-GB" sz="1400" dirty="0" err="1">
                  <a:latin typeface="Tahoma" pitchFamily="34" charset="0"/>
                </a:rPr>
                <a:t>empname</a:t>
              </a:r>
              <a:r>
                <a:rPr lang="en-GB" sz="1400" dirty="0">
                  <a:latin typeface="Tahoma" pitchFamily="34" charset="0"/>
                </a:rPr>
                <a:t>	addr1	addr2	addr3    postcode	grade	salary</a:t>
              </a:r>
            </a:p>
          </p:txBody>
        </p:sp>
      </p:grpSp>
      <p:sp>
        <p:nvSpPr>
          <p:cNvPr id="18437" name="Line 6"/>
          <p:cNvSpPr>
            <a:spLocks noChangeShapeType="1"/>
          </p:cNvSpPr>
          <p:nvPr/>
        </p:nvSpPr>
        <p:spPr bwMode="auto">
          <a:xfrm>
            <a:off x="1259632" y="5949280"/>
            <a:ext cx="1588" cy="304800"/>
          </a:xfrm>
          <a:prstGeom prst="line">
            <a:avLst/>
          </a:prstGeom>
          <a:noFill/>
          <a:ln w="9360">
            <a:solidFill>
              <a:srgbClr val="5B5249"/>
            </a:solidFill>
            <a:round/>
            <a:headEnd/>
            <a:tailEnd/>
          </a:ln>
        </p:spPr>
        <p:txBody>
          <a:bodyPr/>
          <a:lstStyle/>
          <a:p>
            <a:endParaRPr lang="en-US"/>
          </a:p>
        </p:txBody>
      </p:sp>
      <p:sp>
        <p:nvSpPr>
          <p:cNvPr id="18438" name="Line 7"/>
          <p:cNvSpPr>
            <a:spLocks noChangeShapeType="1"/>
          </p:cNvSpPr>
          <p:nvPr/>
        </p:nvSpPr>
        <p:spPr bwMode="auto">
          <a:xfrm>
            <a:off x="2411760" y="5949280"/>
            <a:ext cx="1588" cy="304800"/>
          </a:xfrm>
          <a:prstGeom prst="line">
            <a:avLst/>
          </a:prstGeom>
          <a:noFill/>
          <a:ln w="9360">
            <a:solidFill>
              <a:srgbClr val="5B5249"/>
            </a:solidFill>
            <a:round/>
            <a:headEnd/>
            <a:tailEnd/>
          </a:ln>
        </p:spPr>
        <p:txBody>
          <a:bodyPr/>
          <a:lstStyle/>
          <a:p>
            <a:endParaRPr lang="en-US"/>
          </a:p>
        </p:txBody>
      </p:sp>
      <p:sp>
        <p:nvSpPr>
          <p:cNvPr id="18439" name="Line 8"/>
          <p:cNvSpPr>
            <a:spLocks noChangeShapeType="1"/>
          </p:cNvSpPr>
          <p:nvPr/>
        </p:nvSpPr>
        <p:spPr bwMode="auto">
          <a:xfrm>
            <a:off x="3203848" y="5949280"/>
            <a:ext cx="1588" cy="304800"/>
          </a:xfrm>
          <a:prstGeom prst="line">
            <a:avLst/>
          </a:prstGeom>
          <a:noFill/>
          <a:ln w="9360">
            <a:solidFill>
              <a:srgbClr val="5B5249"/>
            </a:solidFill>
            <a:round/>
            <a:headEnd/>
            <a:tailEnd/>
          </a:ln>
        </p:spPr>
        <p:txBody>
          <a:bodyPr/>
          <a:lstStyle/>
          <a:p>
            <a:endParaRPr lang="en-US"/>
          </a:p>
        </p:txBody>
      </p:sp>
      <p:sp>
        <p:nvSpPr>
          <p:cNvPr id="18440" name="Line 9"/>
          <p:cNvSpPr>
            <a:spLocks noChangeShapeType="1"/>
          </p:cNvSpPr>
          <p:nvPr/>
        </p:nvSpPr>
        <p:spPr bwMode="auto">
          <a:xfrm>
            <a:off x="4139952" y="5949280"/>
            <a:ext cx="1588" cy="304800"/>
          </a:xfrm>
          <a:prstGeom prst="line">
            <a:avLst/>
          </a:prstGeom>
          <a:noFill/>
          <a:ln w="9360">
            <a:solidFill>
              <a:srgbClr val="5B5249"/>
            </a:solidFill>
            <a:round/>
            <a:headEnd/>
            <a:tailEnd/>
          </a:ln>
        </p:spPr>
        <p:txBody>
          <a:bodyPr/>
          <a:lstStyle/>
          <a:p>
            <a:endParaRPr lang="en-US"/>
          </a:p>
        </p:txBody>
      </p:sp>
      <p:sp>
        <p:nvSpPr>
          <p:cNvPr id="18441" name="Line 10"/>
          <p:cNvSpPr>
            <a:spLocks noChangeShapeType="1"/>
          </p:cNvSpPr>
          <p:nvPr/>
        </p:nvSpPr>
        <p:spPr bwMode="auto">
          <a:xfrm>
            <a:off x="4932040" y="6021288"/>
            <a:ext cx="1588" cy="304800"/>
          </a:xfrm>
          <a:prstGeom prst="line">
            <a:avLst/>
          </a:prstGeom>
          <a:noFill/>
          <a:ln w="9360">
            <a:solidFill>
              <a:srgbClr val="5B5249"/>
            </a:solidFill>
            <a:round/>
            <a:headEnd/>
            <a:tailEnd/>
          </a:ln>
        </p:spPr>
        <p:txBody>
          <a:bodyPr/>
          <a:lstStyle/>
          <a:p>
            <a:endParaRPr lang="en-US"/>
          </a:p>
        </p:txBody>
      </p:sp>
      <p:sp>
        <p:nvSpPr>
          <p:cNvPr id="18442" name="Line 11"/>
          <p:cNvSpPr>
            <a:spLocks noChangeShapeType="1"/>
          </p:cNvSpPr>
          <p:nvPr/>
        </p:nvSpPr>
        <p:spPr bwMode="auto">
          <a:xfrm>
            <a:off x="6012160" y="5949280"/>
            <a:ext cx="1588" cy="304800"/>
          </a:xfrm>
          <a:prstGeom prst="line">
            <a:avLst/>
          </a:prstGeom>
          <a:noFill/>
          <a:ln w="9360">
            <a:solidFill>
              <a:srgbClr val="5B5249"/>
            </a:solidFill>
            <a:round/>
            <a:headEnd/>
            <a:tailEnd/>
          </a:ln>
        </p:spPr>
        <p:txBody>
          <a:bodyPr/>
          <a:lstStyle/>
          <a:p>
            <a:endParaRPr lang="en-US"/>
          </a:p>
        </p:txBody>
      </p:sp>
      <p:sp>
        <p:nvSpPr>
          <p:cNvPr id="18443" name="Line 12"/>
          <p:cNvSpPr>
            <a:spLocks noChangeShapeType="1"/>
          </p:cNvSpPr>
          <p:nvPr/>
        </p:nvSpPr>
        <p:spPr bwMode="auto">
          <a:xfrm>
            <a:off x="6948264" y="5949280"/>
            <a:ext cx="1588" cy="304800"/>
          </a:xfrm>
          <a:prstGeom prst="line">
            <a:avLst/>
          </a:prstGeom>
          <a:noFill/>
          <a:ln w="9360">
            <a:solidFill>
              <a:srgbClr val="5B5249"/>
            </a:solidFill>
            <a:round/>
            <a:headEnd/>
            <a:tailEnd/>
          </a:ln>
        </p:spPr>
        <p:txBody>
          <a:bodyPr/>
          <a:lstStyle/>
          <a:p>
            <a:endParaRPr lang="en-US"/>
          </a:p>
        </p:txBody>
      </p:sp>
      <p:sp>
        <p:nvSpPr>
          <p:cNvPr id="18444" name="Text Box 13"/>
          <p:cNvSpPr txBox="1">
            <a:spLocks noChangeArrowheads="1"/>
          </p:cNvSpPr>
          <p:nvPr/>
        </p:nvSpPr>
        <p:spPr bwMode="auto">
          <a:xfrm>
            <a:off x="990600" y="5638800"/>
            <a:ext cx="2667000" cy="274638"/>
          </a:xfrm>
          <a:prstGeom prst="rect">
            <a:avLst/>
          </a:prstGeom>
          <a:noFill/>
          <a:ln w="9525">
            <a:noFill/>
            <a:miter lim="800000"/>
            <a:headEnd/>
            <a:tailEnd/>
          </a:ln>
        </p:spPr>
        <p:txBody>
          <a:bodyPr lIns="90000" tIns="46800" rIns="90000" bIns="46800">
            <a:spAutoFit/>
          </a:bodyPr>
          <a:lstStyle/>
          <a:p>
            <a:pPr eaLnBrk="1" hangingPunct="1">
              <a:spcBef>
                <a:spcPts val="725"/>
              </a:spcBef>
              <a:buClr>
                <a:srgbClr val="5B5249"/>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sz="1200">
                <a:latin typeface="Tahoma" pitchFamily="34" charset="0"/>
              </a:rPr>
              <a:t>V_employee	employee%rowtype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683568" y="548680"/>
            <a:ext cx="7772400" cy="1143000"/>
          </a:xfrm>
        </p:spPr>
        <p:txBody>
          <a:bodyPr lIns="90000" tIns="46800" rIns="90000" bIns="46800" anchor="b">
            <a:normAutofit/>
          </a:bodyPr>
          <a:lstStyle/>
          <a:p>
            <a:pPr eaLnBrk="1" hangingPunct="1">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dirty="0">
                <a:solidFill>
                  <a:srgbClr val="FF0000"/>
                </a:solidFill>
              </a:rPr>
              <a:t>Example (Anonymous Block of Code)</a:t>
            </a:r>
          </a:p>
        </p:txBody>
      </p:sp>
      <p:sp>
        <p:nvSpPr>
          <p:cNvPr id="19459" name="Text Box 2"/>
          <p:cNvSpPr txBox="1">
            <a:spLocks noChangeArrowheads="1"/>
          </p:cNvSpPr>
          <p:nvPr/>
        </p:nvSpPr>
        <p:spPr bwMode="auto">
          <a:xfrm>
            <a:off x="611560" y="1955426"/>
            <a:ext cx="7844408" cy="4318747"/>
          </a:xfrm>
          <a:prstGeom prst="rect">
            <a:avLst/>
          </a:prstGeom>
          <a:noFill/>
          <a:ln w="9525">
            <a:noFill/>
            <a:miter lim="800000"/>
            <a:headEnd/>
            <a:tailEnd/>
          </a:ln>
        </p:spPr>
        <p:txBody>
          <a:bodyPr wrap="square" lIns="90000" tIns="46800" rIns="90000" bIns="46800">
            <a:spAutoFit/>
          </a:bodyPr>
          <a:lstStyle/>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Declare</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a:t>
            </a:r>
            <a:r>
              <a:rPr lang="en-GB" sz="1600" dirty="0" err="1">
                <a:latin typeface="Tahoma" pitchFamily="34" charset="0"/>
              </a:rPr>
              <a:t>v_employee</a:t>
            </a:r>
            <a:r>
              <a:rPr lang="en-GB" sz="1600" dirty="0">
                <a:latin typeface="Tahoma" pitchFamily="34" charset="0"/>
              </a:rPr>
              <a:t>    </a:t>
            </a:r>
            <a:r>
              <a:rPr lang="en-GB" sz="1600" dirty="0" err="1">
                <a:latin typeface="Tahoma" pitchFamily="34" charset="0"/>
              </a:rPr>
              <a:t>employee%rowtype</a:t>
            </a:r>
            <a:r>
              <a:rPr lang="en-GB" sz="1600" dirty="0">
                <a:latin typeface="Tahoma" pitchFamily="34" charset="0"/>
              </a:rPr>
              <a:t>;</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Begin</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select  *</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into </a:t>
            </a:r>
            <a:r>
              <a:rPr lang="en-GB" sz="1600" dirty="0" err="1">
                <a:latin typeface="Tahoma" pitchFamily="34" charset="0"/>
              </a:rPr>
              <a:t>v_employee</a:t>
            </a:r>
            <a:endParaRPr lang="en-GB" sz="1600" dirty="0">
              <a:latin typeface="Tahoma" pitchFamily="34" charset="0"/>
            </a:endParaRP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from employee</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where </a:t>
            </a:r>
            <a:r>
              <a:rPr lang="en-GB" sz="1600" dirty="0" err="1">
                <a:latin typeface="Tahoma" pitchFamily="34" charset="0"/>
              </a:rPr>
              <a:t>empid</a:t>
            </a:r>
            <a:r>
              <a:rPr lang="en-GB" sz="1600" dirty="0">
                <a:latin typeface="Tahoma" pitchFamily="34" charset="0"/>
              </a:rPr>
              <a:t> = 65284;</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a:latin typeface="Tahoma" pitchFamily="34" charset="0"/>
            </a:endParaRP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update employee</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set salary = </a:t>
            </a:r>
            <a:r>
              <a:rPr lang="en-GB" sz="1600" dirty="0" err="1">
                <a:latin typeface="Tahoma" pitchFamily="34" charset="0"/>
              </a:rPr>
              <a:t>v_employee.salary</a:t>
            </a:r>
            <a:r>
              <a:rPr lang="en-GB" sz="1600" dirty="0">
                <a:latin typeface="Tahoma" pitchFamily="34" charset="0"/>
              </a:rPr>
              <a:t> + 1000</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	   where </a:t>
            </a:r>
            <a:r>
              <a:rPr lang="en-GB" sz="1600" dirty="0" err="1">
                <a:latin typeface="Tahoma" pitchFamily="34" charset="0"/>
              </a:rPr>
              <a:t>empid</a:t>
            </a:r>
            <a:r>
              <a:rPr lang="en-GB" sz="1600" dirty="0">
                <a:latin typeface="Tahoma" pitchFamily="34" charset="0"/>
              </a:rPr>
              <a:t> = </a:t>
            </a:r>
            <a:r>
              <a:rPr lang="en-GB" sz="1600" dirty="0" err="1">
                <a:latin typeface="Tahoma" pitchFamily="34" charset="0"/>
              </a:rPr>
              <a:t>v_employee.empid</a:t>
            </a:r>
            <a:r>
              <a:rPr lang="en-GB" sz="1600" dirty="0">
                <a:latin typeface="Tahoma" pitchFamily="34" charset="0"/>
              </a:rPr>
              <a:t>;</a:t>
            </a:r>
          </a:p>
          <a:p>
            <a:pPr eaLnBrk="1" hangingPunct="1">
              <a:spcBef>
                <a:spcPts val="850"/>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latin typeface="Tahoma" pitchFamily="34" charset="0"/>
              </a:rPr>
              <a:t>End;</a:t>
            </a:r>
          </a:p>
        </p:txBody>
      </p:sp>
      <p:grpSp>
        <p:nvGrpSpPr>
          <p:cNvPr id="2" name="Group 3"/>
          <p:cNvGrpSpPr>
            <a:grpSpLocks/>
          </p:cNvGrpSpPr>
          <p:nvPr/>
        </p:nvGrpSpPr>
        <p:grpSpPr bwMode="auto">
          <a:xfrm>
            <a:off x="5562600" y="3200400"/>
            <a:ext cx="2359025" cy="463550"/>
            <a:chOff x="3504" y="2016"/>
            <a:chExt cx="1486" cy="292"/>
          </a:xfrm>
        </p:grpSpPr>
        <p:sp>
          <p:nvSpPr>
            <p:cNvPr id="19467" name="AutoShape 4"/>
            <p:cNvSpPr>
              <a:spLocks noChangeArrowheads="1"/>
            </p:cNvSpPr>
            <p:nvPr/>
          </p:nvSpPr>
          <p:spPr bwMode="auto">
            <a:xfrm>
              <a:off x="3504" y="2016"/>
              <a:ext cx="1487" cy="293"/>
            </a:xfrm>
            <a:prstGeom prst="roundRect">
              <a:avLst>
                <a:gd name="adj" fmla="val 338"/>
              </a:avLst>
            </a:prstGeom>
            <a:noFill/>
            <a:ln w="9360">
              <a:solidFill>
                <a:srgbClr val="5B5249"/>
              </a:solidFill>
              <a:round/>
              <a:headEnd/>
              <a:tailEnd/>
            </a:ln>
          </p:spPr>
          <p:txBody>
            <a:bodyPr wrap="none" anchor="ctr"/>
            <a:lstStyle/>
            <a:p>
              <a:endParaRPr lang="en-US"/>
            </a:p>
          </p:txBody>
        </p:sp>
        <p:sp>
          <p:nvSpPr>
            <p:cNvPr id="19468" name="Text Box 5"/>
            <p:cNvSpPr txBox="1">
              <a:spLocks noChangeArrowheads="1"/>
            </p:cNvSpPr>
            <p:nvPr/>
          </p:nvSpPr>
          <p:spPr bwMode="auto">
            <a:xfrm>
              <a:off x="3504" y="2016"/>
              <a:ext cx="1487" cy="293"/>
            </a:xfrm>
            <a:prstGeom prst="rect">
              <a:avLst/>
            </a:prstGeom>
            <a:noFill/>
            <a:ln w="9525">
              <a:noFill/>
              <a:miter lim="800000"/>
              <a:headEnd/>
              <a:tailEnd/>
            </a:ln>
          </p:spPr>
          <p:txBody>
            <a:bodyPr lIns="90000" tIns="46800" rIns="90000" bIns="46800">
              <a:spAutoFit/>
            </a:bodyPr>
            <a:lstStyle/>
            <a:p>
              <a:pPr eaLnBrk="1" hangingPunct="1">
                <a:spcBef>
                  <a:spcPts val="725"/>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200">
                  <a:latin typeface="Tahoma" pitchFamily="34" charset="0"/>
                </a:rPr>
                <a:t>Selects entire row of data into 1 variable called v_employee</a:t>
              </a:r>
            </a:p>
          </p:txBody>
        </p:sp>
      </p:grpSp>
      <p:grpSp>
        <p:nvGrpSpPr>
          <p:cNvPr id="3" name="Group 6"/>
          <p:cNvGrpSpPr>
            <a:grpSpLocks/>
          </p:cNvGrpSpPr>
          <p:nvPr/>
        </p:nvGrpSpPr>
        <p:grpSpPr bwMode="auto">
          <a:xfrm>
            <a:off x="4953000" y="4114800"/>
            <a:ext cx="1978025" cy="646113"/>
            <a:chOff x="3120" y="2592"/>
            <a:chExt cx="1246" cy="407"/>
          </a:xfrm>
        </p:grpSpPr>
        <p:sp>
          <p:nvSpPr>
            <p:cNvPr id="19465" name="AutoShape 7"/>
            <p:cNvSpPr>
              <a:spLocks noChangeArrowheads="1"/>
            </p:cNvSpPr>
            <p:nvPr/>
          </p:nvSpPr>
          <p:spPr bwMode="auto">
            <a:xfrm>
              <a:off x="3120" y="2592"/>
              <a:ext cx="1247" cy="408"/>
            </a:xfrm>
            <a:prstGeom prst="roundRect">
              <a:avLst>
                <a:gd name="adj" fmla="val 241"/>
              </a:avLst>
            </a:prstGeom>
            <a:noFill/>
            <a:ln w="9360">
              <a:solidFill>
                <a:srgbClr val="5B5249"/>
              </a:solidFill>
              <a:round/>
              <a:headEnd/>
              <a:tailEnd/>
            </a:ln>
          </p:spPr>
          <p:txBody>
            <a:bodyPr wrap="none" anchor="ctr"/>
            <a:lstStyle/>
            <a:p>
              <a:endParaRPr lang="en-US"/>
            </a:p>
          </p:txBody>
        </p:sp>
        <p:sp>
          <p:nvSpPr>
            <p:cNvPr id="19466" name="Text Box 8"/>
            <p:cNvSpPr txBox="1">
              <a:spLocks noChangeArrowheads="1"/>
            </p:cNvSpPr>
            <p:nvPr/>
          </p:nvSpPr>
          <p:spPr bwMode="auto">
            <a:xfrm>
              <a:off x="3120" y="2592"/>
              <a:ext cx="1247" cy="408"/>
            </a:xfrm>
            <a:prstGeom prst="rect">
              <a:avLst/>
            </a:prstGeom>
            <a:noFill/>
            <a:ln w="9525">
              <a:noFill/>
              <a:miter lim="800000"/>
              <a:headEnd/>
              <a:tailEnd/>
            </a:ln>
          </p:spPr>
          <p:txBody>
            <a:bodyPr lIns="90000" tIns="46800" rIns="90000" bIns="46800">
              <a:spAutoFit/>
            </a:bodyPr>
            <a:lstStyle/>
            <a:p>
              <a:pPr eaLnBrk="1" hangingPunct="1">
                <a:spcBef>
                  <a:spcPts val="725"/>
                </a:spcBef>
                <a:buClr>
                  <a:srgbClr val="5B5249"/>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200">
                  <a:latin typeface="Tahoma" pitchFamily="34" charset="0"/>
                </a:rPr>
                <a:t>Is updating the value of salary based on selected element of a variable</a:t>
              </a:r>
            </a:p>
          </p:txBody>
        </p:sp>
      </p:grpSp>
      <p:sp>
        <p:nvSpPr>
          <p:cNvPr id="19462" name="Line 9"/>
          <p:cNvSpPr>
            <a:spLocks noChangeShapeType="1"/>
          </p:cNvSpPr>
          <p:nvPr/>
        </p:nvSpPr>
        <p:spPr bwMode="auto">
          <a:xfrm flipH="1">
            <a:off x="3044825" y="3429000"/>
            <a:ext cx="2520950" cy="1588"/>
          </a:xfrm>
          <a:prstGeom prst="line">
            <a:avLst/>
          </a:prstGeom>
          <a:noFill/>
          <a:ln w="9360">
            <a:solidFill>
              <a:srgbClr val="5B5249"/>
            </a:solidFill>
            <a:round/>
            <a:headEnd/>
            <a:tailEnd type="triangle" w="lg" len="lg"/>
          </a:ln>
        </p:spPr>
        <p:txBody>
          <a:bodyPr/>
          <a:lstStyle/>
          <a:p>
            <a:endParaRPr lang="en-US"/>
          </a:p>
        </p:txBody>
      </p:sp>
      <p:sp>
        <p:nvSpPr>
          <p:cNvPr id="19463" name="Line 10"/>
          <p:cNvSpPr>
            <a:spLocks noChangeShapeType="1"/>
          </p:cNvSpPr>
          <p:nvPr/>
        </p:nvSpPr>
        <p:spPr bwMode="auto">
          <a:xfrm>
            <a:off x="5867400" y="4724400"/>
            <a:ext cx="1588" cy="533400"/>
          </a:xfrm>
          <a:prstGeom prst="line">
            <a:avLst/>
          </a:prstGeom>
          <a:noFill/>
          <a:ln w="9360">
            <a:solidFill>
              <a:srgbClr val="5B5249"/>
            </a:solidFill>
            <a:round/>
            <a:headEnd/>
            <a:tailEnd/>
          </a:ln>
        </p:spPr>
        <p:txBody>
          <a:bodyPr/>
          <a:lstStyle/>
          <a:p>
            <a:endParaRPr lang="en-US"/>
          </a:p>
        </p:txBody>
      </p:sp>
      <p:sp>
        <p:nvSpPr>
          <p:cNvPr id="19464" name="Line 11"/>
          <p:cNvSpPr>
            <a:spLocks noChangeShapeType="1"/>
          </p:cNvSpPr>
          <p:nvPr/>
        </p:nvSpPr>
        <p:spPr bwMode="auto">
          <a:xfrm flipH="1">
            <a:off x="5178425" y="5257800"/>
            <a:ext cx="692150" cy="1588"/>
          </a:xfrm>
          <a:prstGeom prst="line">
            <a:avLst/>
          </a:prstGeom>
          <a:noFill/>
          <a:ln w="9360">
            <a:solidFill>
              <a:srgbClr val="5B5249"/>
            </a:solidFill>
            <a:round/>
            <a:headEnd/>
            <a:tailEnd type="triangle" w="lg" len="lg"/>
          </a:ln>
        </p:spPr>
        <p:txBody>
          <a:bodyPr/>
          <a:lstStyle/>
          <a:p>
            <a:endParaRPr 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72400" cy="838200"/>
          </a:xfrm>
        </p:spPr>
        <p:txBody>
          <a:bodyPr/>
          <a:lstStyle/>
          <a:p>
            <a:pPr eaLnBrk="1" hangingPunct="1"/>
            <a:r>
              <a:rPr lang="en-US" dirty="0">
                <a:solidFill>
                  <a:srgbClr val="FF0000"/>
                </a:solidFill>
              </a:rPr>
              <a:t>%ROWTYPE</a:t>
            </a:r>
          </a:p>
        </p:txBody>
      </p:sp>
      <p:sp>
        <p:nvSpPr>
          <p:cNvPr id="17411" name="Rectangle 3"/>
          <p:cNvSpPr>
            <a:spLocks noGrp="1" noChangeArrowheads="1"/>
          </p:cNvSpPr>
          <p:nvPr>
            <p:ph type="body" idx="1"/>
          </p:nvPr>
        </p:nvSpPr>
        <p:spPr>
          <a:xfrm>
            <a:off x="381000" y="1447800"/>
            <a:ext cx="8458200" cy="4876800"/>
          </a:xfrm>
        </p:spPr>
        <p:txBody>
          <a:bodyPr/>
          <a:lstStyle/>
          <a:p>
            <a:pPr eaLnBrk="1" hangingPunct="1">
              <a:lnSpc>
                <a:spcPct val="90000"/>
              </a:lnSpc>
              <a:buFontTx/>
              <a:buNone/>
            </a:pPr>
            <a:r>
              <a:rPr lang="en-US" sz="2400" b="1" dirty="0">
                <a:latin typeface="Courier New" pitchFamily="49" charset="0"/>
              </a:rPr>
              <a:t>Set </a:t>
            </a:r>
            <a:r>
              <a:rPr lang="en-US" sz="2400" b="1" dirty="0" err="1">
                <a:latin typeface="Courier New" pitchFamily="49" charset="0"/>
              </a:rPr>
              <a:t>serveroutput</a:t>
            </a:r>
            <a:r>
              <a:rPr lang="en-US" sz="2400" b="1" dirty="0">
                <a:latin typeface="Courier New" pitchFamily="49" charset="0"/>
              </a:rPr>
              <a:t> on</a:t>
            </a:r>
          </a:p>
          <a:p>
            <a:pPr eaLnBrk="1" hangingPunct="1">
              <a:lnSpc>
                <a:spcPct val="90000"/>
              </a:lnSpc>
              <a:buFontTx/>
              <a:buNone/>
            </a:pPr>
            <a:r>
              <a:rPr lang="en-US" sz="2400" b="1" dirty="0">
                <a:latin typeface="Courier New" pitchFamily="49" charset="0"/>
              </a:rPr>
              <a:t>DECLARE</a:t>
            </a:r>
          </a:p>
          <a:p>
            <a:pPr eaLnBrk="1" hangingPunct="1">
              <a:lnSpc>
                <a:spcPct val="90000"/>
              </a:lnSpc>
              <a:buFontTx/>
              <a:buNone/>
            </a:pPr>
            <a:r>
              <a:rPr lang="en-US" sz="2400" b="1" dirty="0">
                <a:latin typeface="Courier New" pitchFamily="49" charset="0"/>
              </a:rPr>
              <a:t>  </a:t>
            </a:r>
            <a:r>
              <a:rPr lang="en-US" sz="2400" b="1" dirty="0" err="1">
                <a:latin typeface="Courier New" pitchFamily="49" charset="0"/>
              </a:rPr>
              <a:t>v_student</a:t>
            </a:r>
            <a:r>
              <a:rPr lang="en-US" sz="2400" b="1" dirty="0">
                <a:latin typeface="Courier New" pitchFamily="49" charset="0"/>
              </a:rPr>
              <a:t> </a:t>
            </a:r>
            <a:r>
              <a:rPr lang="en-US" sz="2400" b="1" dirty="0" err="1">
                <a:latin typeface="Courier New" pitchFamily="49" charset="0"/>
              </a:rPr>
              <a:t>students%rowtype</a:t>
            </a:r>
            <a:r>
              <a:rPr lang="en-US" sz="2400" b="1" dirty="0">
                <a:latin typeface="Courier New" pitchFamily="49" charset="0"/>
              </a:rPr>
              <a:t>;</a:t>
            </a:r>
          </a:p>
          <a:p>
            <a:pPr eaLnBrk="1" hangingPunct="1">
              <a:lnSpc>
                <a:spcPct val="90000"/>
              </a:lnSpc>
              <a:buFontTx/>
              <a:buNone/>
            </a:pPr>
            <a:r>
              <a:rPr lang="en-US" sz="2400" b="1" dirty="0">
                <a:latin typeface="Courier New" pitchFamily="49" charset="0"/>
              </a:rPr>
              <a:t>BEGIN</a:t>
            </a:r>
          </a:p>
          <a:p>
            <a:pPr eaLnBrk="1" hangingPunct="1">
              <a:lnSpc>
                <a:spcPct val="90000"/>
              </a:lnSpc>
              <a:buFontTx/>
              <a:buNone/>
            </a:pPr>
            <a:r>
              <a:rPr lang="en-US" sz="2400" b="1" dirty="0">
                <a:latin typeface="Courier New" pitchFamily="49" charset="0"/>
              </a:rPr>
              <a:t>  select * into </a:t>
            </a:r>
            <a:r>
              <a:rPr lang="en-US" sz="2400" b="1" dirty="0" err="1">
                <a:latin typeface="Courier New" pitchFamily="49" charset="0"/>
              </a:rPr>
              <a:t>v_student</a:t>
            </a:r>
            <a:endParaRPr lang="en-US" sz="2400" b="1" dirty="0">
              <a:latin typeface="Courier New" pitchFamily="49" charset="0"/>
            </a:endParaRPr>
          </a:p>
          <a:p>
            <a:pPr eaLnBrk="1" hangingPunct="1">
              <a:lnSpc>
                <a:spcPct val="90000"/>
              </a:lnSpc>
              <a:buFontTx/>
              <a:buNone/>
            </a:pPr>
            <a:r>
              <a:rPr lang="en-US" sz="2400" b="1" dirty="0">
                <a:latin typeface="Courier New" pitchFamily="49" charset="0"/>
              </a:rPr>
              <a:t>     from students</a:t>
            </a:r>
          </a:p>
          <a:p>
            <a:pPr eaLnBrk="1" hangingPunct="1">
              <a:lnSpc>
                <a:spcPct val="90000"/>
              </a:lnSpc>
              <a:buFontTx/>
              <a:buNone/>
            </a:pPr>
            <a:r>
              <a:rPr lang="en-US" sz="2400" b="1" dirty="0">
                <a:latin typeface="Courier New" pitchFamily="49" charset="0"/>
              </a:rPr>
              <a:t>     where </a:t>
            </a:r>
            <a:r>
              <a:rPr lang="en-US" sz="2400" b="1" dirty="0" err="1">
                <a:latin typeface="Courier New" pitchFamily="49" charset="0"/>
              </a:rPr>
              <a:t>sid</a:t>
            </a:r>
            <a:r>
              <a:rPr lang="en-US" sz="2400" b="1" dirty="0">
                <a:latin typeface="Courier New" pitchFamily="49" charset="0"/>
              </a:rPr>
              <a:t>='123456';</a:t>
            </a:r>
          </a:p>
          <a:p>
            <a:pPr eaLnBrk="1" hangingPunct="1">
              <a:lnSpc>
                <a:spcPct val="90000"/>
              </a:lnSpc>
              <a:buFontTx/>
              <a:buNone/>
            </a:pPr>
            <a:r>
              <a:rPr lang="en-US" sz="2400" b="1" dirty="0">
                <a:latin typeface="Courier New" pitchFamily="49" charset="0"/>
              </a:rPr>
              <a:t>  DBMS_OUTPUT.PUT_LINE (</a:t>
            </a:r>
            <a:r>
              <a:rPr lang="en-US" sz="2400" b="1" dirty="0" err="1">
                <a:latin typeface="Courier New" pitchFamily="49" charset="0"/>
              </a:rPr>
              <a:t>v_student.lname</a:t>
            </a:r>
            <a:r>
              <a:rPr lang="en-US" sz="2400" b="1" dirty="0">
                <a:latin typeface="Courier New" pitchFamily="49" charset="0"/>
              </a:rPr>
              <a:t>);</a:t>
            </a:r>
          </a:p>
          <a:p>
            <a:pPr eaLnBrk="1" hangingPunct="1">
              <a:lnSpc>
                <a:spcPct val="90000"/>
              </a:lnSpc>
              <a:buFontTx/>
              <a:buNone/>
            </a:pPr>
            <a:r>
              <a:rPr lang="en-US" sz="2400" b="1" dirty="0">
                <a:latin typeface="Courier New" pitchFamily="49" charset="0"/>
              </a:rPr>
              <a:t>  DBMS_OUTPUT.PUT_LINE (</a:t>
            </a:r>
            <a:r>
              <a:rPr lang="en-US" sz="2400" b="1" dirty="0" err="1">
                <a:latin typeface="Courier New" pitchFamily="49" charset="0"/>
              </a:rPr>
              <a:t>v_student.major</a:t>
            </a:r>
            <a:r>
              <a:rPr lang="en-US" sz="2400" b="1" dirty="0">
                <a:latin typeface="Courier New" pitchFamily="49" charset="0"/>
              </a:rPr>
              <a:t>);</a:t>
            </a:r>
          </a:p>
          <a:p>
            <a:pPr eaLnBrk="1" hangingPunct="1">
              <a:lnSpc>
                <a:spcPct val="90000"/>
              </a:lnSpc>
              <a:buFontTx/>
              <a:buNone/>
            </a:pPr>
            <a:r>
              <a:rPr lang="en-US" sz="2400" b="1" dirty="0">
                <a:latin typeface="Courier New" pitchFamily="49" charset="0"/>
              </a:rPr>
              <a:t>  DBMS_OUTPUT.PUT_LINE (v_student.gpa);</a:t>
            </a:r>
          </a:p>
          <a:p>
            <a:pPr eaLnBrk="1" hangingPunct="1">
              <a:lnSpc>
                <a:spcPct val="90000"/>
              </a:lnSpc>
              <a:buFontTx/>
              <a:buNone/>
            </a:pPr>
            <a:r>
              <a:rPr lang="en-US" sz="2400" b="1" dirty="0">
                <a:latin typeface="Courier New" pitchFamily="49" charset="0"/>
              </a:rPr>
              <a:t>END;</a:t>
            </a:r>
          </a:p>
          <a:p>
            <a:pPr eaLnBrk="1" hangingPunct="1">
              <a:lnSpc>
                <a:spcPct val="90000"/>
              </a:lnSpc>
              <a:buFontTx/>
              <a:buNone/>
            </a:pPr>
            <a:r>
              <a:rPr lang="en-US" sz="2400" b="1" dirty="0">
                <a:latin typeface="Courier New"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7772400" cy="381000"/>
          </a:xfrm>
        </p:spPr>
        <p:txBody>
          <a:bodyPr>
            <a:normAutofit fontScale="90000"/>
          </a:bodyPr>
          <a:lstStyle/>
          <a:p>
            <a:pPr eaLnBrk="1" hangingPunct="1"/>
            <a:r>
              <a:rPr lang="en-US" sz="2000" b="1" dirty="0">
                <a:solidFill>
                  <a:srgbClr val="FF0000"/>
                </a:solidFill>
              </a:rPr>
              <a:t>SELECT  INTO</a:t>
            </a:r>
          </a:p>
        </p:txBody>
      </p:sp>
      <p:sp>
        <p:nvSpPr>
          <p:cNvPr id="14339" name="Rectangle 3"/>
          <p:cNvSpPr>
            <a:spLocks noGrp="1" noChangeArrowheads="1"/>
          </p:cNvSpPr>
          <p:nvPr>
            <p:ph type="body" idx="1"/>
          </p:nvPr>
        </p:nvSpPr>
        <p:spPr>
          <a:xfrm>
            <a:off x="0" y="533400"/>
            <a:ext cx="9144000" cy="5562600"/>
          </a:xfrm>
        </p:spPr>
        <p:txBody>
          <a:bodyPr>
            <a:normAutofit fontScale="92500" lnSpcReduction="10000"/>
          </a:bodyPr>
          <a:lstStyle/>
          <a:p>
            <a:pPr eaLnBrk="1" hangingPunct="1">
              <a:lnSpc>
                <a:spcPct val="90000"/>
              </a:lnSpc>
              <a:buFontTx/>
              <a:buNone/>
            </a:pPr>
            <a:r>
              <a:rPr lang="en-US" sz="1600" b="1" dirty="0">
                <a:latin typeface="Courier New" pitchFamily="49" charset="0"/>
              </a:rPr>
              <a:t>SET SERVEROUTPUT ON</a:t>
            </a:r>
          </a:p>
          <a:p>
            <a:pPr eaLnBrk="1" hangingPunct="1">
              <a:lnSpc>
                <a:spcPct val="90000"/>
              </a:lnSpc>
              <a:buFontTx/>
              <a:buNone/>
            </a:pPr>
            <a:r>
              <a:rPr lang="en-US" sz="1600" b="1" dirty="0">
                <a:latin typeface="Courier New" pitchFamily="49" charset="0"/>
              </a:rPr>
              <a:t>DECLARE</a:t>
            </a:r>
          </a:p>
          <a:p>
            <a:pPr eaLnBrk="1" hangingPunct="1">
              <a:lnSpc>
                <a:spcPct val="90000"/>
              </a:lnSpc>
              <a:buFontTx/>
              <a:buNone/>
            </a:pPr>
            <a:r>
              <a:rPr lang="en-US" sz="1600" b="1" dirty="0">
                <a:latin typeface="Courier New" pitchFamily="49" charset="0"/>
              </a:rPr>
              <a:t>  </a:t>
            </a:r>
            <a:r>
              <a:rPr lang="en-US" sz="1600" b="1" dirty="0" err="1">
                <a:latin typeface="Courier New" pitchFamily="49" charset="0"/>
              </a:rPr>
              <a:t>v_max_gpa</a:t>
            </a:r>
            <a:r>
              <a:rPr lang="en-US" sz="1600" b="1" dirty="0">
                <a:latin typeface="Courier New" pitchFamily="49" charset="0"/>
              </a:rPr>
              <a:t> number(3,2);</a:t>
            </a:r>
          </a:p>
          <a:p>
            <a:pPr eaLnBrk="1" hangingPunct="1">
              <a:lnSpc>
                <a:spcPct val="90000"/>
              </a:lnSpc>
              <a:buFontTx/>
              <a:buNone/>
            </a:pPr>
            <a:r>
              <a:rPr lang="en-US" sz="1600" b="1" dirty="0">
                <a:latin typeface="Courier New" pitchFamily="49" charset="0"/>
              </a:rPr>
              <a:t>  </a:t>
            </a:r>
            <a:r>
              <a:rPr lang="en-US" sz="1600" b="1" dirty="0" err="1">
                <a:latin typeface="Courier New" pitchFamily="49" charset="0"/>
              </a:rPr>
              <a:t>v_numstudents</a:t>
            </a:r>
            <a:r>
              <a:rPr lang="en-US" sz="1600" b="1" dirty="0">
                <a:latin typeface="Courier New" pitchFamily="49" charset="0"/>
              </a:rPr>
              <a:t> number(4);</a:t>
            </a:r>
          </a:p>
          <a:p>
            <a:pPr eaLnBrk="1" hangingPunct="1">
              <a:lnSpc>
                <a:spcPct val="90000"/>
              </a:lnSpc>
              <a:buFontTx/>
              <a:buNone/>
            </a:pPr>
            <a:r>
              <a:rPr lang="en-US" sz="1600" b="1" dirty="0">
                <a:latin typeface="Courier New" pitchFamily="49" charset="0"/>
              </a:rPr>
              <a:t>  </a:t>
            </a:r>
            <a:r>
              <a:rPr lang="en-US" sz="1600" b="1" dirty="0" err="1">
                <a:latin typeface="Courier New" pitchFamily="49" charset="0"/>
              </a:rPr>
              <a:t>v_lname</a:t>
            </a:r>
            <a:r>
              <a:rPr lang="en-US" sz="1600" b="1" dirty="0">
                <a:latin typeface="Courier New" pitchFamily="49" charset="0"/>
              </a:rPr>
              <a:t> </a:t>
            </a:r>
            <a:r>
              <a:rPr lang="en-US" sz="1600" b="1" dirty="0" err="1">
                <a:latin typeface="Courier New" pitchFamily="49" charset="0"/>
              </a:rPr>
              <a:t>students.lname%type</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a:t>
            </a:r>
            <a:r>
              <a:rPr lang="en-US" sz="1600" b="1" dirty="0" err="1">
                <a:latin typeface="Courier New" pitchFamily="49" charset="0"/>
              </a:rPr>
              <a:t>v_major</a:t>
            </a:r>
            <a:r>
              <a:rPr lang="en-US" sz="1600" b="1" dirty="0">
                <a:latin typeface="Courier New" pitchFamily="49" charset="0"/>
              </a:rPr>
              <a:t> </a:t>
            </a:r>
            <a:r>
              <a:rPr lang="en-US" sz="1600" b="1" dirty="0" err="1">
                <a:latin typeface="Courier New" pitchFamily="49" charset="0"/>
              </a:rPr>
              <a:t>students.major%type</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BEGIN</a:t>
            </a:r>
          </a:p>
          <a:p>
            <a:pPr eaLnBrk="1" hangingPunct="1">
              <a:lnSpc>
                <a:spcPct val="90000"/>
              </a:lnSpc>
              <a:buFontTx/>
              <a:buNone/>
            </a:pPr>
            <a:r>
              <a:rPr lang="en-US" sz="1600" b="1" dirty="0">
                <a:latin typeface="Courier New" pitchFamily="49" charset="0"/>
              </a:rPr>
              <a:t>  select max(</a:t>
            </a:r>
            <a:r>
              <a:rPr lang="en-US" sz="1600" b="1" dirty="0" err="1">
                <a:latin typeface="Courier New" pitchFamily="49" charset="0"/>
              </a:rPr>
              <a:t>gpa</a:t>
            </a:r>
            <a:r>
              <a:rPr lang="en-US" sz="1600" b="1" dirty="0">
                <a:latin typeface="Courier New" pitchFamily="49" charset="0"/>
              </a:rPr>
              <a:t>) into </a:t>
            </a:r>
            <a:r>
              <a:rPr lang="en-US" sz="1600" b="1" dirty="0" err="1">
                <a:latin typeface="Courier New" pitchFamily="49" charset="0"/>
              </a:rPr>
              <a:t>v_max_gpa</a:t>
            </a:r>
            <a:endParaRPr lang="en-US" sz="1600" b="1" dirty="0">
              <a:latin typeface="Courier New" pitchFamily="49" charset="0"/>
            </a:endParaRPr>
          </a:p>
          <a:p>
            <a:pPr eaLnBrk="1" hangingPunct="1">
              <a:lnSpc>
                <a:spcPct val="90000"/>
              </a:lnSpc>
              <a:buFontTx/>
              <a:buNone/>
            </a:pPr>
            <a:r>
              <a:rPr lang="en-US" sz="1600" b="1" dirty="0">
                <a:latin typeface="Courier New" pitchFamily="49" charset="0"/>
              </a:rPr>
              <a:t>    from students;</a:t>
            </a:r>
          </a:p>
          <a:p>
            <a:pPr eaLnBrk="1" hangingPunct="1">
              <a:lnSpc>
                <a:spcPct val="90000"/>
              </a:lnSpc>
              <a:buFontTx/>
              <a:buNone/>
            </a:pPr>
            <a:r>
              <a:rPr lang="en-US" sz="1600" b="1" dirty="0">
                <a:latin typeface="Courier New" pitchFamily="49" charset="0"/>
              </a:rPr>
              <a:t>  DBMS_OUTPUT.PUT_LINE ('The highest GPA is '||</a:t>
            </a:r>
            <a:r>
              <a:rPr lang="en-US" sz="1600" b="1" dirty="0" err="1">
                <a:latin typeface="Courier New" pitchFamily="49" charset="0"/>
              </a:rPr>
              <a:t>v_max_gpa</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select count(</a:t>
            </a:r>
            <a:r>
              <a:rPr lang="en-US" sz="1600" b="1" dirty="0" err="1">
                <a:latin typeface="Courier New" pitchFamily="49" charset="0"/>
              </a:rPr>
              <a:t>sid</a:t>
            </a:r>
            <a:r>
              <a:rPr lang="en-US" sz="1600" b="1" dirty="0">
                <a:latin typeface="Courier New" pitchFamily="49" charset="0"/>
              </a:rPr>
              <a:t>) into </a:t>
            </a:r>
            <a:r>
              <a:rPr lang="en-US" sz="1600" b="1" dirty="0" err="1">
                <a:latin typeface="Courier New" pitchFamily="49" charset="0"/>
              </a:rPr>
              <a:t>v_numstudents</a:t>
            </a:r>
            <a:endParaRPr lang="en-US" sz="1600" b="1" dirty="0">
              <a:latin typeface="Courier New" pitchFamily="49" charset="0"/>
            </a:endParaRPr>
          </a:p>
          <a:p>
            <a:pPr eaLnBrk="1" hangingPunct="1">
              <a:lnSpc>
                <a:spcPct val="90000"/>
              </a:lnSpc>
              <a:buFontTx/>
              <a:buNone/>
            </a:pPr>
            <a:r>
              <a:rPr lang="en-US" sz="1600" b="1" dirty="0">
                <a:latin typeface="Courier New" pitchFamily="49" charset="0"/>
              </a:rPr>
              <a:t>    from students</a:t>
            </a:r>
          </a:p>
          <a:p>
            <a:pPr eaLnBrk="1" hangingPunct="1">
              <a:lnSpc>
                <a:spcPct val="90000"/>
              </a:lnSpc>
              <a:buFontTx/>
              <a:buNone/>
            </a:pPr>
            <a:r>
              <a:rPr lang="en-US" sz="1600" b="1" dirty="0">
                <a:latin typeface="Courier New" pitchFamily="49" charset="0"/>
              </a:rPr>
              <a:t>    where </a:t>
            </a:r>
            <a:r>
              <a:rPr lang="en-US" sz="1600" b="1" dirty="0" err="1">
                <a:latin typeface="Courier New" pitchFamily="49" charset="0"/>
              </a:rPr>
              <a:t>gpa</a:t>
            </a:r>
            <a:r>
              <a:rPr lang="en-US" sz="1600" b="1" dirty="0">
                <a:latin typeface="Courier New" pitchFamily="49" charset="0"/>
              </a:rPr>
              <a:t> = </a:t>
            </a:r>
            <a:r>
              <a:rPr lang="en-US" sz="1600" b="1" dirty="0" err="1">
                <a:latin typeface="Courier New" pitchFamily="49" charset="0"/>
              </a:rPr>
              <a:t>v_max_gpa</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IF </a:t>
            </a:r>
            <a:r>
              <a:rPr lang="en-US" sz="1600" b="1" dirty="0" err="1">
                <a:latin typeface="Courier New" pitchFamily="49" charset="0"/>
              </a:rPr>
              <a:t>v_numstudents</a:t>
            </a:r>
            <a:r>
              <a:rPr lang="en-US" sz="1600" b="1" dirty="0">
                <a:latin typeface="Courier New" pitchFamily="49" charset="0"/>
              </a:rPr>
              <a:t> &gt; 1 then</a:t>
            </a:r>
          </a:p>
          <a:p>
            <a:pPr eaLnBrk="1" hangingPunct="1">
              <a:lnSpc>
                <a:spcPct val="90000"/>
              </a:lnSpc>
              <a:buFontTx/>
              <a:buNone/>
            </a:pPr>
            <a:r>
              <a:rPr lang="en-US" sz="1600" b="1" dirty="0">
                <a:latin typeface="Courier New" pitchFamily="49" charset="0"/>
              </a:rPr>
              <a:t>    DBMS_OUTPUT.PUT_LINE ('There are '||</a:t>
            </a:r>
            <a:r>
              <a:rPr lang="en-US" sz="1600" b="1" dirty="0" err="1">
                <a:latin typeface="Courier New" pitchFamily="49" charset="0"/>
              </a:rPr>
              <a:t>v_numstudents</a:t>
            </a:r>
            <a:r>
              <a:rPr lang="en-US" sz="1600" b="1" dirty="0">
                <a:latin typeface="Courier New" pitchFamily="49" charset="0"/>
              </a:rPr>
              <a:t>||' with that GPA');</a:t>
            </a:r>
          </a:p>
          <a:p>
            <a:pPr eaLnBrk="1" hangingPunct="1">
              <a:lnSpc>
                <a:spcPct val="90000"/>
              </a:lnSpc>
              <a:buFontTx/>
              <a:buNone/>
            </a:pPr>
            <a:r>
              <a:rPr lang="en-US" sz="1600" b="1" dirty="0">
                <a:latin typeface="Courier New" pitchFamily="49" charset="0"/>
              </a:rPr>
              <a:t>  ELSE</a:t>
            </a:r>
          </a:p>
          <a:p>
            <a:pPr eaLnBrk="1" hangingPunct="1">
              <a:lnSpc>
                <a:spcPct val="90000"/>
              </a:lnSpc>
              <a:buFontTx/>
              <a:buNone/>
            </a:pPr>
            <a:r>
              <a:rPr lang="en-US" sz="1600" b="1" dirty="0">
                <a:latin typeface="Courier New" pitchFamily="49" charset="0"/>
              </a:rPr>
              <a:t>    select </a:t>
            </a:r>
            <a:r>
              <a:rPr lang="en-US" sz="1600" b="1" dirty="0" err="1">
                <a:latin typeface="Courier New" pitchFamily="49" charset="0"/>
              </a:rPr>
              <a:t>lname</a:t>
            </a:r>
            <a:r>
              <a:rPr lang="en-US" sz="1600" b="1" dirty="0">
                <a:latin typeface="Courier New" pitchFamily="49" charset="0"/>
              </a:rPr>
              <a:t>, major into </a:t>
            </a:r>
            <a:r>
              <a:rPr lang="en-US" sz="1600" b="1" dirty="0" err="1">
                <a:latin typeface="Courier New" pitchFamily="49" charset="0"/>
              </a:rPr>
              <a:t>v_lname</a:t>
            </a:r>
            <a:r>
              <a:rPr lang="en-US" sz="1600" b="1" dirty="0">
                <a:latin typeface="Courier New" pitchFamily="49" charset="0"/>
              </a:rPr>
              <a:t>, </a:t>
            </a:r>
            <a:r>
              <a:rPr lang="en-US" sz="1600" b="1" dirty="0" err="1">
                <a:latin typeface="Courier New" pitchFamily="49" charset="0"/>
              </a:rPr>
              <a:t>v_major</a:t>
            </a:r>
            <a:endParaRPr lang="en-US" sz="1600" b="1" dirty="0">
              <a:latin typeface="Courier New" pitchFamily="49" charset="0"/>
            </a:endParaRPr>
          </a:p>
          <a:p>
            <a:pPr eaLnBrk="1" hangingPunct="1">
              <a:lnSpc>
                <a:spcPct val="90000"/>
              </a:lnSpc>
              <a:buFontTx/>
              <a:buNone/>
            </a:pPr>
            <a:r>
              <a:rPr lang="en-US" sz="1600" b="1" dirty="0">
                <a:latin typeface="Courier New" pitchFamily="49" charset="0"/>
              </a:rPr>
              <a:t>      from students</a:t>
            </a:r>
          </a:p>
          <a:p>
            <a:pPr eaLnBrk="1" hangingPunct="1">
              <a:lnSpc>
                <a:spcPct val="90000"/>
              </a:lnSpc>
              <a:buFontTx/>
              <a:buNone/>
            </a:pPr>
            <a:r>
              <a:rPr lang="en-US" sz="1600" b="1" dirty="0">
                <a:latin typeface="Courier New" pitchFamily="49" charset="0"/>
              </a:rPr>
              <a:t>      where </a:t>
            </a:r>
            <a:r>
              <a:rPr lang="en-US" sz="1600" b="1" dirty="0" err="1">
                <a:latin typeface="Courier New" pitchFamily="49" charset="0"/>
              </a:rPr>
              <a:t>gpa</a:t>
            </a:r>
            <a:r>
              <a:rPr lang="en-US" sz="1600" b="1" dirty="0">
                <a:latin typeface="Courier New" pitchFamily="49" charset="0"/>
              </a:rPr>
              <a:t>=</a:t>
            </a:r>
            <a:r>
              <a:rPr lang="en-US" sz="1600" b="1" dirty="0" err="1">
                <a:latin typeface="Courier New" pitchFamily="49" charset="0"/>
              </a:rPr>
              <a:t>v_max_gpa</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DBMS_OUTPUT.PUT_LINE ('The student name is '||</a:t>
            </a:r>
            <a:r>
              <a:rPr lang="en-US" sz="1600" b="1" dirty="0" err="1">
                <a:latin typeface="Courier New" pitchFamily="49" charset="0"/>
              </a:rPr>
              <a:t>v_lname</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DBMS_OUTPUT.PUT_LINE ('The student major is '||</a:t>
            </a:r>
            <a:r>
              <a:rPr lang="en-US" sz="1600" b="1" dirty="0" err="1">
                <a:latin typeface="Courier New" pitchFamily="49" charset="0"/>
              </a:rPr>
              <a:t>v_major</a:t>
            </a:r>
            <a:r>
              <a:rPr lang="en-US" sz="1600" b="1" dirty="0">
                <a:latin typeface="Courier New" pitchFamily="49" charset="0"/>
              </a:rPr>
              <a:t>);</a:t>
            </a:r>
          </a:p>
          <a:p>
            <a:pPr eaLnBrk="1" hangingPunct="1">
              <a:lnSpc>
                <a:spcPct val="90000"/>
              </a:lnSpc>
              <a:buFontTx/>
              <a:buNone/>
            </a:pPr>
            <a:r>
              <a:rPr lang="en-US" sz="1600" b="1" dirty="0">
                <a:latin typeface="Courier New" pitchFamily="49" charset="0"/>
              </a:rPr>
              <a:t>  END IF;</a:t>
            </a:r>
          </a:p>
          <a:p>
            <a:pPr eaLnBrk="1" hangingPunct="1">
              <a:lnSpc>
                <a:spcPct val="90000"/>
              </a:lnSpc>
              <a:buFontTx/>
              <a:buNone/>
            </a:pPr>
            <a:r>
              <a:rPr lang="en-US" sz="1600" b="1" dirty="0">
                <a:latin typeface="Courier New" pitchFamily="49" charset="0"/>
              </a:rPr>
              <a:t>END;</a:t>
            </a:r>
          </a:p>
          <a:p>
            <a:pPr eaLnBrk="1" hangingPunct="1">
              <a:lnSpc>
                <a:spcPct val="90000"/>
              </a:lnSpc>
              <a:buFontTx/>
              <a:buNone/>
            </a:pPr>
            <a:r>
              <a:rPr lang="en-US" sz="1600" b="1" dirty="0">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AB8E-55FC-4CB7-AB12-A861322A9F16}"/>
              </a:ext>
            </a:extLst>
          </p:cNvPr>
          <p:cNvSpPr>
            <a:spLocks noGrp="1"/>
          </p:cNvSpPr>
          <p:nvPr>
            <p:ph type="title"/>
          </p:nvPr>
        </p:nvSpPr>
        <p:spPr>
          <a:xfrm>
            <a:off x="323528" y="332656"/>
            <a:ext cx="8229600" cy="1143000"/>
          </a:xfrm>
        </p:spPr>
        <p:txBody>
          <a:bodyPr>
            <a:normAutofit/>
          </a:bodyPr>
          <a:lstStyle/>
          <a:p>
            <a:r>
              <a:rPr lang="en-US" sz="6000" b="1" dirty="0">
                <a:solidFill>
                  <a:schemeClr val="bg2"/>
                </a:solidFill>
                <a:highlight>
                  <a:srgbClr val="000080"/>
                </a:highlight>
              </a:rPr>
              <a:t>CURSORS</a:t>
            </a:r>
            <a:endParaRPr lang="en-IN" sz="6000" b="1" dirty="0">
              <a:solidFill>
                <a:schemeClr val="bg2"/>
              </a:solidFill>
              <a:highlight>
                <a:srgbClr val="000080"/>
              </a:highlight>
            </a:endParaRPr>
          </a:p>
        </p:txBody>
      </p:sp>
      <p:pic>
        <p:nvPicPr>
          <p:cNvPr id="4" name="Content Placeholder 3">
            <a:extLst>
              <a:ext uri="{FF2B5EF4-FFF2-40B4-BE49-F238E27FC236}">
                <a16:creationId xmlns:a16="http://schemas.microsoft.com/office/drawing/2014/main" id="{FC9107BF-3A07-4797-84FA-4C83D41095F4}"/>
              </a:ext>
            </a:extLst>
          </p:cNvPr>
          <p:cNvPicPr>
            <a:picLocks noGrp="1" noChangeAspect="1"/>
          </p:cNvPicPr>
          <p:nvPr>
            <p:ph idx="1"/>
          </p:nvPr>
        </p:nvPicPr>
        <p:blipFill>
          <a:blip r:embed="rId2"/>
          <a:stretch>
            <a:fillRect/>
          </a:stretch>
        </p:blipFill>
        <p:spPr>
          <a:xfrm>
            <a:off x="862012" y="1658144"/>
            <a:ext cx="7419975" cy="4410075"/>
          </a:xfrm>
          <a:prstGeom prst="rect">
            <a:avLst/>
          </a:prstGeom>
        </p:spPr>
      </p:pic>
    </p:spTree>
    <p:extLst>
      <p:ext uri="{BB962C8B-B14F-4D97-AF65-F5344CB8AC3E}">
        <p14:creationId xmlns:p14="http://schemas.microsoft.com/office/powerpoint/2010/main" val="401011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solidFill>
                  <a:srgbClr val="FF0000"/>
                </a:solidFill>
              </a:rPr>
              <a:t>PL/SQL Block Types</a:t>
            </a:r>
          </a:p>
        </p:txBody>
      </p:sp>
      <p:sp>
        <p:nvSpPr>
          <p:cNvPr id="6147" name="Rectangle 3"/>
          <p:cNvSpPr>
            <a:spLocks noGrp="1" noChangeArrowheads="1"/>
          </p:cNvSpPr>
          <p:nvPr>
            <p:ph type="body" idx="1"/>
          </p:nvPr>
        </p:nvSpPr>
        <p:spPr>
          <a:xfrm>
            <a:off x="685800" y="1981200"/>
            <a:ext cx="2362200" cy="4114800"/>
          </a:xfrm>
          <a:ln>
            <a:solidFill>
              <a:schemeClr val="tx2"/>
            </a:solidFill>
          </a:ln>
        </p:spPr>
        <p:txBody>
          <a:bodyPr/>
          <a:lstStyle/>
          <a:p>
            <a:pPr algn="ctr" eaLnBrk="1" hangingPunct="1">
              <a:buFontTx/>
              <a:buNone/>
            </a:pPr>
            <a:r>
              <a:rPr lang="en-US" sz="2800">
                <a:solidFill>
                  <a:schemeClr val="accent2"/>
                </a:solidFill>
              </a:rPr>
              <a:t>Anonymous</a:t>
            </a:r>
          </a:p>
          <a:p>
            <a:pPr eaLnBrk="1" hangingPunct="1">
              <a:buFontTx/>
              <a:buNone/>
            </a:pPr>
            <a:endParaRPr lang="en-US" sz="2800">
              <a:solidFill>
                <a:schemeClr val="accent2"/>
              </a:solidFill>
            </a:endParaRPr>
          </a:p>
          <a:p>
            <a:pPr eaLnBrk="1" hangingPunct="1">
              <a:buFontTx/>
              <a:buNone/>
            </a:pPr>
            <a:r>
              <a:rPr lang="en-US" sz="1800"/>
              <a:t>DECLARE</a:t>
            </a:r>
          </a:p>
          <a:p>
            <a:pPr eaLnBrk="1" hangingPunct="1">
              <a:buFontTx/>
              <a:buNone/>
            </a:pPr>
            <a:r>
              <a:rPr lang="en-US" sz="1800"/>
              <a:t>BEGIN</a:t>
            </a:r>
          </a:p>
          <a:p>
            <a:pPr eaLnBrk="1" hangingPunct="1">
              <a:buFontTx/>
              <a:buNone/>
            </a:pPr>
            <a:r>
              <a:rPr lang="en-US" sz="1800"/>
              <a:t>	-statements</a:t>
            </a:r>
          </a:p>
          <a:p>
            <a:pPr eaLnBrk="1" hangingPunct="1">
              <a:buFontTx/>
              <a:buNone/>
            </a:pPr>
            <a:r>
              <a:rPr lang="en-US" sz="1800"/>
              <a:t>EXCEPTION</a:t>
            </a:r>
          </a:p>
          <a:p>
            <a:pPr eaLnBrk="1" hangingPunct="1">
              <a:buFontTx/>
              <a:buNone/>
            </a:pPr>
            <a:r>
              <a:rPr lang="en-US" sz="1800"/>
              <a:t>END;</a:t>
            </a:r>
          </a:p>
        </p:txBody>
      </p:sp>
      <p:sp>
        <p:nvSpPr>
          <p:cNvPr id="6148" name="Rectangle 4"/>
          <p:cNvSpPr>
            <a:spLocks noChangeArrowheads="1"/>
          </p:cNvSpPr>
          <p:nvPr/>
        </p:nvSpPr>
        <p:spPr bwMode="auto">
          <a:xfrm>
            <a:off x="3276600" y="1981200"/>
            <a:ext cx="2743200" cy="4114800"/>
          </a:xfrm>
          <a:prstGeom prst="rect">
            <a:avLst/>
          </a:prstGeom>
          <a:noFill/>
          <a:ln w="9525">
            <a:solidFill>
              <a:schemeClr val="tx2"/>
            </a:solidFill>
            <a:miter lim="800000"/>
            <a:headEnd/>
            <a:tailEnd/>
          </a:ln>
        </p:spPr>
        <p:txBody>
          <a:bodyPr/>
          <a:lstStyle/>
          <a:p>
            <a:pPr marL="342900" indent="-342900" algn="ctr"/>
            <a:r>
              <a:rPr lang="en-US">
                <a:solidFill>
                  <a:schemeClr val="accent2"/>
                </a:solidFill>
              </a:rPr>
              <a:t>Procedure</a:t>
            </a:r>
          </a:p>
          <a:p>
            <a:pPr marL="342900" indent="-342900"/>
            <a:endParaRPr lang="en-US">
              <a:solidFill>
                <a:schemeClr val="accent2"/>
              </a:solidFill>
            </a:endParaRPr>
          </a:p>
          <a:p>
            <a:pPr marL="342900" indent="-342900"/>
            <a:r>
              <a:rPr lang="en-US" sz="1800"/>
              <a:t>PROCEDURE &lt;name&gt;</a:t>
            </a:r>
          </a:p>
          <a:p>
            <a:pPr marL="342900" indent="-342900"/>
            <a:r>
              <a:rPr lang="en-US" sz="1800"/>
              <a:t>IS</a:t>
            </a:r>
          </a:p>
          <a:p>
            <a:pPr marL="342900" indent="-342900"/>
            <a:r>
              <a:rPr lang="en-US" sz="1800"/>
              <a:t>BEGIN</a:t>
            </a:r>
          </a:p>
          <a:p>
            <a:pPr marL="342900" indent="-342900"/>
            <a:r>
              <a:rPr lang="en-US" sz="1800"/>
              <a:t>	-statements</a:t>
            </a:r>
          </a:p>
          <a:p>
            <a:pPr marL="342900" indent="-342900"/>
            <a:r>
              <a:rPr lang="en-US" sz="1800"/>
              <a:t>EXCEPTION</a:t>
            </a:r>
          </a:p>
          <a:p>
            <a:pPr marL="342900" indent="-342900"/>
            <a:r>
              <a:rPr lang="en-US" sz="1800"/>
              <a:t>END;</a:t>
            </a:r>
          </a:p>
        </p:txBody>
      </p:sp>
      <p:sp>
        <p:nvSpPr>
          <p:cNvPr id="6149" name="Rectangle 5"/>
          <p:cNvSpPr>
            <a:spLocks noChangeArrowheads="1"/>
          </p:cNvSpPr>
          <p:nvPr/>
        </p:nvSpPr>
        <p:spPr bwMode="auto">
          <a:xfrm>
            <a:off x="6324600" y="1981200"/>
            <a:ext cx="2362200" cy="4114800"/>
          </a:xfrm>
          <a:prstGeom prst="rect">
            <a:avLst/>
          </a:prstGeom>
          <a:noFill/>
          <a:ln w="9525">
            <a:solidFill>
              <a:schemeClr val="tx2"/>
            </a:solidFill>
            <a:miter lim="800000"/>
            <a:headEnd/>
            <a:tailEnd/>
          </a:ln>
        </p:spPr>
        <p:txBody>
          <a:bodyPr/>
          <a:lstStyle/>
          <a:p>
            <a:pPr marL="342900" indent="-342900" algn="ctr"/>
            <a:r>
              <a:rPr lang="en-US">
                <a:solidFill>
                  <a:schemeClr val="accent2"/>
                </a:solidFill>
              </a:rPr>
              <a:t>Function</a:t>
            </a:r>
          </a:p>
          <a:p>
            <a:pPr marL="342900" indent="-342900"/>
            <a:endParaRPr lang="en-US">
              <a:solidFill>
                <a:schemeClr val="accent2"/>
              </a:solidFill>
            </a:endParaRPr>
          </a:p>
          <a:p>
            <a:pPr marL="342900" indent="-342900"/>
            <a:r>
              <a:rPr lang="en-US" sz="1800"/>
              <a:t>FUNCTION &lt;name&gt;</a:t>
            </a:r>
          </a:p>
          <a:p>
            <a:pPr marL="342900" indent="-342900"/>
            <a:r>
              <a:rPr lang="en-US" sz="1800"/>
              <a:t>RETURN &lt;datatype&gt;</a:t>
            </a:r>
          </a:p>
          <a:p>
            <a:pPr marL="342900" indent="-342900"/>
            <a:r>
              <a:rPr lang="en-US" sz="1800"/>
              <a:t>IS</a:t>
            </a:r>
          </a:p>
          <a:p>
            <a:pPr marL="342900" indent="-342900"/>
            <a:r>
              <a:rPr lang="en-US" sz="1800"/>
              <a:t>BEGIN</a:t>
            </a:r>
          </a:p>
          <a:p>
            <a:pPr marL="342900" indent="-342900"/>
            <a:r>
              <a:rPr lang="en-US" sz="1800"/>
              <a:t>	-statements</a:t>
            </a:r>
          </a:p>
          <a:p>
            <a:pPr marL="342900" indent="-342900"/>
            <a:r>
              <a:rPr lang="en-US" sz="1800"/>
              <a:t>EXCEPTION</a:t>
            </a:r>
          </a:p>
          <a:p>
            <a:pPr marL="342900" indent="-342900"/>
            <a:r>
              <a:rPr lang="en-US" sz="1800"/>
              <a:t>END;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CURSOR</a:t>
            </a:r>
          </a:p>
        </p:txBody>
      </p:sp>
      <p:sp>
        <p:nvSpPr>
          <p:cNvPr id="3" name="Content Placeholder 2"/>
          <p:cNvSpPr>
            <a:spLocks noGrp="1"/>
          </p:cNvSpPr>
          <p:nvPr>
            <p:ph idx="1"/>
          </p:nvPr>
        </p:nvSpPr>
        <p:spPr/>
        <p:txBody>
          <a:bodyPr>
            <a:normAutofit fontScale="77500" lnSpcReduction="20000"/>
          </a:bodyPr>
          <a:lstStyle/>
          <a:p>
            <a:pPr algn="just"/>
            <a:r>
              <a:rPr lang="en-US" dirty="0"/>
              <a:t>PL/SQL creates an implicit cursor (</a:t>
            </a:r>
            <a:r>
              <a:rPr lang="en-US" b="1" dirty="0">
                <a:solidFill>
                  <a:srgbClr val="7030A0"/>
                </a:solidFill>
              </a:rPr>
              <a:t>a private work area for that statement</a:t>
            </a:r>
            <a:r>
              <a:rPr lang="en-US" dirty="0"/>
              <a:t>) when an SQL statement is executed from within the program block. </a:t>
            </a:r>
          </a:p>
          <a:p>
            <a:pPr algn="just"/>
            <a:r>
              <a:rPr lang="en-US" dirty="0"/>
              <a:t>This work area stores the statement and the results returned by execution of that statement. </a:t>
            </a:r>
          </a:p>
          <a:p>
            <a:pPr algn="just"/>
            <a:r>
              <a:rPr lang="en-US" dirty="0"/>
              <a:t>If a cursor is not declared, it is created automatically and is known as an </a:t>
            </a:r>
            <a:r>
              <a:rPr lang="en-US" b="1" dirty="0">
                <a:solidFill>
                  <a:srgbClr val="7030A0"/>
                </a:solidFill>
              </a:rPr>
              <a:t>implicit cursor</a:t>
            </a:r>
            <a:r>
              <a:rPr lang="en-US" dirty="0"/>
              <a:t>. An implicit cursor is used when the embedded SQL statement returns no more than one row. </a:t>
            </a:r>
          </a:p>
          <a:p>
            <a:pPr algn="just"/>
            <a:r>
              <a:rPr lang="en-US" dirty="0"/>
              <a:t>If used in such examples, a </a:t>
            </a:r>
            <a:r>
              <a:rPr lang="en-US" b="1" dirty="0"/>
              <a:t>TOO_MANY_ROWS</a:t>
            </a:r>
            <a:r>
              <a:rPr lang="en-US" dirty="0"/>
              <a:t> exception. On the other hand, if the SQL statement returns more than one row, an explicit cursor is needed.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6A63D0-EB53-449C-9FEC-ADE812BDE15C}" type="slidenum">
              <a:rPr lang="en-US"/>
              <a:pPr/>
              <a:t>21</a:t>
            </a:fld>
            <a:endParaRPr lang="en-US" sz="1400"/>
          </a:p>
        </p:txBody>
      </p:sp>
      <p:sp>
        <p:nvSpPr>
          <p:cNvPr id="11266" name="Rectangle 2"/>
          <p:cNvSpPr>
            <a:spLocks noGrp="1" noChangeArrowheads="1"/>
          </p:cNvSpPr>
          <p:nvPr>
            <p:ph type="title"/>
          </p:nvPr>
        </p:nvSpPr>
        <p:spPr/>
        <p:txBody>
          <a:bodyPr/>
          <a:lstStyle/>
          <a:p>
            <a:r>
              <a:rPr lang="en-GB" b="1" dirty="0">
                <a:solidFill>
                  <a:srgbClr val="C00000"/>
                </a:solidFill>
              </a:rPr>
              <a:t>Cursors in SQL</a:t>
            </a:r>
            <a:endParaRPr lang="en-US" b="1" dirty="0">
              <a:solidFill>
                <a:srgbClr val="C00000"/>
              </a:solidFill>
            </a:endParaRPr>
          </a:p>
        </p:txBody>
      </p:sp>
      <p:sp>
        <p:nvSpPr>
          <p:cNvPr id="11267" name="Rectangle 3"/>
          <p:cNvSpPr>
            <a:spLocks noGrp="1" noChangeArrowheads="1"/>
          </p:cNvSpPr>
          <p:nvPr>
            <p:ph type="body" idx="1"/>
          </p:nvPr>
        </p:nvSpPr>
        <p:spPr/>
        <p:txBody>
          <a:bodyPr>
            <a:normAutofit lnSpcReduction="10000"/>
          </a:bodyPr>
          <a:lstStyle/>
          <a:p>
            <a:r>
              <a:rPr lang="en-GB" dirty="0"/>
              <a:t>Enables users to loop around a selection of data.</a:t>
            </a:r>
          </a:p>
          <a:p>
            <a:r>
              <a:rPr lang="en-GB" dirty="0"/>
              <a:t>Stores data selected from a query in a temp area for use when opened.</a:t>
            </a:r>
          </a:p>
          <a:p>
            <a:r>
              <a:rPr lang="en-GB" dirty="0"/>
              <a:t>Use complex actions which would not be feasible in standard SQL selection queries</a:t>
            </a:r>
          </a:p>
          <a:p>
            <a:r>
              <a:rPr lang="en-US" dirty="0"/>
              <a:t>Pointer to a memory location that the DBMS uses to process a SQL query</a:t>
            </a:r>
          </a:p>
          <a:p>
            <a:r>
              <a:rPr lang="en-US" dirty="0"/>
              <a:t>Use to retrieve and manipulate database data</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p:spPr>
        <p:txBody>
          <a:bodyPr/>
          <a:lstStyle/>
          <a:p>
            <a:fld id="{4D0E4D73-6E68-466E-84DF-614ECBAD94BE}" type="slidenum">
              <a:rPr lang="en-US">
                <a:latin typeface="Arial" pitchFamily="34" charset="0"/>
              </a:rPr>
              <a:pPr/>
              <a:t>22</a:t>
            </a:fld>
            <a:endParaRPr lang="en-US">
              <a:latin typeface="Arial" pitchFamily="34" charset="0"/>
            </a:endParaRPr>
          </a:p>
        </p:txBody>
      </p:sp>
      <p:sp>
        <p:nvSpPr>
          <p:cNvPr id="31748" name="Rectangle 2"/>
          <p:cNvSpPr>
            <a:spLocks noGrp="1" noChangeArrowheads="1"/>
          </p:cNvSpPr>
          <p:nvPr>
            <p:ph type="title"/>
          </p:nvPr>
        </p:nvSpPr>
        <p:spPr/>
        <p:txBody>
          <a:bodyPr/>
          <a:lstStyle/>
          <a:p>
            <a:pPr eaLnBrk="1" hangingPunct="1"/>
            <a:r>
              <a:rPr lang="en-US" b="1" dirty="0">
                <a:solidFill>
                  <a:srgbClr val="C00000"/>
                </a:solidFill>
              </a:rPr>
              <a:t>Implicit Cursor</a:t>
            </a:r>
          </a:p>
        </p:txBody>
      </p:sp>
      <p:pic>
        <p:nvPicPr>
          <p:cNvPr id="31749" name="Picture 4" descr="Fig04-26"/>
          <p:cNvPicPr>
            <a:picLocks noChangeAspect="1" noChangeArrowheads="1"/>
          </p:cNvPicPr>
          <p:nvPr/>
        </p:nvPicPr>
        <p:blipFill>
          <a:blip r:embed="rId2" cstate="print"/>
          <a:srcRect t="11874" b="13542"/>
          <a:stretch>
            <a:fillRect/>
          </a:stretch>
        </p:blipFill>
        <p:spPr bwMode="auto">
          <a:xfrm>
            <a:off x="685800" y="1600200"/>
            <a:ext cx="7596188" cy="42513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923B4A06-9484-47AD-908B-99132F04265F}" type="slidenum">
              <a:rPr lang="en-US">
                <a:latin typeface="Arial" pitchFamily="34" charset="0"/>
              </a:rPr>
              <a:pPr/>
              <a:t>23</a:t>
            </a:fld>
            <a:endParaRPr lang="en-US">
              <a:latin typeface="Arial" pitchFamily="34" charset="0"/>
            </a:endParaRPr>
          </a:p>
        </p:txBody>
      </p:sp>
      <p:sp>
        <p:nvSpPr>
          <p:cNvPr id="32772" name="Rectangle 2"/>
          <p:cNvSpPr>
            <a:spLocks noGrp="1" noChangeArrowheads="1"/>
          </p:cNvSpPr>
          <p:nvPr>
            <p:ph type="title"/>
          </p:nvPr>
        </p:nvSpPr>
        <p:spPr/>
        <p:txBody>
          <a:bodyPr/>
          <a:lstStyle/>
          <a:p>
            <a:pPr eaLnBrk="1" hangingPunct="1"/>
            <a:r>
              <a:rPr lang="en-US" b="1" dirty="0">
                <a:solidFill>
                  <a:srgbClr val="C00000"/>
                </a:solidFill>
              </a:rPr>
              <a:t>Using an Implicit Cursor</a:t>
            </a:r>
          </a:p>
        </p:txBody>
      </p:sp>
      <p:sp>
        <p:nvSpPr>
          <p:cNvPr id="32773" name="Rectangle 3"/>
          <p:cNvSpPr>
            <a:spLocks noGrp="1" noChangeArrowheads="1"/>
          </p:cNvSpPr>
          <p:nvPr>
            <p:ph type="body" idx="1"/>
          </p:nvPr>
        </p:nvSpPr>
        <p:spPr/>
        <p:txBody>
          <a:bodyPr>
            <a:normAutofit lnSpcReduction="10000"/>
          </a:bodyPr>
          <a:lstStyle/>
          <a:p>
            <a:pPr eaLnBrk="1" hangingPunct="1"/>
            <a:r>
              <a:rPr lang="en-US" sz="2400" dirty="0"/>
              <a:t>Executing a SELECT query creates an implicit cursor</a:t>
            </a:r>
          </a:p>
          <a:p>
            <a:pPr eaLnBrk="1" hangingPunct="1"/>
            <a:r>
              <a:rPr lang="en-US" sz="2400" dirty="0"/>
              <a:t>To retrieve it into a variable use INTO:</a:t>
            </a:r>
          </a:p>
          <a:p>
            <a:pPr lvl="1" eaLnBrk="1" hangingPunct="1"/>
            <a:r>
              <a:rPr lang="en-US" sz="2000" dirty="0"/>
              <a:t>   SELECT </a:t>
            </a:r>
            <a:r>
              <a:rPr lang="en-US" sz="2000" i="1" dirty="0"/>
              <a:t>field1</a:t>
            </a:r>
            <a:r>
              <a:rPr lang="en-US" sz="2000" dirty="0"/>
              <a:t>, </a:t>
            </a:r>
            <a:r>
              <a:rPr lang="en-US" sz="2000" i="1" dirty="0"/>
              <a:t>field2</a:t>
            </a:r>
            <a:r>
              <a:rPr lang="en-US" sz="2000" dirty="0"/>
              <a:t>, ...</a:t>
            </a:r>
          </a:p>
          <a:p>
            <a:pPr eaLnBrk="1" hangingPunct="1">
              <a:buFontTx/>
              <a:buNone/>
            </a:pPr>
            <a:r>
              <a:rPr lang="en-US" dirty="0"/>
              <a:t>		INTO </a:t>
            </a:r>
            <a:r>
              <a:rPr lang="en-US" i="1" dirty="0"/>
              <a:t>variable1</a:t>
            </a:r>
            <a:r>
              <a:rPr lang="en-US" dirty="0"/>
              <a:t>, </a:t>
            </a:r>
            <a:r>
              <a:rPr lang="en-US" i="1" dirty="0"/>
              <a:t>variable2</a:t>
            </a:r>
            <a:r>
              <a:rPr lang="en-US" dirty="0"/>
              <a:t>, ...</a:t>
            </a:r>
          </a:p>
          <a:p>
            <a:pPr eaLnBrk="1" hangingPunct="1">
              <a:buFontTx/>
              <a:buNone/>
            </a:pPr>
            <a:r>
              <a:rPr lang="en-US" dirty="0"/>
              <a:t>		FROM </a:t>
            </a:r>
            <a:r>
              <a:rPr lang="en-US" i="1" dirty="0"/>
              <a:t>table1</a:t>
            </a:r>
            <a:r>
              <a:rPr lang="en-US" dirty="0"/>
              <a:t>, </a:t>
            </a:r>
            <a:r>
              <a:rPr lang="en-US" i="1" dirty="0"/>
              <a:t>table2</a:t>
            </a:r>
            <a:r>
              <a:rPr lang="en-US" dirty="0"/>
              <a:t>, ...</a:t>
            </a:r>
          </a:p>
          <a:p>
            <a:pPr eaLnBrk="1" hangingPunct="1">
              <a:buFontTx/>
              <a:buNone/>
            </a:pPr>
            <a:r>
              <a:rPr lang="en-US" dirty="0"/>
              <a:t>		WHERE </a:t>
            </a:r>
            <a:r>
              <a:rPr lang="en-US" i="1" dirty="0"/>
              <a:t>join_ conditions</a:t>
            </a:r>
          </a:p>
          <a:p>
            <a:pPr eaLnBrk="1" hangingPunct="1">
              <a:buFontTx/>
              <a:buNone/>
            </a:pPr>
            <a:r>
              <a:rPr lang="en-US" dirty="0"/>
              <a:t>		AND</a:t>
            </a:r>
            <a:r>
              <a:rPr lang="en-US" i="1" dirty="0"/>
              <a:t> search_condition_to_retrieve_1_record</a:t>
            </a:r>
            <a:r>
              <a:rPr lang="en-US" dirty="0"/>
              <a:t>;</a:t>
            </a:r>
          </a:p>
          <a:p>
            <a:pPr eaLnBrk="1" hangingPunct="1"/>
            <a:r>
              <a:rPr lang="en-US" sz="2400" dirty="0"/>
              <a:t>Can only be used with queries that </a:t>
            </a:r>
            <a:r>
              <a:rPr lang="en-US" sz="2400" b="1" dirty="0">
                <a:solidFill>
                  <a:srgbClr val="0070C0"/>
                </a:solidFill>
              </a:rPr>
              <a:t>return exactly one record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12"/>
          </p:nvPr>
        </p:nvSpPr>
        <p:spPr>
          <a:noFill/>
        </p:spPr>
        <p:txBody>
          <a:bodyPr/>
          <a:lstStyle/>
          <a:p>
            <a:fld id="{18922749-FA0C-4036-A031-28C3E4DA9565}" type="slidenum">
              <a:rPr lang="en-US">
                <a:latin typeface="Arial" pitchFamily="34" charset="0"/>
              </a:rPr>
              <a:pPr/>
              <a:t>24</a:t>
            </a:fld>
            <a:endParaRPr lang="en-US">
              <a:latin typeface="Arial" pitchFamily="34" charset="0"/>
            </a:endParaRPr>
          </a:p>
        </p:txBody>
      </p:sp>
      <p:sp>
        <p:nvSpPr>
          <p:cNvPr id="33796" name="Rectangle 2"/>
          <p:cNvSpPr>
            <a:spLocks noGrp="1" noChangeArrowheads="1"/>
          </p:cNvSpPr>
          <p:nvPr>
            <p:ph type="title"/>
          </p:nvPr>
        </p:nvSpPr>
        <p:spPr/>
        <p:txBody>
          <a:bodyPr/>
          <a:lstStyle/>
          <a:p>
            <a:pPr eaLnBrk="1" hangingPunct="1"/>
            <a:r>
              <a:rPr lang="en-US" b="1" dirty="0">
                <a:solidFill>
                  <a:srgbClr val="C00000"/>
                </a:solidFill>
              </a:rPr>
              <a:t>Explicit Cursor</a:t>
            </a:r>
          </a:p>
        </p:txBody>
      </p:sp>
      <p:sp>
        <p:nvSpPr>
          <p:cNvPr id="33797" name="Rectangle 3"/>
          <p:cNvSpPr>
            <a:spLocks noGrp="1" noChangeArrowheads="1"/>
          </p:cNvSpPr>
          <p:nvPr>
            <p:ph type="body" idx="1"/>
          </p:nvPr>
        </p:nvSpPr>
        <p:spPr/>
        <p:txBody>
          <a:bodyPr/>
          <a:lstStyle/>
          <a:p>
            <a:pPr eaLnBrk="1" hangingPunct="1"/>
            <a:r>
              <a:rPr lang="en-US" sz="2800" dirty="0"/>
              <a:t>Use for queries that </a:t>
            </a:r>
            <a:r>
              <a:rPr lang="en-US" sz="2800" b="1" dirty="0">
                <a:solidFill>
                  <a:srgbClr val="0070C0"/>
                </a:solidFill>
              </a:rPr>
              <a:t>return multiple records </a:t>
            </a:r>
            <a:r>
              <a:rPr lang="en-US" sz="2800" dirty="0"/>
              <a:t>or no records</a:t>
            </a:r>
          </a:p>
          <a:p>
            <a:pPr eaLnBrk="1" hangingPunct="1"/>
            <a:r>
              <a:rPr lang="en-US" sz="2800" b="1" dirty="0">
                <a:solidFill>
                  <a:srgbClr val="0070C0"/>
                </a:solidFill>
              </a:rPr>
              <a:t>Must be explicitly declared and used</a:t>
            </a:r>
          </a:p>
          <a:p>
            <a:r>
              <a:rPr lang="en-US" sz="2800" dirty="0"/>
              <a:t>Four actions can be performed on an explicit cursor:</a:t>
            </a:r>
          </a:p>
          <a:p>
            <a:pPr>
              <a:buNone/>
            </a:pPr>
            <a:r>
              <a:rPr lang="en-US" sz="2800" dirty="0"/>
              <a:t>	1. Declare a cursor with a name </a:t>
            </a:r>
            <a:br>
              <a:rPr lang="en-US" sz="2800" dirty="0"/>
            </a:br>
            <a:r>
              <a:rPr lang="en-US" sz="2800" dirty="0"/>
              <a:t>2. Open the cursor </a:t>
            </a:r>
            <a:br>
              <a:rPr lang="en-US" sz="2800" dirty="0"/>
            </a:br>
            <a:r>
              <a:rPr lang="en-US" sz="2800" dirty="0"/>
              <a:t>3. Fetch row(s) from the cursor </a:t>
            </a:r>
            <a:br>
              <a:rPr lang="en-US" sz="2800" dirty="0"/>
            </a:br>
            <a:r>
              <a:rPr lang="en-US" sz="2800" dirty="0"/>
              <a:t>4. Close the cursor</a:t>
            </a:r>
          </a:p>
          <a:p>
            <a:pPr eaLnBrk="1" hangingPunct="1"/>
            <a:endParaRPr lang="en-US" sz="2800" b="1"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EFFB-3AAB-4824-8F41-01C3A64C55EE}"/>
              </a:ext>
            </a:extLst>
          </p:cNvPr>
          <p:cNvSpPr>
            <a:spLocks noGrp="1"/>
          </p:cNvSpPr>
          <p:nvPr>
            <p:ph type="title"/>
          </p:nvPr>
        </p:nvSpPr>
        <p:spPr/>
        <p:txBody>
          <a:bodyPr>
            <a:normAutofit fontScale="90000"/>
          </a:bodyPr>
          <a:lstStyle/>
          <a:p>
            <a:r>
              <a:rPr lang="en-US" b="1" dirty="0">
                <a:solidFill>
                  <a:schemeClr val="bg1"/>
                </a:solidFill>
                <a:highlight>
                  <a:srgbClr val="FF0000"/>
                </a:highlight>
              </a:rPr>
              <a:t>Implicit cursors</a:t>
            </a:r>
            <a:br>
              <a:rPr lang="en-US" dirty="0"/>
            </a:br>
            <a:endParaRPr lang="en-IN" dirty="0"/>
          </a:p>
        </p:txBody>
      </p:sp>
      <p:sp>
        <p:nvSpPr>
          <p:cNvPr id="3" name="Content Placeholder 2">
            <a:extLst>
              <a:ext uri="{FF2B5EF4-FFF2-40B4-BE49-F238E27FC236}">
                <a16:creationId xmlns:a16="http://schemas.microsoft.com/office/drawing/2014/main" id="{45B2D221-B2CD-467D-AEB7-CD9C140687CD}"/>
              </a:ext>
            </a:extLst>
          </p:cNvPr>
          <p:cNvSpPr>
            <a:spLocks noGrp="1"/>
          </p:cNvSpPr>
          <p:nvPr>
            <p:ph idx="1"/>
          </p:nvPr>
        </p:nvSpPr>
        <p:spPr>
          <a:xfrm>
            <a:off x="457200" y="1196752"/>
            <a:ext cx="8229600" cy="4929411"/>
          </a:xfrm>
        </p:spPr>
        <p:txBody>
          <a:bodyPr>
            <a:normAutofit fontScale="85000" lnSpcReduction="20000"/>
          </a:bodyPr>
          <a:lstStyle/>
          <a:p>
            <a:pPr algn="just"/>
            <a:r>
              <a:rPr lang="en-US" dirty="0"/>
              <a:t>Whenever Oracle executes an SQL statement such as SELECT INTO, INSERT, UPDATE, and DELETE, it automatically creates an implicit cursor.</a:t>
            </a:r>
          </a:p>
          <a:p>
            <a:pPr algn="just"/>
            <a:endParaRPr lang="en-US" dirty="0"/>
          </a:p>
          <a:p>
            <a:pPr algn="just"/>
            <a:r>
              <a:rPr lang="en-US" dirty="0"/>
              <a:t>Oracle internally manages the whole execution cycle of implicit cursors and reveals only the cursor’s information and statuses such as SQL%ROWCOUNT, SQL%ISOPEN, SQL%FOUND, and SQL%NOTFOUND.</a:t>
            </a:r>
          </a:p>
          <a:p>
            <a:pPr algn="just"/>
            <a:endParaRPr lang="en-US" dirty="0"/>
          </a:p>
          <a:p>
            <a:pPr algn="just"/>
            <a:r>
              <a:rPr lang="en-US" dirty="0"/>
              <a:t>The implicit cursor is not elegant when the query returns zero or multiple rows which cause NO_DATA_FOUND or TOO_MANY_ROWS exception respectively.</a:t>
            </a:r>
            <a:endParaRPr lang="en-IN" dirty="0"/>
          </a:p>
        </p:txBody>
      </p:sp>
    </p:spTree>
    <p:extLst>
      <p:ext uri="{BB962C8B-B14F-4D97-AF65-F5344CB8AC3E}">
        <p14:creationId xmlns:p14="http://schemas.microsoft.com/office/powerpoint/2010/main" val="133887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FCC289DE-567C-42A2-950B-4C2B4C73CF5F}" type="slidenum">
              <a:rPr lang="en-US">
                <a:latin typeface="Arial" pitchFamily="34" charset="0"/>
              </a:rPr>
              <a:pPr/>
              <a:t>26</a:t>
            </a:fld>
            <a:endParaRPr lang="en-US">
              <a:latin typeface="Arial" pitchFamily="34" charset="0"/>
            </a:endParaRPr>
          </a:p>
        </p:txBody>
      </p:sp>
      <p:sp>
        <p:nvSpPr>
          <p:cNvPr id="34820" name="Rectangle 2"/>
          <p:cNvSpPr>
            <a:spLocks noGrp="1" noChangeArrowheads="1"/>
          </p:cNvSpPr>
          <p:nvPr>
            <p:ph type="title"/>
          </p:nvPr>
        </p:nvSpPr>
        <p:spPr>
          <a:xfrm>
            <a:off x="685800" y="381000"/>
            <a:ext cx="7772400" cy="1143000"/>
          </a:xfrm>
        </p:spPr>
        <p:txBody>
          <a:bodyPr/>
          <a:lstStyle/>
          <a:p>
            <a:pPr eaLnBrk="1" hangingPunct="1"/>
            <a:r>
              <a:rPr lang="en-US" b="1" dirty="0">
                <a:solidFill>
                  <a:srgbClr val="C00000"/>
                </a:solidFill>
              </a:rPr>
              <a:t>Using an Explicit Cursor</a:t>
            </a:r>
          </a:p>
        </p:txBody>
      </p:sp>
      <p:sp>
        <p:nvSpPr>
          <p:cNvPr id="34821" name="Rectangle 3"/>
          <p:cNvSpPr>
            <a:spLocks noGrp="1" noChangeArrowheads="1"/>
          </p:cNvSpPr>
          <p:nvPr>
            <p:ph type="body" idx="1"/>
          </p:nvPr>
        </p:nvSpPr>
        <p:spPr>
          <a:xfrm>
            <a:off x="685800" y="1600200"/>
            <a:ext cx="8134672" cy="4648200"/>
          </a:xfrm>
        </p:spPr>
        <p:txBody>
          <a:bodyPr>
            <a:normAutofit/>
          </a:bodyPr>
          <a:lstStyle/>
          <a:p>
            <a:pPr eaLnBrk="1" hangingPunct="1"/>
            <a:r>
              <a:rPr lang="en-US" sz="2400" dirty="0"/>
              <a:t>Declare the cursor</a:t>
            </a:r>
          </a:p>
          <a:p>
            <a:pPr lvl="1" eaLnBrk="1" hangingPunct="1"/>
            <a:r>
              <a:rPr lang="en-US" sz="2000" i="1" dirty="0"/>
              <a:t>CURSOR </a:t>
            </a:r>
            <a:r>
              <a:rPr lang="en-US" sz="2000" i="1" dirty="0" err="1"/>
              <a:t>cursor_name</a:t>
            </a:r>
            <a:r>
              <a:rPr lang="en-US" sz="2000" i="1" dirty="0"/>
              <a:t> </a:t>
            </a:r>
            <a:r>
              <a:rPr lang="en-US" sz="2000" b="1" i="1" dirty="0">
                <a:solidFill>
                  <a:srgbClr val="0070C0"/>
                </a:solidFill>
              </a:rPr>
              <a:t>IS</a:t>
            </a:r>
            <a:r>
              <a:rPr lang="en-US" sz="2000" i="1" dirty="0"/>
              <a:t> </a:t>
            </a:r>
            <a:r>
              <a:rPr lang="en-US" sz="2000" i="1" dirty="0" err="1"/>
              <a:t>select_query</a:t>
            </a:r>
            <a:r>
              <a:rPr lang="en-US" sz="2000" i="1" dirty="0"/>
              <a:t>;</a:t>
            </a:r>
          </a:p>
          <a:p>
            <a:pPr eaLnBrk="1" hangingPunct="1"/>
            <a:r>
              <a:rPr lang="en-US" sz="2400" dirty="0"/>
              <a:t>Open the cursor</a:t>
            </a:r>
          </a:p>
          <a:p>
            <a:pPr lvl="1" eaLnBrk="1" hangingPunct="1"/>
            <a:r>
              <a:rPr lang="en-US" sz="2000" i="1" dirty="0"/>
              <a:t>OPEN </a:t>
            </a:r>
            <a:r>
              <a:rPr lang="en-US" sz="2000" i="1" dirty="0" err="1"/>
              <a:t>cursor_name</a:t>
            </a:r>
            <a:r>
              <a:rPr lang="en-US" sz="2000" i="1" dirty="0"/>
              <a:t>;</a:t>
            </a:r>
          </a:p>
          <a:p>
            <a:pPr eaLnBrk="1" hangingPunct="1"/>
            <a:r>
              <a:rPr lang="en-US" sz="2400" dirty="0"/>
              <a:t>Fetch the data rows</a:t>
            </a:r>
          </a:p>
          <a:p>
            <a:pPr marL="457200" lvl="1" indent="0" eaLnBrk="1" hangingPunct="1">
              <a:buNone/>
            </a:pPr>
            <a:r>
              <a:rPr lang="en-US" sz="2000" i="1" dirty="0"/>
              <a:t>LOOP</a:t>
            </a:r>
          </a:p>
          <a:p>
            <a:pPr eaLnBrk="1" hangingPunct="1">
              <a:buFontTx/>
              <a:buNone/>
            </a:pPr>
            <a:r>
              <a:rPr lang="en-US" i="1" dirty="0"/>
              <a:t>	  FETCH </a:t>
            </a:r>
            <a:r>
              <a:rPr lang="en-US" i="1" dirty="0" err="1"/>
              <a:t>cursor_name</a:t>
            </a:r>
            <a:r>
              <a:rPr lang="en-US" i="1" dirty="0"/>
              <a:t> INTO </a:t>
            </a:r>
            <a:r>
              <a:rPr lang="en-US" i="1" dirty="0" err="1"/>
              <a:t>variable_name</a:t>
            </a:r>
            <a:r>
              <a:rPr lang="en-US" i="1" dirty="0"/>
              <a:t>(s);</a:t>
            </a:r>
          </a:p>
          <a:p>
            <a:pPr eaLnBrk="1" hangingPunct="1">
              <a:buFontTx/>
              <a:buNone/>
            </a:pPr>
            <a:r>
              <a:rPr lang="en-US" i="1" dirty="0"/>
              <a:t>	      EXIT WHEN </a:t>
            </a:r>
            <a:r>
              <a:rPr lang="en-US" i="1" dirty="0" err="1"/>
              <a:t>cursor_name%NOTFOUND</a:t>
            </a:r>
            <a:r>
              <a:rPr lang="en-US" i="1" dirty="0"/>
              <a:t>;</a:t>
            </a:r>
          </a:p>
          <a:p>
            <a:pPr eaLnBrk="1" hangingPunct="1"/>
            <a:r>
              <a:rPr lang="en-US" sz="2400" dirty="0"/>
              <a:t>Close the cursor</a:t>
            </a:r>
          </a:p>
          <a:p>
            <a:pPr lvl="1" eaLnBrk="1" hangingPunct="1"/>
            <a:r>
              <a:rPr lang="en-US" sz="2000" i="1" dirty="0"/>
              <a:t>CLOSE </a:t>
            </a:r>
            <a:r>
              <a:rPr lang="en-US" sz="2000" i="1" dirty="0" err="1"/>
              <a:t>cursor_name</a:t>
            </a:r>
            <a:r>
              <a:rPr lang="en-US" sz="2000" i="1"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EE6A-FF29-4B43-AC07-06F8011CAA80}"/>
              </a:ext>
            </a:extLst>
          </p:cNvPr>
          <p:cNvSpPr>
            <a:spLocks noGrp="1"/>
          </p:cNvSpPr>
          <p:nvPr>
            <p:ph type="title"/>
          </p:nvPr>
        </p:nvSpPr>
        <p:spPr/>
        <p:txBody>
          <a:bodyPr>
            <a:normAutofit fontScale="90000"/>
          </a:bodyPr>
          <a:lstStyle/>
          <a:p>
            <a:r>
              <a:rPr lang="en-US" b="1" dirty="0">
                <a:solidFill>
                  <a:schemeClr val="bg1"/>
                </a:solidFill>
                <a:highlight>
                  <a:srgbClr val="FF0000"/>
                </a:highlight>
              </a:rPr>
              <a:t>Explicit cursors</a:t>
            </a:r>
            <a:br>
              <a:rPr lang="en-US" dirty="0"/>
            </a:br>
            <a:endParaRPr lang="en-IN" dirty="0"/>
          </a:p>
        </p:txBody>
      </p:sp>
      <p:sp>
        <p:nvSpPr>
          <p:cNvPr id="3" name="Content Placeholder 2">
            <a:extLst>
              <a:ext uri="{FF2B5EF4-FFF2-40B4-BE49-F238E27FC236}">
                <a16:creationId xmlns:a16="http://schemas.microsoft.com/office/drawing/2014/main" id="{3D720CD3-6AE7-4E17-8C58-FC2085FD13C3}"/>
              </a:ext>
            </a:extLst>
          </p:cNvPr>
          <p:cNvSpPr>
            <a:spLocks noGrp="1"/>
          </p:cNvSpPr>
          <p:nvPr>
            <p:ph idx="1"/>
          </p:nvPr>
        </p:nvSpPr>
        <p:spPr/>
        <p:txBody>
          <a:bodyPr>
            <a:normAutofit fontScale="92500" lnSpcReduction="10000"/>
          </a:bodyPr>
          <a:lstStyle/>
          <a:p>
            <a:pPr algn="just"/>
            <a:r>
              <a:rPr lang="en-US" dirty="0"/>
              <a:t>An explicit cursor is an SELECT statement declared explicitly in the declaration section of the current block or a package specification.</a:t>
            </a:r>
          </a:p>
          <a:p>
            <a:pPr algn="just"/>
            <a:endParaRPr lang="en-US" dirty="0"/>
          </a:p>
          <a:p>
            <a:pPr algn="just"/>
            <a:r>
              <a:rPr lang="en-US" dirty="0"/>
              <a:t>For an explicit cursor, you have control over its execution cycle from OPEN, FETCH, and CLOSE.</a:t>
            </a:r>
          </a:p>
          <a:p>
            <a:pPr algn="just"/>
            <a:endParaRPr lang="en-US" dirty="0"/>
          </a:p>
          <a:p>
            <a:pPr algn="just"/>
            <a:r>
              <a:rPr lang="en-US" dirty="0"/>
              <a:t>Oracle defines an execution cycle that executes an SQL statement and associates a cursor with it.</a:t>
            </a:r>
            <a:endParaRPr lang="en-IN" dirty="0"/>
          </a:p>
        </p:txBody>
      </p:sp>
    </p:spTree>
    <p:extLst>
      <p:ext uri="{BB962C8B-B14F-4D97-AF65-F5344CB8AC3E}">
        <p14:creationId xmlns:p14="http://schemas.microsoft.com/office/powerpoint/2010/main" val="383874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256540"/>
            <a:ext cx="877824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5768204"/>
            <a:ext cx="4800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B331AC-6BCE-4213-B201-760FC87954DB}"/>
              </a:ext>
            </a:extLst>
          </p:cNvPr>
          <p:cNvSpPr>
            <a:spLocks noGrp="1"/>
          </p:cNvSpPr>
          <p:nvPr>
            <p:ph type="title"/>
          </p:nvPr>
        </p:nvSpPr>
        <p:spPr>
          <a:xfrm>
            <a:off x="323528" y="256540"/>
            <a:ext cx="7475220" cy="1560320"/>
          </a:xfrm>
        </p:spPr>
        <p:txBody>
          <a:bodyPr vert="horz" lIns="91440" tIns="45720" rIns="91440" bIns="45720" rtlCol="0" anchor="b">
            <a:normAutofit/>
          </a:bodyPr>
          <a:lstStyle/>
          <a:p>
            <a:pPr>
              <a:lnSpc>
                <a:spcPct val="90000"/>
              </a:lnSpc>
            </a:pPr>
            <a:r>
              <a:rPr lang="en-US" sz="5000" b="1" dirty="0">
                <a:solidFill>
                  <a:schemeClr val="accent1"/>
                </a:solidFill>
              </a:rPr>
              <a:t>EXPLICIT CURSOR</a:t>
            </a:r>
          </a:p>
        </p:txBody>
      </p:sp>
      <p:pic>
        <p:nvPicPr>
          <p:cNvPr id="1026" name="Picture 2" descr="PL/SQL Cursor">
            <a:extLst>
              <a:ext uri="{FF2B5EF4-FFF2-40B4-BE49-F238E27FC236}">
                <a16:creationId xmlns:a16="http://schemas.microsoft.com/office/drawing/2014/main" id="{1DA2FD7F-0B5C-4B7A-9864-2174C5AAB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92" y="2501142"/>
            <a:ext cx="8061816" cy="211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2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a:noFill/>
        </p:spPr>
        <p:txBody>
          <a:bodyPr/>
          <a:lstStyle/>
          <a:p>
            <a:fld id="{13D23A6F-2755-4793-A1DE-019D6E2F79EF}" type="slidenum">
              <a:rPr lang="en-US">
                <a:latin typeface="Arial" pitchFamily="34" charset="0"/>
              </a:rPr>
              <a:pPr/>
              <a:t>29</a:t>
            </a:fld>
            <a:endParaRPr lang="en-US">
              <a:latin typeface="Arial" pitchFamily="34" charset="0"/>
            </a:endParaRPr>
          </a:p>
        </p:txBody>
      </p:sp>
      <p:sp>
        <p:nvSpPr>
          <p:cNvPr id="35844" name="Rectangle 2"/>
          <p:cNvSpPr>
            <a:spLocks noGrp="1" noChangeArrowheads="1"/>
          </p:cNvSpPr>
          <p:nvPr>
            <p:ph type="title"/>
          </p:nvPr>
        </p:nvSpPr>
        <p:spPr/>
        <p:txBody>
          <a:bodyPr/>
          <a:lstStyle/>
          <a:p>
            <a:pPr eaLnBrk="1" hangingPunct="1"/>
            <a:r>
              <a:rPr lang="en-US" b="1" dirty="0">
                <a:solidFill>
                  <a:srgbClr val="C00000"/>
                </a:solidFill>
              </a:rPr>
              <a:t>Explicit Cursor with %ROWTYPE</a:t>
            </a:r>
          </a:p>
        </p:txBody>
      </p:sp>
      <p:pic>
        <p:nvPicPr>
          <p:cNvPr id="35845" name="Picture 4" descr="Fig04-31"/>
          <p:cNvPicPr>
            <a:picLocks noChangeAspect="1" noChangeArrowheads="1"/>
          </p:cNvPicPr>
          <p:nvPr/>
        </p:nvPicPr>
        <p:blipFill>
          <a:blip r:embed="rId2" cstate="print"/>
          <a:srcRect t="11874" b="11874"/>
          <a:stretch>
            <a:fillRect/>
          </a:stretch>
        </p:blipFill>
        <p:spPr bwMode="auto">
          <a:xfrm>
            <a:off x="252712" y="1417638"/>
            <a:ext cx="8207720" cy="4695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solidFill>
                  <a:srgbClr val="FF0000"/>
                </a:solidFill>
              </a:rPr>
              <a:t>PL/SQL Variable Types</a:t>
            </a:r>
          </a:p>
        </p:txBody>
      </p:sp>
      <p:sp>
        <p:nvSpPr>
          <p:cNvPr id="7171" name="Rectangle 3"/>
          <p:cNvSpPr>
            <a:spLocks noGrp="1" noChangeArrowheads="1"/>
          </p:cNvSpPr>
          <p:nvPr>
            <p:ph type="body" idx="1"/>
          </p:nvPr>
        </p:nvSpPr>
        <p:spPr/>
        <p:txBody>
          <a:bodyPr/>
          <a:lstStyle/>
          <a:p>
            <a:pPr eaLnBrk="1" hangingPunct="1"/>
            <a:r>
              <a:rPr lang="en-US" dirty="0"/>
              <a:t>Scalar    (char, varchar2, number, date, etc)</a:t>
            </a:r>
          </a:p>
          <a:p>
            <a:pPr eaLnBrk="1" hangingPunct="1"/>
            <a:r>
              <a:rPr lang="en-US" dirty="0"/>
              <a:t>Composite  (%</a:t>
            </a:r>
            <a:r>
              <a:rPr lang="en-US" dirty="0" err="1"/>
              <a:t>rowtype</a:t>
            </a:r>
            <a:r>
              <a:rPr lang="en-US" dirty="0"/>
              <a:t>)</a:t>
            </a:r>
          </a:p>
          <a:p>
            <a:pPr eaLnBrk="1" hangingPunct="1"/>
            <a:r>
              <a:rPr lang="en-US" dirty="0"/>
              <a:t>Reference (pointers)</a:t>
            </a:r>
          </a:p>
          <a:p>
            <a:pPr eaLnBrk="1" hangingPunct="1"/>
            <a:r>
              <a:rPr lang="en-US" dirty="0"/>
              <a:t>LOB (large objects)</a:t>
            </a:r>
          </a:p>
          <a:p>
            <a:pPr eaLnBrk="1" hangingPunct="1">
              <a:buFontTx/>
              <a:buNone/>
            </a:pPr>
            <a:endParaRPr lang="en-US" dirty="0"/>
          </a:p>
          <a:p>
            <a:pPr eaLnBrk="1" hangingPunct="1">
              <a:buFontTx/>
              <a:buNone/>
            </a:pPr>
            <a:r>
              <a:rPr lang="en-US" sz="2400" dirty="0"/>
              <a:t>Note:  Non PL/SQL variables include bind variables,</a:t>
            </a:r>
          </a:p>
          <a:p>
            <a:pPr eaLnBrk="1" hangingPunct="1">
              <a:buFontTx/>
              <a:buNone/>
            </a:pPr>
            <a:r>
              <a:rPr lang="en-US" sz="2400" dirty="0"/>
              <a:t>		 host (“global”) variables, and parameters.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DD6CFE4-72E4-4AB6-B718-202ADC1FE7EE}" type="slidenum">
              <a:rPr lang="en-US"/>
              <a:pPr/>
              <a:t>30</a:t>
            </a:fld>
            <a:endParaRPr lang="en-US" sz="1400"/>
          </a:p>
        </p:txBody>
      </p:sp>
      <p:sp>
        <p:nvSpPr>
          <p:cNvPr id="13314" name="Rectangle 2"/>
          <p:cNvSpPr>
            <a:spLocks noGrp="1" noChangeArrowheads="1"/>
          </p:cNvSpPr>
          <p:nvPr>
            <p:ph type="title"/>
          </p:nvPr>
        </p:nvSpPr>
        <p:spPr/>
        <p:txBody>
          <a:bodyPr/>
          <a:lstStyle/>
          <a:p>
            <a:r>
              <a:rPr lang="en-GB" b="1" dirty="0">
                <a:solidFill>
                  <a:srgbClr val="C00000"/>
                </a:solidFill>
              </a:rPr>
              <a:t>Syntax for Cursors</a:t>
            </a:r>
            <a:endParaRPr lang="en-US" b="1" dirty="0">
              <a:solidFill>
                <a:srgbClr val="C00000"/>
              </a:solidFill>
            </a:endParaRPr>
          </a:p>
        </p:txBody>
      </p:sp>
      <p:sp>
        <p:nvSpPr>
          <p:cNvPr id="13315" name="Rectangle 3"/>
          <p:cNvSpPr>
            <a:spLocks noGrp="1" noChangeArrowheads="1"/>
          </p:cNvSpPr>
          <p:nvPr>
            <p:ph type="body" idx="1"/>
          </p:nvPr>
        </p:nvSpPr>
        <p:spPr/>
        <p:txBody>
          <a:bodyPr/>
          <a:lstStyle/>
          <a:p>
            <a:r>
              <a:rPr lang="en-GB"/>
              <a:t>Declared as a variable in the same way as standard variables</a:t>
            </a:r>
          </a:p>
          <a:p>
            <a:r>
              <a:rPr lang="en-US"/>
              <a:t>Identified as cursor type</a:t>
            </a:r>
          </a:p>
          <a:p>
            <a:r>
              <a:rPr lang="en-US"/>
              <a:t>SQL included</a:t>
            </a:r>
          </a:p>
          <a:p>
            <a:r>
              <a:rPr lang="en-US"/>
              <a:t>E.g.</a:t>
            </a:r>
          </a:p>
        </p:txBody>
      </p:sp>
      <p:sp>
        <p:nvSpPr>
          <p:cNvPr id="13316" name="Text Box 4"/>
          <p:cNvSpPr txBox="1">
            <a:spLocks noChangeArrowheads="1"/>
          </p:cNvSpPr>
          <p:nvPr/>
        </p:nvSpPr>
        <p:spPr bwMode="auto">
          <a:xfrm>
            <a:off x="2895600" y="4419600"/>
            <a:ext cx="6019800" cy="1778000"/>
          </a:xfrm>
          <a:prstGeom prst="rect">
            <a:avLst/>
          </a:prstGeom>
          <a:noFill/>
          <a:ln w="9525">
            <a:solidFill>
              <a:schemeClr val="tx1"/>
            </a:solidFill>
            <a:miter lim="800000"/>
            <a:headEnd/>
            <a:tailEnd/>
          </a:ln>
          <a:effectLst/>
        </p:spPr>
        <p:txBody>
          <a:bodyPr>
            <a:spAutoFit/>
          </a:bodyPr>
          <a:lstStyle/>
          <a:p>
            <a:pPr>
              <a:spcBef>
                <a:spcPct val="50000"/>
              </a:spcBef>
            </a:pPr>
            <a:r>
              <a:rPr lang="en-GB" sz="2000" b="1">
                <a:latin typeface="Arial" pitchFamily="34" charset="0"/>
              </a:rPr>
              <a:t>Cursor cur_emp is</a:t>
            </a:r>
          </a:p>
          <a:p>
            <a:pPr>
              <a:spcBef>
                <a:spcPct val="50000"/>
              </a:spcBef>
            </a:pPr>
            <a:r>
              <a:rPr lang="en-GB" sz="2000" b="1">
                <a:latin typeface="Arial" pitchFamily="34" charset="0"/>
              </a:rPr>
              <a:t>      </a:t>
            </a:r>
            <a:r>
              <a:rPr lang="en-GB" sz="2000" b="1">
                <a:solidFill>
                  <a:schemeClr val="tx2"/>
                </a:solidFill>
                <a:latin typeface="Arial" pitchFamily="34" charset="0"/>
              </a:rPr>
              <a:t>Select emp_id, surname name, grade, salary</a:t>
            </a:r>
          </a:p>
          <a:p>
            <a:pPr>
              <a:spcBef>
                <a:spcPct val="50000"/>
              </a:spcBef>
            </a:pPr>
            <a:r>
              <a:rPr lang="en-GB" sz="2000" b="1">
                <a:solidFill>
                  <a:schemeClr val="tx2"/>
                </a:solidFill>
                <a:latin typeface="Arial" pitchFamily="34" charset="0"/>
              </a:rPr>
              <a:t>	From employee</a:t>
            </a:r>
          </a:p>
          <a:p>
            <a:pPr>
              <a:spcBef>
                <a:spcPct val="50000"/>
              </a:spcBef>
            </a:pPr>
            <a:r>
              <a:rPr lang="en-GB" sz="2000" b="1">
                <a:solidFill>
                  <a:schemeClr val="tx2"/>
                </a:solidFill>
                <a:latin typeface="Arial" pitchFamily="34" charset="0"/>
              </a:rPr>
              <a:t>	   Where regrade is true;</a:t>
            </a:r>
            <a:endParaRPr lang="en-US" sz="2000" b="1">
              <a:solidFill>
                <a:schemeClr val="tx2"/>
              </a:solidFill>
              <a:latin typeface="Arial" pitchFamily="34" charset="0"/>
            </a:endParaRPr>
          </a:p>
        </p:txBody>
      </p:sp>
      <p:sp>
        <p:nvSpPr>
          <p:cNvPr id="13317" name="Line 5"/>
          <p:cNvSpPr>
            <a:spLocks noChangeShapeType="1"/>
          </p:cNvSpPr>
          <p:nvPr/>
        </p:nvSpPr>
        <p:spPr bwMode="auto">
          <a:xfrm>
            <a:off x="3962400" y="3733800"/>
            <a:ext cx="0" cy="762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3318" name="Line 6"/>
          <p:cNvSpPr>
            <a:spLocks noChangeShapeType="1"/>
          </p:cNvSpPr>
          <p:nvPr/>
        </p:nvSpPr>
        <p:spPr bwMode="auto">
          <a:xfrm>
            <a:off x="2667000" y="4267200"/>
            <a:ext cx="0" cy="1371600"/>
          </a:xfrm>
          <a:prstGeom prst="line">
            <a:avLst/>
          </a:prstGeom>
          <a:noFill/>
          <a:ln w="9525">
            <a:solidFill>
              <a:schemeClr val="tx1"/>
            </a:solidFill>
            <a:miter lim="800000"/>
            <a:headEnd/>
            <a:tailEnd/>
          </a:ln>
          <a:effectLst/>
        </p:spPr>
        <p:txBody>
          <a:bodyPr wrap="none"/>
          <a:lstStyle/>
          <a:p>
            <a:endParaRPr lang="en-US"/>
          </a:p>
        </p:txBody>
      </p:sp>
      <p:sp>
        <p:nvSpPr>
          <p:cNvPr id="13319" name="Line 7"/>
          <p:cNvSpPr>
            <a:spLocks noChangeShapeType="1"/>
          </p:cNvSpPr>
          <p:nvPr/>
        </p:nvSpPr>
        <p:spPr bwMode="auto">
          <a:xfrm>
            <a:off x="2667000" y="5638800"/>
            <a:ext cx="914400" cy="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2EFA0D-9633-4FC5-99E3-F5025738A364}" type="slidenum">
              <a:rPr lang="en-US"/>
              <a:pPr/>
              <a:t>31</a:t>
            </a:fld>
            <a:endParaRPr lang="en-US" sz="1400"/>
          </a:p>
        </p:txBody>
      </p:sp>
      <p:sp>
        <p:nvSpPr>
          <p:cNvPr id="15362" name="Rectangle 2"/>
          <p:cNvSpPr>
            <a:spLocks noGrp="1" noChangeArrowheads="1"/>
          </p:cNvSpPr>
          <p:nvPr>
            <p:ph type="title"/>
          </p:nvPr>
        </p:nvSpPr>
        <p:spPr/>
        <p:txBody>
          <a:bodyPr/>
          <a:lstStyle/>
          <a:p>
            <a:r>
              <a:rPr lang="en-GB" b="1" dirty="0">
                <a:solidFill>
                  <a:srgbClr val="C00000"/>
                </a:solidFill>
              </a:rPr>
              <a:t>Cursors</a:t>
            </a:r>
            <a:endParaRPr lang="en-US" b="1" dirty="0">
              <a:solidFill>
                <a:srgbClr val="C00000"/>
              </a:solidFill>
            </a:endParaRPr>
          </a:p>
        </p:txBody>
      </p:sp>
      <p:sp>
        <p:nvSpPr>
          <p:cNvPr id="15363" name="Rectangle 3"/>
          <p:cNvSpPr>
            <a:spLocks noGrp="1" noChangeArrowheads="1"/>
          </p:cNvSpPr>
          <p:nvPr>
            <p:ph type="body" idx="1"/>
          </p:nvPr>
        </p:nvSpPr>
        <p:spPr/>
        <p:txBody>
          <a:bodyPr/>
          <a:lstStyle/>
          <a:p>
            <a:pPr algn="just"/>
            <a:r>
              <a:rPr lang="en-GB" sz="2800" dirty="0"/>
              <a:t>A cursor is a temp store of data.  </a:t>
            </a:r>
          </a:p>
          <a:p>
            <a:pPr algn="just"/>
            <a:r>
              <a:rPr lang="en-GB" sz="2800" dirty="0"/>
              <a:t>The data is populated when the cursor is opened.</a:t>
            </a:r>
          </a:p>
          <a:p>
            <a:pPr algn="just"/>
            <a:r>
              <a:rPr lang="en-GB" sz="2800" dirty="0"/>
              <a:t>Once opened the data must be moved from the temp area to a local variable to be used by the program.  These variables must be populated in the same order that the data is held in the cursor.</a:t>
            </a:r>
          </a:p>
          <a:p>
            <a:pPr algn="just"/>
            <a:r>
              <a:rPr lang="en-US" sz="2800" dirty="0"/>
              <a:t>The data is looped round till an exit clause is reached.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A5E4AEE4-006E-4BBD-A7BB-67157E586AE6}" type="slidenum">
              <a:rPr lang="en-US"/>
              <a:pPr/>
              <a:t>32</a:t>
            </a:fld>
            <a:endParaRPr lang="en-US" sz="1400"/>
          </a:p>
        </p:txBody>
      </p:sp>
      <p:sp>
        <p:nvSpPr>
          <p:cNvPr id="19458" name="Rectangle 2"/>
          <p:cNvSpPr>
            <a:spLocks noChangeArrowheads="1"/>
          </p:cNvSpPr>
          <p:nvPr/>
        </p:nvSpPr>
        <p:spPr bwMode="blackWhite">
          <a:xfrm>
            <a:off x="2832100" y="2497138"/>
            <a:ext cx="3667125" cy="2136775"/>
          </a:xfrm>
          <a:prstGeom prst="rect">
            <a:avLst/>
          </a:prstGeom>
          <a:solidFill>
            <a:srgbClr val="DDDDDD"/>
          </a:solidFill>
          <a:ln w="12700">
            <a:solidFill>
              <a:srgbClr val="000000"/>
            </a:solidFill>
            <a:miter lim="800000"/>
            <a:headEnd/>
            <a:tailEnd/>
          </a:ln>
          <a:effectLst>
            <a:outerShdw dist="53882" dir="2700000" algn="ctr" rotWithShape="0">
              <a:srgbClr val="000000"/>
            </a:outerShdw>
          </a:effectLst>
        </p:spPr>
        <p:txBody>
          <a:bodyPr wrap="none" anchor="ctr"/>
          <a:lstStyle/>
          <a:p>
            <a:endParaRPr lang="en-US"/>
          </a:p>
        </p:txBody>
      </p:sp>
      <p:sp>
        <p:nvSpPr>
          <p:cNvPr id="19460" name="Rectangle 4"/>
          <p:cNvSpPr>
            <a:spLocks noChangeArrowheads="1"/>
          </p:cNvSpPr>
          <p:nvPr/>
        </p:nvSpPr>
        <p:spPr bwMode="auto">
          <a:xfrm>
            <a:off x="3689350" y="2028825"/>
            <a:ext cx="1876425" cy="381000"/>
          </a:xfrm>
          <a:prstGeom prst="rect">
            <a:avLst/>
          </a:prstGeom>
          <a:noFill/>
          <a:ln w="9525">
            <a:noFill/>
            <a:miter lim="800000"/>
            <a:headEnd/>
            <a:tailEnd/>
          </a:ln>
          <a:effectLst/>
        </p:spPr>
        <p:txBody>
          <a:bodyPr lIns="92075" tIns="46038" rIns="92075" bIns="46038">
            <a:spAutoFit/>
          </a:bodyPr>
          <a:lstStyle/>
          <a:p>
            <a:pPr algn="ct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Active set</a:t>
            </a:r>
          </a:p>
        </p:txBody>
      </p:sp>
      <p:sp>
        <p:nvSpPr>
          <p:cNvPr id="19461" name="Rectangle 5"/>
          <p:cNvSpPr>
            <a:spLocks noChangeArrowheads="1"/>
          </p:cNvSpPr>
          <p:nvPr/>
        </p:nvSpPr>
        <p:spPr bwMode="auto">
          <a:xfrm>
            <a:off x="6602413" y="3370263"/>
            <a:ext cx="1876425" cy="38100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Current row</a:t>
            </a:r>
          </a:p>
        </p:txBody>
      </p:sp>
      <p:grpSp>
        <p:nvGrpSpPr>
          <p:cNvPr id="2" name="Group 6"/>
          <p:cNvGrpSpPr>
            <a:grpSpLocks/>
          </p:cNvGrpSpPr>
          <p:nvPr/>
        </p:nvGrpSpPr>
        <p:grpSpPr bwMode="auto">
          <a:xfrm>
            <a:off x="676275" y="3097213"/>
            <a:ext cx="2062163" cy="922337"/>
            <a:chOff x="426" y="1951"/>
            <a:chExt cx="1299" cy="581"/>
          </a:xfrm>
        </p:grpSpPr>
        <p:sp>
          <p:nvSpPr>
            <p:cNvPr id="19463" name="AutoShape 7"/>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19464" name="Rectangle 8"/>
            <p:cNvSpPr>
              <a:spLocks noChangeArrowheads="1"/>
            </p:cNvSpPr>
            <p:nvPr/>
          </p:nvSpPr>
          <p:spPr bwMode="blackWhite">
            <a:xfrm>
              <a:off x="452" y="2142"/>
              <a:ext cx="684" cy="24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rgbClr val="000000"/>
                  </a:solidFill>
                  <a:latin typeface="Arial" pitchFamily="34" charset="0"/>
                </a:rPr>
                <a:t>Cursor</a:t>
              </a:r>
            </a:p>
          </p:txBody>
        </p:sp>
      </p:grpSp>
      <p:sp>
        <p:nvSpPr>
          <p:cNvPr id="19465" name="Rectangle 9"/>
          <p:cNvSpPr>
            <a:spLocks noChangeArrowheads="1"/>
          </p:cNvSpPr>
          <p:nvPr/>
        </p:nvSpPr>
        <p:spPr bwMode="auto">
          <a:xfrm>
            <a:off x="2841625" y="3351213"/>
            <a:ext cx="3648075" cy="388937"/>
          </a:xfrm>
          <a:prstGeom prst="rect">
            <a:avLst/>
          </a:prstGeom>
          <a:solidFill>
            <a:srgbClr val="FF0033">
              <a:alpha val="50000"/>
            </a:srgbClr>
          </a:solidFill>
          <a:ln w="9525">
            <a:noFill/>
            <a:miter lim="800000"/>
            <a:headEnd/>
            <a:tailEnd/>
          </a:ln>
          <a:effectLst/>
        </p:spPr>
        <p:txBody>
          <a:bodyPr wrap="none" anchor="ctr"/>
          <a:lstStyle/>
          <a:p>
            <a:endParaRPr lang="en-US"/>
          </a:p>
        </p:txBody>
      </p:sp>
      <p:sp>
        <p:nvSpPr>
          <p:cNvPr id="19466" name="Rectangle 10"/>
          <p:cNvSpPr>
            <a:spLocks noChangeArrowheads="1"/>
          </p:cNvSpPr>
          <p:nvPr/>
        </p:nvSpPr>
        <p:spPr bwMode="auto">
          <a:xfrm>
            <a:off x="2925763" y="2606675"/>
            <a:ext cx="4762500" cy="196215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7369	SMITH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7566	JONES	MANAGER</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7788	SCOTT	ANALYST</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7876	ADAMS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7902	FORD	ANALYST</a:t>
            </a:r>
          </a:p>
        </p:txBody>
      </p:sp>
      <p:sp>
        <p:nvSpPr>
          <p:cNvPr id="19467" name="Text Box 11"/>
          <p:cNvSpPr txBox="1">
            <a:spLocks noChangeArrowheads="1"/>
          </p:cNvSpPr>
          <p:nvPr/>
        </p:nvSpPr>
        <p:spPr bwMode="auto">
          <a:xfrm>
            <a:off x="2917111" y="762000"/>
            <a:ext cx="4100353" cy="769441"/>
          </a:xfrm>
          <a:prstGeom prst="rect">
            <a:avLst/>
          </a:prstGeom>
          <a:noFill/>
          <a:ln w="9525">
            <a:noFill/>
            <a:miter lim="800000"/>
            <a:headEnd/>
            <a:tailEnd/>
          </a:ln>
          <a:effectLst/>
        </p:spPr>
        <p:txBody>
          <a:bodyPr wrap="none">
            <a:spAutoFit/>
          </a:bodyPr>
          <a:lstStyle/>
          <a:p>
            <a:pPr algn="ctr"/>
            <a:r>
              <a:rPr lang="en-GB" sz="4400" b="1" dirty="0">
                <a:solidFill>
                  <a:srgbClr val="C00000"/>
                </a:solidFill>
                <a:effectLst>
                  <a:outerShdw blurRad="38100" dist="38100" dir="2700000" algn="tl">
                    <a:srgbClr val="C0C0C0"/>
                  </a:outerShdw>
                </a:effectLst>
              </a:rPr>
              <a:t>Cursor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wipe(left)">
                                      <p:cBhvr>
                                        <p:cTn id="12" dur="500"/>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D7872B70-E022-4058-AA08-2C05EDADD8C7}" type="slidenum">
              <a:rPr lang="en-US"/>
              <a:pPr/>
              <a:t>33</a:t>
            </a:fld>
            <a:endParaRPr lang="en-US" sz="1400"/>
          </a:p>
        </p:txBody>
      </p:sp>
      <p:sp>
        <p:nvSpPr>
          <p:cNvPr id="20490" name="Text Box 10"/>
          <p:cNvSpPr txBox="1">
            <a:spLocks noChangeArrowheads="1"/>
          </p:cNvSpPr>
          <p:nvPr/>
        </p:nvSpPr>
        <p:spPr bwMode="auto">
          <a:xfrm>
            <a:off x="2760481" y="762000"/>
            <a:ext cx="4410438" cy="769441"/>
          </a:xfrm>
          <a:prstGeom prst="rect">
            <a:avLst/>
          </a:prstGeom>
          <a:noFill/>
          <a:ln w="9525">
            <a:noFill/>
            <a:miter lim="800000"/>
            <a:headEnd/>
            <a:tailEnd/>
          </a:ln>
          <a:effectLst/>
        </p:spPr>
        <p:txBody>
          <a:bodyPr wrap="none">
            <a:spAutoFit/>
          </a:bodyPr>
          <a:lstStyle/>
          <a:p>
            <a:pPr algn="ctr"/>
            <a:r>
              <a:rPr lang="en-GB" sz="4400" b="1" dirty="0">
                <a:solidFill>
                  <a:srgbClr val="C00000"/>
                </a:solidFill>
                <a:effectLst>
                  <a:outerShdw blurRad="38100" dist="38100" dir="2700000" algn="tl">
                    <a:srgbClr val="C0C0C0"/>
                  </a:outerShdw>
                </a:effectLst>
              </a:rPr>
              <a:t>Controlling Cursor</a:t>
            </a:r>
          </a:p>
        </p:txBody>
      </p:sp>
      <p:sp>
        <p:nvSpPr>
          <p:cNvPr id="20492" name="Rectangle 12"/>
          <p:cNvSpPr>
            <a:spLocks noChangeArrowheads="1"/>
          </p:cNvSpPr>
          <p:nvPr/>
        </p:nvSpPr>
        <p:spPr bwMode="auto">
          <a:xfrm>
            <a:off x="365125" y="3662363"/>
            <a:ext cx="1541463" cy="920750"/>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Create a named SQL area</a:t>
            </a:r>
          </a:p>
        </p:txBody>
      </p:sp>
      <p:sp>
        <p:nvSpPr>
          <p:cNvPr id="20493" name="Rectangle 13"/>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DECLARE</a:t>
            </a:r>
          </a:p>
        </p:txBody>
      </p:sp>
      <p:sp>
        <p:nvSpPr>
          <p:cNvPr id="20494" name="Rectangle 14"/>
          <p:cNvSpPr>
            <a:spLocks noChangeArrowheads="1"/>
          </p:cNvSpPr>
          <p:nvPr/>
        </p:nvSpPr>
        <p:spPr bwMode="auto">
          <a:xfrm>
            <a:off x="1954213" y="3662363"/>
            <a:ext cx="1739900" cy="727075"/>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Identify the active set</a:t>
            </a:r>
          </a:p>
        </p:txBody>
      </p:sp>
      <p:grpSp>
        <p:nvGrpSpPr>
          <p:cNvPr id="2" name="Group 15"/>
          <p:cNvGrpSpPr>
            <a:grpSpLocks/>
          </p:cNvGrpSpPr>
          <p:nvPr/>
        </p:nvGrpSpPr>
        <p:grpSpPr bwMode="auto">
          <a:xfrm>
            <a:off x="1746250" y="2387600"/>
            <a:ext cx="1693863" cy="1039813"/>
            <a:chOff x="1100" y="1504"/>
            <a:chExt cx="1067" cy="655"/>
          </a:xfrm>
        </p:grpSpPr>
        <p:sp>
          <p:nvSpPr>
            <p:cNvPr id="20496" name="Rectangle 16"/>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OPEN</a:t>
              </a:r>
            </a:p>
          </p:txBody>
        </p:sp>
        <p:sp>
          <p:nvSpPr>
            <p:cNvPr id="20497" name="Line 17"/>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grpSp>
      <p:sp>
        <p:nvSpPr>
          <p:cNvPr id="20498" name="Rectangle 18"/>
          <p:cNvSpPr>
            <a:spLocks noChangeArrowheads="1"/>
          </p:cNvSpPr>
          <p:nvPr/>
        </p:nvSpPr>
        <p:spPr bwMode="auto">
          <a:xfrm>
            <a:off x="3683000" y="3662363"/>
            <a:ext cx="1716088" cy="1300162"/>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Load the current row into variables</a:t>
            </a:r>
          </a:p>
        </p:txBody>
      </p:sp>
      <p:grpSp>
        <p:nvGrpSpPr>
          <p:cNvPr id="3" name="Group 19"/>
          <p:cNvGrpSpPr>
            <a:grpSpLocks/>
          </p:cNvGrpSpPr>
          <p:nvPr/>
        </p:nvGrpSpPr>
        <p:grpSpPr bwMode="auto">
          <a:xfrm>
            <a:off x="3451225" y="2387600"/>
            <a:ext cx="1677988" cy="1039813"/>
            <a:chOff x="2174" y="1504"/>
            <a:chExt cx="1057" cy="655"/>
          </a:xfrm>
        </p:grpSpPr>
        <p:sp>
          <p:nvSpPr>
            <p:cNvPr id="20500" name="Line 20"/>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sp>
          <p:nvSpPr>
            <p:cNvPr id="20501" name="Rectangle 21"/>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FETCH</a:t>
              </a:r>
            </a:p>
          </p:txBody>
        </p:sp>
      </p:grpSp>
      <p:sp>
        <p:nvSpPr>
          <p:cNvPr id="20502" name="Rectangle 22"/>
          <p:cNvSpPr>
            <a:spLocks noChangeArrowheads="1"/>
          </p:cNvSpPr>
          <p:nvPr/>
        </p:nvSpPr>
        <p:spPr bwMode="auto">
          <a:xfrm>
            <a:off x="5526088" y="3662363"/>
            <a:ext cx="1733550" cy="1119187"/>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Test for existing rows</a:t>
            </a:r>
          </a:p>
        </p:txBody>
      </p:sp>
      <p:grpSp>
        <p:nvGrpSpPr>
          <p:cNvPr id="4" name="Group 23"/>
          <p:cNvGrpSpPr>
            <a:grpSpLocks/>
          </p:cNvGrpSpPr>
          <p:nvPr/>
        </p:nvGrpSpPr>
        <p:grpSpPr bwMode="auto">
          <a:xfrm>
            <a:off x="5132388" y="2373313"/>
            <a:ext cx="1709737" cy="984250"/>
            <a:chOff x="3233" y="1495"/>
            <a:chExt cx="1077" cy="620"/>
          </a:xfrm>
        </p:grpSpPr>
        <p:sp>
          <p:nvSpPr>
            <p:cNvPr id="20504" name="Line 24"/>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sp>
          <p:nvSpPr>
            <p:cNvPr id="20505" name="Rectangle 25"/>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0506" name="Rectangle 26"/>
            <p:cNvSpPr>
              <a:spLocks noChangeArrowheads="1"/>
            </p:cNvSpPr>
            <p:nvPr/>
          </p:nvSpPr>
          <p:spPr bwMode="auto">
            <a:xfrm>
              <a:off x="3610" y="1710"/>
              <a:ext cx="700" cy="231"/>
            </a:xfrm>
            <a:prstGeom prst="rect">
              <a:avLst/>
            </a:prstGeom>
            <a:noFill/>
            <a:ln w="9525">
              <a:noFill/>
              <a:miter lim="800000"/>
              <a:headEnd/>
              <a:tailEnd/>
            </a:ln>
            <a:effectLst/>
          </p:spPr>
          <p:txBody>
            <a:bodyPr wrap="none" lIns="92075" tIns="46038" rIns="92075" bIns="46038">
              <a:spAutoFit/>
            </a:bodyPr>
            <a:lstStyle/>
            <a:p>
              <a:pPr eaLnBrk="0" hangingPunct="0"/>
              <a:r>
                <a:rPr lang="en-GB" sz="1800" b="1">
                  <a:solidFill>
                    <a:srgbClr val="000000"/>
                  </a:solidFill>
                  <a:latin typeface="Arial" pitchFamily="34" charset="0"/>
                </a:rPr>
                <a:t>EMPTY?</a:t>
              </a:r>
            </a:p>
          </p:txBody>
        </p:sp>
      </p:grpSp>
      <p:sp>
        <p:nvSpPr>
          <p:cNvPr id="20507" name="Rectangle 27"/>
          <p:cNvSpPr>
            <a:spLocks noChangeArrowheads="1"/>
          </p:cNvSpPr>
          <p:nvPr/>
        </p:nvSpPr>
        <p:spPr bwMode="auto">
          <a:xfrm>
            <a:off x="5526088" y="4667250"/>
            <a:ext cx="1733550" cy="1831975"/>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Return to FETCH if rows found</a:t>
            </a:r>
          </a:p>
        </p:txBody>
      </p:sp>
      <p:sp>
        <p:nvSpPr>
          <p:cNvPr id="20508" name="Rectangle 28"/>
          <p:cNvSpPr>
            <a:spLocks noChangeArrowheads="1"/>
          </p:cNvSpPr>
          <p:nvPr/>
        </p:nvSpPr>
        <p:spPr bwMode="auto">
          <a:xfrm>
            <a:off x="6369050" y="1727200"/>
            <a:ext cx="488950" cy="366713"/>
          </a:xfrm>
          <a:prstGeom prst="rect">
            <a:avLst/>
          </a:prstGeom>
          <a:noFill/>
          <a:ln w="9525">
            <a:noFill/>
            <a:miter lim="800000"/>
            <a:headEnd/>
            <a:tailEnd/>
          </a:ln>
          <a:effec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No</a:t>
            </a:r>
          </a:p>
        </p:txBody>
      </p:sp>
      <p:sp>
        <p:nvSpPr>
          <p:cNvPr id="20509" name="Freeform 29"/>
          <p:cNvSpPr>
            <a:spLocks/>
          </p:cNvSpPr>
          <p:nvPr/>
        </p:nvSpPr>
        <p:spPr bwMode="auto">
          <a:xfrm>
            <a:off x="4852988" y="1663700"/>
            <a:ext cx="1447800" cy="506413"/>
          </a:xfrm>
          <a:custGeom>
            <a:avLst/>
            <a:gdLst/>
            <a:ahLst/>
            <a:cxnLst>
              <a:cxn ang="0">
                <a:pos x="911" y="318"/>
              </a:cxn>
              <a:cxn ang="0">
                <a:pos x="911" y="0"/>
              </a:cxn>
              <a:cxn ang="0">
                <a:pos x="0" y="0"/>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endParaRPr lang="en-US"/>
          </a:p>
        </p:txBody>
      </p:sp>
      <p:sp>
        <p:nvSpPr>
          <p:cNvPr id="20510" name="Line 30"/>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endParaRPr lang="en-US"/>
          </a:p>
        </p:txBody>
      </p:sp>
      <p:sp>
        <p:nvSpPr>
          <p:cNvPr id="20511" name="Rectangle 31"/>
          <p:cNvSpPr>
            <a:spLocks noChangeArrowheads="1"/>
          </p:cNvSpPr>
          <p:nvPr/>
        </p:nvSpPr>
        <p:spPr bwMode="auto">
          <a:xfrm>
            <a:off x="7204075" y="3662363"/>
            <a:ext cx="1739900" cy="727075"/>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Release the active set</a:t>
            </a:r>
          </a:p>
        </p:txBody>
      </p:sp>
      <p:sp>
        <p:nvSpPr>
          <p:cNvPr id="20514" name="Rectangle 34"/>
          <p:cNvSpPr>
            <a:spLocks noChangeArrowheads="1"/>
          </p:cNvSpPr>
          <p:nvPr/>
        </p:nvSpPr>
        <p:spPr bwMode="blackWhite">
          <a:xfrm>
            <a:off x="7446963" y="2389188"/>
            <a:ext cx="1216025" cy="1039812"/>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chemeClr val="bg1"/>
                </a:solidFill>
                <a:effectLst>
                  <a:outerShdw blurRad="38100" dist="38100" dir="2700000" algn="tl">
                    <a:srgbClr val="000000"/>
                  </a:outerShdw>
                </a:effectLst>
                <a:latin typeface="Arial" pitchFamily="34" charset="0"/>
              </a:rPr>
              <a:t>CLOSE</a:t>
            </a:r>
          </a:p>
        </p:txBody>
      </p:sp>
      <p:grpSp>
        <p:nvGrpSpPr>
          <p:cNvPr id="5" name="Group 36"/>
          <p:cNvGrpSpPr>
            <a:grpSpLocks/>
          </p:cNvGrpSpPr>
          <p:nvPr/>
        </p:nvGrpSpPr>
        <p:grpSpPr bwMode="auto">
          <a:xfrm>
            <a:off x="6859588" y="2441575"/>
            <a:ext cx="590550" cy="430213"/>
            <a:chOff x="4321" y="1538"/>
            <a:chExt cx="372" cy="271"/>
          </a:xfrm>
        </p:grpSpPr>
        <p:sp>
          <p:nvSpPr>
            <p:cNvPr id="20513" name="Line 33"/>
            <p:cNvSpPr>
              <a:spLocks noChangeShapeType="1"/>
            </p:cNvSpPr>
            <p:nvPr/>
          </p:nvSpPr>
          <p:spPr bwMode="auto">
            <a:xfrm>
              <a:off x="4404" y="1809"/>
              <a:ext cx="2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sp>
          <p:nvSpPr>
            <p:cNvPr id="20515" name="Rectangle 35"/>
            <p:cNvSpPr>
              <a:spLocks noChangeArrowheads="1"/>
            </p:cNvSpPr>
            <p:nvPr/>
          </p:nvSpPr>
          <p:spPr bwMode="auto">
            <a:xfrm>
              <a:off x="4321" y="1538"/>
              <a:ext cx="372" cy="231"/>
            </a:xfrm>
            <a:prstGeom prst="rect">
              <a:avLst/>
            </a:prstGeom>
            <a:noFill/>
            <a:ln w="9525">
              <a:noFill/>
              <a:miter lim="800000"/>
              <a:headEnd/>
              <a:tailEnd/>
            </a:ln>
            <a:effec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wipe(left)">
                                      <p:cBhvr>
                                        <p:cTn id="7" dur="500"/>
                                        <p:tgtEl>
                                          <p:spTgt spid="2049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93"/>
                                        </p:tgtEl>
                                        <p:attrNameLst>
                                          <p:attrName>style.visibility</p:attrName>
                                        </p:attrNameLst>
                                      </p:cBhvr>
                                      <p:to>
                                        <p:strVal val="visible"/>
                                      </p:to>
                                    </p:set>
                                    <p:animEffect transition="in" filter="wipe(left)">
                                      <p:cBhvr>
                                        <p:cTn id="11" dur="500"/>
                                        <p:tgtEl>
                                          <p:spTgt spid="204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94"/>
                                        </p:tgtEl>
                                        <p:attrNameLst>
                                          <p:attrName>style.visibility</p:attrName>
                                        </p:attrNameLst>
                                      </p:cBhvr>
                                      <p:to>
                                        <p:strVal val="visible"/>
                                      </p:to>
                                    </p:set>
                                    <p:animEffect transition="in" filter="wipe(left)">
                                      <p:cBhvr>
                                        <p:cTn id="16" dur="500"/>
                                        <p:tgtEl>
                                          <p:spTgt spid="2049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wipe(left)">
                                      <p:cBhvr>
                                        <p:cTn id="25" dur="500"/>
                                        <p:tgtEl>
                                          <p:spTgt spid="2049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502"/>
                                        </p:tgtEl>
                                        <p:attrNameLst>
                                          <p:attrName>style.visibility</p:attrName>
                                        </p:attrNameLst>
                                      </p:cBhvr>
                                      <p:to>
                                        <p:strVal val="visible"/>
                                      </p:to>
                                    </p:set>
                                    <p:animEffect transition="in" filter="wipe(left)">
                                      <p:cBhvr>
                                        <p:cTn id="34" dur="500"/>
                                        <p:tgtEl>
                                          <p:spTgt spid="2050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507"/>
                                        </p:tgtEl>
                                        <p:attrNameLst>
                                          <p:attrName>style.visibility</p:attrName>
                                        </p:attrNameLst>
                                      </p:cBhvr>
                                      <p:to>
                                        <p:strVal val="visible"/>
                                      </p:to>
                                    </p:set>
                                    <p:animEffect transition="in" filter="wipe(left)">
                                      <p:cBhvr>
                                        <p:cTn id="43" dur="500"/>
                                        <p:tgtEl>
                                          <p:spTgt spid="20507"/>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20508"/>
                                        </p:tgtEl>
                                        <p:attrNameLst>
                                          <p:attrName>style.visibility</p:attrName>
                                        </p:attrNameLst>
                                      </p:cBhvr>
                                      <p:to>
                                        <p:strVal val="visible"/>
                                      </p:to>
                                    </p:set>
                                    <p:animEffect transition="in" filter="box(out)">
                                      <p:cBhvr>
                                        <p:cTn id="47" dur="500"/>
                                        <p:tgtEl>
                                          <p:spTgt spid="20508"/>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0509"/>
                                        </p:tgtEl>
                                        <p:attrNameLst>
                                          <p:attrName>style.visibility</p:attrName>
                                        </p:attrNameLst>
                                      </p:cBhvr>
                                      <p:to>
                                        <p:strVal val="visible"/>
                                      </p:to>
                                    </p:set>
                                    <p:animEffect transition="in" filter="wipe(right)">
                                      <p:cBhvr>
                                        <p:cTn id="51" dur="500"/>
                                        <p:tgtEl>
                                          <p:spTgt spid="20509"/>
                                        </p:tgtEl>
                                      </p:cBhvr>
                                    </p:animEffect>
                                  </p:childTnLst>
                                </p:cTn>
                              </p:par>
                            </p:childTnLst>
                          </p:cTn>
                        </p:par>
                        <p:par>
                          <p:cTn id="52" fill="hold">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20510"/>
                                        </p:tgtEl>
                                        <p:attrNameLst>
                                          <p:attrName>style.visibility</p:attrName>
                                        </p:attrNameLst>
                                      </p:cBhvr>
                                      <p:to>
                                        <p:strVal val="visible"/>
                                      </p:to>
                                    </p:set>
                                    <p:animEffect transition="in" filter="wipe(up)">
                                      <p:cBhvr>
                                        <p:cTn id="55" dur="500"/>
                                        <p:tgtEl>
                                          <p:spTgt spid="20510"/>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0-#ppt_w/2"/>
                                          </p:val>
                                        </p:tav>
                                        <p:tav tm="100000">
                                          <p:val>
                                            <p:strVal val="#ppt_x"/>
                                          </p:val>
                                        </p:tav>
                                      </p:tavLst>
                                    </p:anim>
                                    <p:anim calcmode="lin" valueType="num">
                                      <p:cBhvr additive="base">
                                        <p:cTn id="6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511"/>
                                        </p:tgtEl>
                                        <p:attrNameLst>
                                          <p:attrName>style.visibility</p:attrName>
                                        </p:attrNameLst>
                                      </p:cBhvr>
                                      <p:to>
                                        <p:strVal val="visible"/>
                                      </p:to>
                                    </p:set>
                                    <p:animEffect transition="in" filter="wipe(left)">
                                      <p:cBhvr>
                                        <p:cTn id="66" dur="500"/>
                                        <p:tgtEl>
                                          <p:spTgt spid="20511"/>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0514"/>
                                        </p:tgtEl>
                                        <p:attrNameLst>
                                          <p:attrName>style.visibility</p:attrName>
                                        </p:attrNameLst>
                                      </p:cBhvr>
                                      <p:to>
                                        <p:strVal val="visible"/>
                                      </p:to>
                                    </p:set>
                                    <p:anim calcmode="lin" valueType="num">
                                      <p:cBhvr additive="base">
                                        <p:cTn id="71" dur="500" fill="hold"/>
                                        <p:tgtEl>
                                          <p:spTgt spid="20514"/>
                                        </p:tgtEl>
                                        <p:attrNameLst>
                                          <p:attrName>ppt_x</p:attrName>
                                        </p:attrNameLst>
                                      </p:cBhvr>
                                      <p:tavLst>
                                        <p:tav tm="0">
                                          <p:val>
                                            <p:strVal val="0-#ppt_w/2"/>
                                          </p:val>
                                        </p:tav>
                                        <p:tav tm="100000">
                                          <p:val>
                                            <p:strVal val="#ppt_x"/>
                                          </p:val>
                                        </p:tav>
                                      </p:tavLst>
                                    </p:anim>
                                    <p:anim calcmode="lin" valueType="num">
                                      <p:cBhvr additive="base">
                                        <p:cTn id="72" dur="500" fill="hold"/>
                                        <p:tgtEl>
                                          <p:spTgt spid="20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utoUpdateAnimBg="0"/>
      <p:bldP spid="20493" grpId="0" animBg="1" autoUpdateAnimBg="0"/>
      <p:bldP spid="20494" grpId="0" autoUpdateAnimBg="0"/>
      <p:bldP spid="20498" grpId="0" autoUpdateAnimBg="0"/>
      <p:bldP spid="20502" grpId="0" autoUpdateAnimBg="0"/>
      <p:bldP spid="20507" grpId="0" autoUpdateAnimBg="0"/>
      <p:bldP spid="20508" grpId="0" autoUpdateAnimBg="0"/>
      <p:bldP spid="20509" grpId="0" animBg="1"/>
      <p:bldP spid="20510" grpId="0" animBg="1"/>
      <p:bldP spid="20511" grpId="0" autoUpdateAnimBg="0"/>
      <p:bldP spid="2051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fld id="{0B113BEE-643A-4033-9F40-2C8F91588C5A}" type="slidenum">
              <a:rPr lang="en-US"/>
              <a:pPr/>
              <a:t>34</a:t>
            </a:fld>
            <a:endParaRPr lang="en-US" sz="1400"/>
          </a:p>
        </p:txBody>
      </p:sp>
      <p:sp>
        <p:nvSpPr>
          <p:cNvPr id="21506" name="Text Box 2"/>
          <p:cNvSpPr txBox="1">
            <a:spLocks noChangeArrowheads="1"/>
          </p:cNvSpPr>
          <p:nvPr/>
        </p:nvSpPr>
        <p:spPr bwMode="auto">
          <a:xfrm>
            <a:off x="1691680" y="332656"/>
            <a:ext cx="4811189" cy="769441"/>
          </a:xfrm>
          <a:prstGeom prst="rect">
            <a:avLst/>
          </a:prstGeom>
          <a:noFill/>
          <a:ln w="9525">
            <a:noFill/>
            <a:miter lim="800000"/>
            <a:headEnd/>
            <a:tailEnd/>
          </a:ln>
          <a:effectLst/>
        </p:spPr>
        <p:txBody>
          <a:bodyPr wrap="none">
            <a:spAutoFit/>
          </a:bodyPr>
          <a:lstStyle/>
          <a:p>
            <a:pPr algn="ctr"/>
            <a:r>
              <a:rPr lang="en-GB" sz="4400" b="1" dirty="0">
                <a:solidFill>
                  <a:srgbClr val="C00000"/>
                </a:solidFill>
                <a:effectLst>
                  <a:outerShdw blurRad="38100" dist="38100" dir="2700000" algn="tl">
                    <a:srgbClr val="C0C0C0"/>
                  </a:outerShdw>
                </a:effectLst>
              </a:rPr>
              <a:t>Controlling Cursor…</a:t>
            </a:r>
          </a:p>
        </p:txBody>
      </p:sp>
      <p:sp>
        <p:nvSpPr>
          <p:cNvPr id="21530" name="Rectangle 26"/>
          <p:cNvSpPr>
            <a:spLocks noChangeArrowheads="1"/>
          </p:cNvSpPr>
          <p:nvPr/>
        </p:nvSpPr>
        <p:spPr bwMode="auto">
          <a:xfrm>
            <a:off x="2933700" y="1371600"/>
            <a:ext cx="2876550"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Open the cursor.</a:t>
            </a:r>
          </a:p>
        </p:txBody>
      </p:sp>
      <p:grpSp>
        <p:nvGrpSpPr>
          <p:cNvPr id="2" name="Group 27"/>
          <p:cNvGrpSpPr>
            <a:grpSpLocks/>
          </p:cNvGrpSpPr>
          <p:nvPr/>
        </p:nvGrpSpPr>
        <p:grpSpPr bwMode="auto">
          <a:xfrm>
            <a:off x="3533775" y="1706563"/>
            <a:ext cx="1722438" cy="873125"/>
            <a:chOff x="2226" y="891"/>
            <a:chExt cx="1085" cy="550"/>
          </a:xfrm>
        </p:grpSpPr>
        <p:sp>
          <p:nvSpPr>
            <p:cNvPr id="21532" name="AutoShape 28"/>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33" name="Rectangle 29"/>
            <p:cNvSpPr>
              <a:spLocks noChangeArrowheads="1"/>
            </p:cNvSpPr>
            <p:nvPr/>
          </p:nvSpPr>
          <p:spPr bwMode="auto">
            <a:xfrm>
              <a:off x="2226" y="1271"/>
              <a:ext cx="485" cy="170"/>
            </a:xfrm>
            <a:prstGeom prst="rect">
              <a:avLst/>
            </a:prstGeom>
            <a:noFill/>
            <a:ln w="9525">
              <a:noFill/>
              <a:miter lim="800000"/>
              <a:headEnd/>
              <a:tailEnd/>
            </a:ln>
            <a:effec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34" name="AutoShape 30"/>
          <p:cNvSpPr>
            <a:spLocks noChangeArrowheads="1"/>
          </p:cNvSpPr>
          <p:nvPr/>
        </p:nvSpPr>
        <p:spPr bwMode="auto">
          <a:xfrm>
            <a:off x="4110038" y="1785938"/>
            <a:ext cx="639762" cy="84137"/>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5" name="AutoShape 31"/>
          <p:cNvSpPr>
            <a:spLocks noChangeArrowheads="1"/>
          </p:cNvSpPr>
          <p:nvPr/>
        </p:nvSpPr>
        <p:spPr bwMode="auto">
          <a:xfrm>
            <a:off x="4148138" y="1928813"/>
            <a:ext cx="639762" cy="85725"/>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6" name="AutoShape 32"/>
          <p:cNvSpPr>
            <a:spLocks noChangeArrowheads="1"/>
          </p:cNvSpPr>
          <p:nvPr/>
        </p:nvSpPr>
        <p:spPr bwMode="auto">
          <a:xfrm>
            <a:off x="4186238" y="2068513"/>
            <a:ext cx="639762" cy="85725"/>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7" name="AutoShape 33"/>
          <p:cNvSpPr>
            <a:spLocks noChangeArrowheads="1"/>
          </p:cNvSpPr>
          <p:nvPr/>
        </p:nvSpPr>
        <p:spPr bwMode="auto">
          <a:xfrm>
            <a:off x="4221163" y="2214563"/>
            <a:ext cx="638175" cy="85725"/>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8" name="AutoShape 34"/>
          <p:cNvSpPr>
            <a:spLocks noChangeArrowheads="1"/>
          </p:cNvSpPr>
          <p:nvPr/>
        </p:nvSpPr>
        <p:spPr bwMode="auto">
          <a:xfrm>
            <a:off x="4273550" y="2406650"/>
            <a:ext cx="639763" cy="85725"/>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3" name="Group 35"/>
          <p:cNvGrpSpPr>
            <a:grpSpLocks/>
          </p:cNvGrpSpPr>
          <p:nvPr/>
        </p:nvGrpSpPr>
        <p:grpSpPr bwMode="auto">
          <a:xfrm>
            <a:off x="4743450" y="1639888"/>
            <a:ext cx="3859213" cy="396875"/>
            <a:chOff x="2988" y="849"/>
            <a:chExt cx="2431" cy="250"/>
          </a:xfrm>
        </p:grpSpPr>
        <p:sp>
          <p:nvSpPr>
            <p:cNvPr id="21540" name="Rectangle 36"/>
            <p:cNvSpPr>
              <a:spLocks noChangeArrowheads="1"/>
            </p:cNvSpPr>
            <p:nvPr/>
          </p:nvSpPr>
          <p:spPr bwMode="auto">
            <a:xfrm>
              <a:off x="4616" y="849"/>
              <a:ext cx="803" cy="250"/>
            </a:xfrm>
            <a:prstGeom prst="rect">
              <a:avLst/>
            </a:prstGeom>
            <a:noFill/>
            <a:ln w="9525">
              <a:noFill/>
              <a:miter lim="800000"/>
              <a:headEnd/>
              <a:tailEnd/>
            </a:ln>
            <a:effec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41" name="Line 37"/>
            <p:cNvSpPr>
              <a:spLocks noChangeShapeType="1"/>
            </p:cNvSpPr>
            <p:nvPr/>
          </p:nvSpPr>
          <p:spPr bwMode="auto">
            <a:xfrm flipH="1" flipV="1">
              <a:off x="2988" y="966"/>
              <a:ext cx="1545" cy="1"/>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grpSp>
      <p:sp>
        <p:nvSpPr>
          <p:cNvPr id="21542" name="Rectangle 38"/>
          <p:cNvSpPr>
            <a:spLocks noChangeArrowheads="1"/>
          </p:cNvSpPr>
          <p:nvPr/>
        </p:nvSpPr>
        <p:spPr bwMode="auto">
          <a:xfrm>
            <a:off x="2293938" y="2565400"/>
            <a:ext cx="4157662"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Fetch a row from the cursor.</a:t>
            </a:r>
          </a:p>
        </p:txBody>
      </p:sp>
      <p:grpSp>
        <p:nvGrpSpPr>
          <p:cNvPr id="4" name="Group 39"/>
          <p:cNvGrpSpPr>
            <a:grpSpLocks/>
          </p:cNvGrpSpPr>
          <p:nvPr/>
        </p:nvGrpSpPr>
        <p:grpSpPr bwMode="auto">
          <a:xfrm>
            <a:off x="3533775" y="3074988"/>
            <a:ext cx="1722438" cy="876300"/>
            <a:chOff x="2226" y="1753"/>
            <a:chExt cx="1085" cy="552"/>
          </a:xfrm>
        </p:grpSpPr>
        <p:grpSp>
          <p:nvGrpSpPr>
            <p:cNvPr id="5" name="Group 40"/>
            <p:cNvGrpSpPr>
              <a:grpSpLocks/>
            </p:cNvGrpSpPr>
            <p:nvPr/>
          </p:nvGrpSpPr>
          <p:grpSpPr bwMode="auto">
            <a:xfrm>
              <a:off x="2226" y="1753"/>
              <a:ext cx="1085" cy="552"/>
              <a:chOff x="2226" y="1753"/>
              <a:chExt cx="1085" cy="552"/>
            </a:xfrm>
          </p:grpSpPr>
          <p:sp>
            <p:nvSpPr>
              <p:cNvPr id="21545" name="AutoShape 41"/>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46" name="Rectangle 42"/>
              <p:cNvSpPr>
                <a:spLocks noChangeArrowheads="1"/>
              </p:cNvSpPr>
              <p:nvPr/>
            </p:nvSpPr>
            <p:spPr bwMode="auto">
              <a:xfrm>
                <a:off x="2226" y="2135"/>
                <a:ext cx="459" cy="170"/>
              </a:xfrm>
              <a:prstGeom prst="rect">
                <a:avLst/>
              </a:prstGeom>
              <a:noFill/>
              <a:ln w="9525">
                <a:noFill/>
                <a:miter lim="800000"/>
                <a:headEnd/>
                <a:tailEnd/>
              </a:ln>
              <a:effec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47" name="AutoShape 43"/>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8" name="AutoShape 44"/>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9" name="AutoShape 45"/>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50" name="AutoShape 46"/>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sp>
        <p:nvSpPr>
          <p:cNvPr id="21551" name="Oval 47"/>
          <p:cNvSpPr>
            <a:spLocks noChangeArrowheads="1"/>
          </p:cNvSpPr>
          <p:nvPr/>
        </p:nvSpPr>
        <p:spPr bwMode="auto">
          <a:xfrm>
            <a:off x="4402138" y="3182938"/>
            <a:ext cx="26987" cy="25400"/>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52" name="Oval 48"/>
          <p:cNvSpPr>
            <a:spLocks noChangeArrowheads="1"/>
          </p:cNvSpPr>
          <p:nvPr/>
        </p:nvSpPr>
        <p:spPr bwMode="auto">
          <a:xfrm>
            <a:off x="4402138" y="3087688"/>
            <a:ext cx="26987" cy="25400"/>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53" name="Oval 49"/>
          <p:cNvSpPr>
            <a:spLocks noChangeArrowheads="1"/>
          </p:cNvSpPr>
          <p:nvPr/>
        </p:nvSpPr>
        <p:spPr bwMode="auto">
          <a:xfrm>
            <a:off x="4402138" y="3006725"/>
            <a:ext cx="26987" cy="26988"/>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54" name="AutoShape 50"/>
          <p:cNvSpPr>
            <a:spLocks noChangeArrowheads="1"/>
          </p:cNvSpPr>
          <p:nvPr/>
        </p:nvSpPr>
        <p:spPr bwMode="auto">
          <a:xfrm>
            <a:off x="4067175" y="2886075"/>
            <a:ext cx="639763" cy="85725"/>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6" name="Group 51"/>
          <p:cNvGrpSpPr>
            <a:grpSpLocks/>
          </p:cNvGrpSpPr>
          <p:nvPr/>
        </p:nvGrpSpPr>
        <p:grpSpPr bwMode="auto">
          <a:xfrm>
            <a:off x="5076825" y="3101975"/>
            <a:ext cx="3536950" cy="396875"/>
            <a:chOff x="3198" y="1770"/>
            <a:chExt cx="2228" cy="250"/>
          </a:xfrm>
        </p:grpSpPr>
        <p:sp>
          <p:nvSpPr>
            <p:cNvPr id="21556" name="Rectangle 52"/>
            <p:cNvSpPr>
              <a:spLocks noChangeArrowheads="1"/>
            </p:cNvSpPr>
            <p:nvPr/>
          </p:nvSpPr>
          <p:spPr bwMode="auto">
            <a:xfrm>
              <a:off x="4616" y="1770"/>
              <a:ext cx="810" cy="250"/>
            </a:xfrm>
            <a:prstGeom prst="rect">
              <a:avLst/>
            </a:prstGeom>
            <a:noFill/>
            <a:ln w="9525">
              <a:noFill/>
              <a:miter lim="800000"/>
              <a:headEnd/>
              <a:tailEnd/>
            </a:ln>
            <a:effec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57" name="Line 53"/>
            <p:cNvSpPr>
              <a:spLocks noChangeShapeType="1"/>
            </p:cNvSpPr>
            <p:nvPr/>
          </p:nvSpPr>
          <p:spPr bwMode="auto">
            <a:xfrm flipH="1">
              <a:off x="3198" y="1895"/>
              <a:ext cx="133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grpSp>
      <p:sp>
        <p:nvSpPr>
          <p:cNvPr id="21558" name="Rectangle 54"/>
          <p:cNvSpPr>
            <a:spLocks noChangeArrowheads="1"/>
          </p:cNvSpPr>
          <p:nvPr/>
        </p:nvSpPr>
        <p:spPr bwMode="auto">
          <a:xfrm>
            <a:off x="2730500" y="3902075"/>
            <a:ext cx="3282950"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Continue until empty.</a:t>
            </a:r>
          </a:p>
        </p:txBody>
      </p:sp>
      <p:grpSp>
        <p:nvGrpSpPr>
          <p:cNvPr id="7" name="Group 55"/>
          <p:cNvGrpSpPr>
            <a:grpSpLocks/>
          </p:cNvGrpSpPr>
          <p:nvPr/>
        </p:nvGrpSpPr>
        <p:grpSpPr bwMode="auto">
          <a:xfrm>
            <a:off x="3533775" y="4487863"/>
            <a:ext cx="1722438" cy="882650"/>
            <a:chOff x="2226" y="2643"/>
            <a:chExt cx="1085" cy="556"/>
          </a:xfrm>
        </p:grpSpPr>
        <p:sp>
          <p:nvSpPr>
            <p:cNvPr id="21560" name="AutoShape 56"/>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61" name="Rectangle 57"/>
            <p:cNvSpPr>
              <a:spLocks noChangeArrowheads="1"/>
            </p:cNvSpPr>
            <p:nvPr/>
          </p:nvSpPr>
          <p:spPr bwMode="auto">
            <a:xfrm>
              <a:off x="2226" y="3029"/>
              <a:ext cx="494" cy="170"/>
            </a:xfrm>
            <a:prstGeom prst="rect">
              <a:avLst/>
            </a:prstGeom>
            <a:noFill/>
            <a:ln w="9525">
              <a:noFill/>
              <a:miter lim="800000"/>
              <a:headEnd/>
              <a:tailEnd/>
            </a:ln>
            <a:effec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62" name="Oval 58"/>
          <p:cNvSpPr>
            <a:spLocks noChangeArrowheads="1"/>
          </p:cNvSpPr>
          <p:nvPr/>
        </p:nvSpPr>
        <p:spPr bwMode="auto">
          <a:xfrm>
            <a:off x="4402138" y="4551363"/>
            <a:ext cx="26987" cy="26987"/>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63" name="Oval 59"/>
          <p:cNvSpPr>
            <a:spLocks noChangeArrowheads="1"/>
          </p:cNvSpPr>
          <p:nvPr/>
        </p:nvSpPr>
        <p:spPr bwMode="auto">
          <a:xfrm>
            <a:off x="4402138" y="4456113"/>
            <a:ext cx="26987" cy="26987"/>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64" name="Oval 60"/>
          <p:cNvSpPr>
            <a:spLocks noChangeArrowheads="1"/>
          </p:cNvSpPr>
          <p:nvPr/>
        </p:nvSpPr>
        <p:spPr bwMode="auto">
          <a:xfrm>
            <a:off x="4402138" y="4376738"/>
            <a:ext cx="26987" cy="25400"/>
          </a:xfrm>
          <a:prstGeom prst="ellipse">
            <a:avLst/>
          </a:prstGeom>
          <a:solidFill>
            <a:srgbClr val="FFFFCC"/>
          </a:solidFill>
          <a:ln w="12700">
            <a:solidFill>
              <a:schemeClr val="tx1"/>
            </a:solidFill>
            <a:round/>
            <a:headEnd/>
            <a:tailEnd/>
          </a:ln>
          <a:effectLst/>
        </p:spPr>
        <p:txBody>
          <a:bodyPr wrap="none" anchor="ctr"/>
          <a:lstStyle/>
          <a:p>
            <a:endParaRPr lang="en-US"/>
          </a:p>
        </p:txBody>
      </p:sp>
      <p:sp>
        <p:nvSpPr>
          <p:cNvPr id="21565" name="AutoShape 61"/>
          <p:cNvSpPr>
            <a:spLocks noChangeArrowheads="1"/>
          </p:cNvSpPr>
          <p:nvPr/>
        </p:nvSpPr>
        <p:spPr bwMode="auto">
          <a:xfrm>
            <a:off x="4067175" y="4256088"/>
            <a:ext cx="639763" cy="84137"/>
          </a:xfrm>
          <a:prstGeom prst="roundRect">
            <a:avLst>
              <a:gd name="adj" fmla="val 12495"/>
            </a:avLst>
          </a:prstGeom>
          <a:solidFill>
            <a:srgbClr val="FF3300"/>
          </a:solidFill>
          <a:ln w="12700">
            <a:solidFill>
              <a:srgbClr val="000000"/>
            </a:solidFill>
            <a:round/>
            <a:headEnd/>
            <a:tailEnd/>
          </a:ln>
          <a:effec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8" name="Group 62"/>
          <p:cNvGrpSpPr>
            <a:grpSpLocks/>
          </p:cNvGrpSpPr>
          <p:nvPr/>
        </p:nvGrpSpPr>
        <p:grpSpPr bwMode="auto">
          <a:xfrm>
            <a:off x="5043488" y="4446588"/>
            <a:ext cx="3606800" cy="396875"/>
            <a:chOff x="3177" y="2617"/>
            <a:chExt cx="2272" cy="250"/>
          </a:xfrm>
        </p:grpSpPr>
        <p:sp>
          <p:nvSpPr>
            <p:cNvPr id="21567" name="Rectangle 63"/>
            <p:cNvSpPr>
              <a:spLocks noChangeArrowheads="1"/>
            </p:cNvSpPr>
            <p:nvPr/>
          </p:nvSpPr>
          <p:spPr bwMode="auto">
            <a:xfrm>
              <a:off x="4634" y="2617"/>
              <a:ext cx="815" cy="250"/>
            </a:xfrm>
            <a:prstGeom prst="rect">
              <a:avLst/>
            </a:prstGeom>
            <a:noFill/>
            <a:ln w="9525">
              <a:noFill/>
              <a:miter lim="800000"/>
              <a:headEnd/>
              <a:tailEnd/>
            </a:ln>
            <a:effec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68" name="Line 64"/>
            <p:cNvSpPr>
              <a:spLocks noChangeShapeType="1"/>
            </p:cNvSpPr>
            <p:nvPr/>
          </p:nvSpPr>
          <p:spPr bwMode="auto">
            <a:xfrm flipH="1">
              <a:off x="3177" y="2742"/>
              <a:ext cx="136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endParaRPr lang="en-US"/>
            </a:p>
          </p:txBody>
        </p:sp>
      </p:grpSp>
      <p:sp>
        <p:nvSpPr>
          <p:cNvPr id="21569" name="Rectangle 65"/>
          <p:cNvSpPr>
            <a:spLocks noChangeArrowheads="1"/>
          </p:cNvSpPr>
          <p:nvPr/>
        </p:nvSpPr>
        <p:spPr bwMode="auto">
          <a:xfrm>
            <a:off x="2933700" y="5360988"/>
            <a:ext cx="2876550"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Close the cursor.</a:t>
            </a:r>
          </a:p>
        </p:txBody>
      </p:sp>
      <p:grpSp>
        <p:nvGrpSpPr>
          <p:cNvPr id="9" name="Group 66"/>
          <p:cNvGrpSpPr>
            <a:grpSpLocks/>
          </p:cNvGrpSpPr>
          <p:nvPr/>
        </p:nvGrpSpPr>
        <p:grpSpPr bwMode="auto">
          <a:xfrm>
            <a:off x="3533775" y="5746750"/>
            <a:ext cx="1722438" cy="882650"/>
            <a:chOff x="2226" y="3436"/>
            <a:chExt cx="1085" cy="556"/>
          </a:xfrm>
        </p:grpSpPr>
        <p:sp>
          <p:nvSpPr>
            <p:cNvPr id="21571" name="AutoShape 67"/>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72" name="Rectangle 68"/>
            <p:cNvSpPr>
              <a:spLocks noChangeArrowheads="1"/>
            </p:cNvSpPr>
            <p:nvPr/>
          </p:nvSpPr>
          <p:spPr bwMode="auto">
            <a:xfrm>
              <a:off x="2226" y="3822"/>
              <a:ext cx="459" cy="170"/>
            </a:xfrm>
            <a:prstGeom prst="rect">
              <a:avLst/>
            </a:prstGeom>
            <a:noFill/>
            <a:ln w="9525">
              <a:noFill/>
              <a:miter lim="800000"/>
              <a:headEnd/>
              <a:tailEnd/>
            </a:ln>
            <a:effec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wipe(left)">
                                      <p:cBhvr>
                                        <p:cTn id="7" dur="500"/>
                                        <p:tgtEl>
                                          <p:spTgt spid="21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534"/>
                                        </p:tgtEl>
                                        <p:attrNameLst>
                                          <p:attrName>style.visibility</p:attrName>
                                        </p:attrNameLst>
                                      </p:cBhvr>
                                      <p:to>
                                        <p:strVal val="visible"/>
                                      </p:to>
                                    </p:set>
                                    <p:animEffect transition="in" filter="wipe(up)">
                                      <p:cBhvr>
                                        <p:cTn id="16" dur="500"/>
                                        <p:tgtEl>
                                          <p:spTgt spid="21534"/>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535"/>
                                        </p:tgtEl>
                                        <p:attrNameLst>
                                          <p:attrName>style.visibility</p:attrName>
                                        </p:attrNameLst>
                                      </p:cBhvr>
                                      <p:to>
                                        <p:strVal val="visible"/>
                                      </p:to>
                                    </p:set>
                                    <p:animEffect transition="in" filter="wipe(up)">
                                      <p:cBhvr>
                                        <p:cTn id="20" dur="500"/>
                                        <p:tgtEl>
                                          <p:spTgt spid="21535"/>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1536"/>
                                        </p:tgtEl>
                                        <p:attrNameLst>
                                          <p:attrName>style.visibility</p:attrName>
                                        </p:attrNameLst>
                                      </p:cBhvr>
                                      <p:to>
                                        <p:strVal val="visible"/>
                                      </p:to>
                                    </p:set>
                                    <p:animEffect transition="in" filter="wipe(up)">
                                      <p:cBhvr>
                                        <p:cTn id="24" dur="500"/>
                                        <p:tgtEl>
                                          <p:spTgt spid="21536"/>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1537"/>
                                        </p:tgtEl>
                                        <p:attrNameLst>
                                          <p:attrName>style.visibility</p:attrName>
                                        </p:attrNameLst>
                                      </p:cBhvr>
                                      <p:to>
                                        <p:strVal val="visible"/>
                                      </p:to>
                                    </p:set>
                                    <p:animEffect transition="in" filter="wipe(up)">
                                      <p:cBhvr>
                                        <p:cTn id="28" dur="500"/>
                                        <p:tgtEl>
                                          <p:spTgt spid="21537"/>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538"/>
                                        </p:tgtEl>
                                        <p:attrNameLst>
                                          <p:attrName>style.visibility</p:attrName>
                                        </p:attrNameLst>
                                      </p:cBhvr>
                                      <p:to>
                                        <p:strVal val="visible"/>
                                      </p:to>
                                    </p:set>
                                    <p:animEffect transition="in" filter="wipe(up)">
                                      <p:cBhvr>
                                        <p:cTn id="32" dur="500"/>
                                        <p:tgtEl>
                                          <p:spTgt spid="215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42"/>
                                        </p:tgtEl>
                                        <p:attrNameLst>
                                          <p:attrName>style.visibility</p:attrName>
                                        </p:attrNameLst>
                                      </p:cBhvr>
                                      <p:to>
                                        <p:strVal val="visible"/>
                                      </p:to>
                                    </p:set>
                                    <p:animEffect transition="in" filter="wipe(left)">
                                      <p:cBhvr>
                                        <p:cTn id="42" dur="500"/>
                                        <p:tgtEl>
                                          <p:spTgt spid="215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1551"/>
                                        </p:tgtEl>
                                        <p:attrNameLst>
                                          <p:attrName>style.visibility</p:attrName>
                                        </p:attrNameLst>
                                      </p:cBhvr>
                                      <p:to>
                                        <p:strVal val="visible"/>
                                      </p:to>
                                    </p:set>
                                    <p:animEffect transition="in" filter="wipe(down)">
                                      <p:cBhvr>
                                        <p:cTn id="51" dur="500"/>
                                        <p:tgtEl>
                                          <p:spTgt spid="21551"/>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21552"/>
                                        </p:tgtEl>
                                        <p:attrNameLst>
                                          <p:attrName>style.visibility</p:attrName>
                                        </p:attrNameLst>
                                      </p:cBhvr>
                                      <p:to>
                                        <p:strVal val="visible"/>
                                      </p:to>
                                    </p:set>
                                    <p:animEffect transition="in" filter="wipe(down)">
                                      <p:cBhvr>
                                        <p:cTn id="55" dur="500"/>
                                        <p:tgtEl>
                                          <p:spTgt spid="21552"/>
                                        </p:tgtEl>
                                      </p:cBhvr>
                                    </p:animEffect>
                                  </p:childTnLst>
                                </p:cTn>
                              </p:par>
                            </p:childTnLst>
                          </p:cTn>
                        </p:par>
                        <p:par>
                          <p:cTn id="56" fill="hold">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21553"/>
                                        </p:tgtEl>
                                        <p:attrNameLst>
                                          <p:attrName>style.visibility</p:attrName>
                                        </p:attrNameLst>
                                      </p:cBhvr>
                                      <p:to>
                                        <p:strVal val="visible"/>
                                      </p:to>
                                    </p:set>
                                    <p:animEffect transition="in" filter="wipe(down)">
                                      <p:cBhvr>
                                        <p:cTn id="59" dur="500"/>
                                        <p:tgtEl>
                                          <p:spTgt spid="21553"/>
                                        </p:tgtEl>
                                      </p:cBhvr>
                                    </p:animEffect>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21554"/>
                                        </p:tgtEl>
                                        <p:attrNameLst>
                                          <p:attrName>style.visibility</p:attrName>
                                        </p:attrNameLst>
                                      </p:cBhvr>
                                      <p:to>
                                        <p:strVal val="visible"/>
                                      </p:to>
                                    </p:set>
                                    <p:animEffect transition="in" filter="wipe(down)">
                                      <p:cBhvr>
                                        <p:cTn id="63" dur="500"/>
                                        <p:tgtEl>
                                          <p:spTgt spid="215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right)">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558"/>
                                        </p:tgtEl>
                                        <p:attrNameLst>
                                          <p:attrName>style.visibility</p:attrName>
                                        </p:attrNameLst>
                                      </p:cBhvr>
                                      <p:to>
                                        <p:strVal val="visible"/>
                                      </p:to>
                                    </p:set>
                                    <p:animEffect transition="in" filter="wipe(left)">
                                      <p:cBhvr>
                                        <p:cTn id="73" dur="500"/>
                                        <p:tgtEl>
                                          <p:spTgt spid="21558"/>
                                        </p:tgtEl>
                                      </p:cBhvr>
                                    </p:animEffect>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up)">
                                      <p:cBhvr>
                                        <p:cTn id="77" dur="500"/>
                                        <p:tgtEl>
                                          <p:spTgt spid="7"/>
                                        </p:tgtEl>
                                      </p:cBhvr>
                                    </p:animEffec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1562"/>
                                        </p:tgtEl>
                                        <p:attrNameLst>
                                          <p:attrName>style.visibility</p:attrName>
                                        </p:attrNameLst>
                                      </p:cBhvr>
                                      <p:to>
                                        <p:strVal val="visible"/>
                                      </p:to>
                                    </p:set>
                                    <p:animEffect transition="in" filter="wipe(down)">
                                      <p:cBhvr>
                                        <p:cTn id="81" dur="500"/>
                                        <p:tgtEl>
                                          <p:spTgt spid="21562"/>
                                        </p:tgtEl>
                                      </p:cBhvr>
                                    </p:animEffect>
                                  </p:childTnLst>
                                </p:cTn>
                              </p:par>
                            </p:childTnLst>
                          </p:cTn>
                        </p:par>
                        <p:par>
                          <p:cTn id="82" fill="hold">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21563"/>
                                        </p:tgtEl>
                                        <p:attrNameLst>
                                          <p:attrName>style.visibility</p:attrName>
                                        </p:attrNameLst>
                                      </p:cBhvr>
                                      <p:to>
                                        <p:strVal val="visible"/>
                                      </p:to>
                                    </p:set>
                                    <p:animEffect transition="in" filter="wipe(down)">
                                      <p:cBhvr>
                                        <p:cTn id="85" dur="500"/>
                                        <p:tgtEl>
                                          <p:spTgt spid="21563"/>
                                        </p:tgtEl>
                                      </p:cBhvr>
                                    </p:animEffect>
                                  </p:childTnLst>
                                </p:cTn>
                              </p:par>
                            </p:childTnLst>
                          </p:cTn>
                        </p:par>
                        <p:par>
                          <p:cTn id="86" fill="hold">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21564"/>
                                        </p:tgtEl>
                                        <p:attrNameLst>
                                          <p:attrName>style.visibility</p:attrName>
                                        </p:attrNameLst>
                                      </p:cBhvr>
                                      <p:to>
                                        <p:strVal val="visible"/>
                                      </p:to>
                                    </p:set>
                                    <p:animEffect transition="in" filter="wipe(down)">
                                      <p:cBhvr>
                                        <p:cTn id="89" dur="500"/>
                                        <p:tgtEl>
                                          <p:spTgt spid="21564"/>
                                        </p:tgtEl>
                                      </p:cBhvr>
                                    </p:animEffect>
                                  </p:childTnLst>
                                </p:cTn>
                              </p:par>
                            </p:childTnLst>
                          </p:cTn>
                        </p:par>
                        <p:par>
                          <p:cTn id="90" fill="hold">
                            <p:stCondLst>
                              <p:cond delay="2500"/>
                            </p:stCondLst>
                            <p:childTnLst>
                              <p:par>
                                <p:cTn id="91" presetID="22" presetClass="entr" presetSubtype="4" fill="hold" grpId="0" nodeType="afterEffect">
                                  <p:stCondLst>
                                    <p:cond delay="0"/>
                                  </p:stCondLst>
                                  <p:childTnLst>
                                    <p:set>
                                      <p:cBhvr>
                                        <p:cTn id="92" dur="1" fill="hold">
                                          <p:stCondLst>
                                            <p:cond delay="0"/>
                                          </p:stCondLst>
                                        </p:cTn>
                                        <p:tgtEl>
                                          <p:spTgt spid="21565"/>
                                        </p:tgtEl>
                                        <p:attrNameLst>
                                          <p:attrName>style.visibility</p:attrName>
                                        </p:attrNameLst>
                                      </p:cBhvr>
                                      <p:to>
                                        <p:strVal val="visible"/>
                                      </p:to>
                                    </p:set>
                                    <p:animEffect transition="in" filter="wipe(down)">
                                      <p:cBhvr>
                                        <p:cTn id="93" dur="500"/>
                                        <p:tgtEl>
                                          <p:spTgt spid="2156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wipe(right)">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1569"/>
                                        </p:tgtEl>
                                        <p:attrNameLst>
                                          <p:attrName>style.visibility</p:attrName>
                                        </p:attrNameLst>
                                      </p:cBhvr>
                                      <p:to>
                                        <p:strVal val="visible"/>
                                      </p:to>
                                    </p:set>
                                    <p:animEffect transition="in" filter="wipe(left)">
                                      <p:cBhvr>
                                        <p:cTn id="103" dur="500"/>
                                        <p:tgtEl>
                                          <p:spTgt spid="2156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up)">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0" grpId="0" autoUpdateAnimBg="0"/>
      <p:bldP spid="21534" grpId="0" animBg="1" autoUpdateAnimBg="0"/>
      <p:bldP spid="21535" grpId="0" animBg="1" autoUpdateAnimBg="0"/>
      <p:bldP spid="21536" grpId="0" animBg="1" autoUpdateAnimBg="0"/>
      <p:bldP spid="21537" grpId="0" animBg="1" autoUpdateAnimBg="0"/>
      <p:bldP spid="21538" grpId="0" animBg="1" autoUpdateAnimBg="0"/>
      <p:bldP spid="21542" grpId="0" autoUpdateAnimBg="0"/>
      <p:bldP spid="21551" grpId="0" animBg="1"/>
      <p:bldP spid="21552" grpId="0" animBg="1"/>
      <p:bldP spid="21553" grpId="0" animBg="1"/>
      <p:bldP spid="21554" grpId="0" animBg="1" autoUpdateAnimBg="0"/>
      <p:bldP spid="21558" grpId="0" autoUpdateAnimBg="0"/>
      <p:bldP spid="21562" grpId="0" animBg="1"/>
      <p:bldP spid="21563" grpId="0" animBg="1"/>
      <p:bldP spid="21564" grpId="0" animBg="1"/>
      <p:bldP spid="21565" grpId="0" animBg="1" autoUpdateAnimBg="0"/>
      <p:bldP spid="2156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426A851E-9AA2-4EA9-A857-D878FA9D9CE1}" type="slidenum">
              <a:rPr lang="en-US"/>
              <a:pPr/>
              <a:t>35</a:t>
            </a:fld>
            <a:endParaRPr lang="en-US" sz="1400"/>
          </a:p>
        </p:txBody>
      </p:sp>
      <p:sp>
        <p:nvSpPr>
          <p:cNvPr id="22530" name="Text Box 2"/>
          <p:cNvSpPr txBox="1">
            <a:spLocks noChangeArrowheads="1"/>
          </p:cNvSpPr>
          <p:nvPr/>
        </p:nvSpPr>
        <p:spPr bwMode="auto">
          <a:xfrm>
            <a:off x="2267744" y="404664"/>
            <a:ext cx="4184928" cy="769441"/>
          </a:xfrm>
          <a:prstGeom prst="rect">
            <a:avLst/>
          </a:prstGeom>
          <a:noFill/>
          <a:ln w="9525">
            <a:noFill/>
            <a:miter lim="800000"/>
            <a:headEnd/>
            <a:tailEnd/>
          </a:ln>
          <a:effectLst/>
        </p:spPr>
        <p:txBody>
          <a:bodyPr wrap="none">
            <a:spAutoFit/>
          </a:bodyPr>
          <a:lstStyle/>
          <a:p>
            <a:pPr algn="ctr"/>
            <a:r>
              <a:rPr lang="en-GB" sz="4400" b="1" dirty="0">
                <a:solidFill>
                  <a:srgbClr val="C00000"/>
                </a:solidFill>
                <a:effectLst>
                  <a:outerShdw blurRad="38100" dist="38100" dir="2700000" algn="tl">
                    <a:srgbClr val="C0C0C0"/>
                  </a:outerShdw>
                </a:effectLst>
              </a:rPr>
              <a:t>Cursor Attributes</a:t>
            </a:r>
          </a:p>
        </p:txBody>
      </p:sp>
      <p:sp>
        <p:nvSpPr>
          <p:cNvPr id="22576" name="Rectangle 48"/>
          <p:cNvSpPr>
            <a:spLocks noChangeArrowheads="1"/>
          </p:cNvSpPr>
          <p:nvPr/>
        </p:nvSpPr>
        <p:spPr bwMode="blackWhite">
          <a:xfrm>
            <a:off x="869950" y="2260600"/>
            <a:ext cx="7816850" cy="3895725"/>
          </a:xfrm>
          <a:prstGeom prst="rect">
            <a:avLst/>
          </a:prstGeom>
          <a:solidFill>
            <a:srgbClr val="FFFF99"/>
          </a:solidFill>
          <a:ln w="25400">
            <a:solidFill>
              <a:srgbClr val="000000"/>
            </a:solidFill>
            <a:miter lim="800000"/>
            <a:headEnd/>
            <a:tailEnd/>
          </a:ln>
          <a:effectLst/>
        </p:spPr>
        <p:txBody>
          <a:bodyPr lIns="92075" tIns="46038" rIns="92075" bIns="46038">
            <a:spAutoFit/>
          </a:bodyPr>
          <a:lstStyle/>
          <a:p>
            <a:pPr eaLnBrk="0" hangingPunct="0">
              <a:spcBef>
                <a:spcPct val="60000"/>
              </a:spcBef>
              <a:tabLst>
                <a:tab pos="2049463" algn="l"/>
                <a:tab pos="3429000" algn="l"/>
              </a:tabLst>
            </a:pPr>
            <a:r>
              <a:rPr lang="en-GB" sz="2000" b="1">
                <a:solidFill>
                  <a:srgbClr val="000000"/>
                </a:solidFill>
                <a:latin typeface="Arial" pitchFamily="34" charset="0"/>
              </a:rPr>
              <a:t>Attribute	Type 	Description</a:t>
            </a:r>
          </a:p>
          <a:p>
            <a:pPr eaLnBrk="0" hangingPunct="0">
              <a:spcBef>
                <a:spcPct val="60000"/>
              </a:spcBef>
              <a:tabLst>
                <a:tab pos="2049463" algn="l"/>
                <a:tab pos="3429000" algn="l"/>
              </a:tabLst>
            </a:pPr>
            <a:r>
              <a:rPr lang="en-GB" sz="2000" b="1">
                <a:solidFill>
                  <a:srgbClr val="000000"/>
                </a:solidFill>
                <a:latin typeface="Arial" pitchFamily="34" charset="0"/>
              </a:rPr>
              <a:t>%ISOPEN	Boolean 	Evaluates to TRUE if the cursor 			is open</a:t>
            </a:r>
          </a:p>
          <a:p>
            <a:pPr eaLnBrk="0" hangingPunct="0">
              <a:spcBef>
                <a:spcPct val="60000"/>
              </a:spcBef>
              <a:tabLst>
                <a:tab pos="2049463" algn="l"/>
                <a:tab pos="3429000" algn="l"/>
              </a:tabLst>
            </a:pPr>
            <a:r>
              <a:rPr lang="en-GB" sz="2000" b="1">
                <a:solidFill>
                  <a:srgbClr val="000000"/>
                </a:solidFill>
                <a:latin typeface="Arial" pitchFamily="34" charset="0"/>
              </a:rPr>
              <a:t>%NOTFOUND	Boolean 	Evaluates to TRUE if the most 			recent fetch does not return a row</a:t>
            </a:r>
          </a:p>
          <a:p>
            <a:pPr eaLnBrk="0" hangingPunct="0">
              <a:spcBef>
                <a:spcPct val="60000"/>
              </a:spcBef>
              <a:tabLst>
                <a:tab pos="2049463" algn="l"/>
                <a:tab pos="3429000" algn="l"/>
              </a:tabLst>
            </a:pPr>
            <a:r>
              <a:rPr lang="en-GB" sz="2000" b="1">
                <a:solidFill>
                  <a:srgbClr val="000000"/>
                </a:solidFill>
                <a:latin typeface="Arial" pitchFamily="34" charset="0"/>
              </a:rPr>
              <a:t>%FOUND	Boolean 	Evaluates to TRUE if the most			recent fetch returns a row; 			complement of %NOTFOUND</a:t>
            </a:r>
          </a:p>
          <a:p>
            <a:pPr eaLnBrk="0" hangingPunct="0">
              <a:spcBef>
                <a:spcPct val="60000"/>
              </a:spcBef>
              <a:tabLst>
                <a:tab pos="2049463" algn="l"/>
                <a:tab pos="3429000" algn="l"/>
              </a:tabLst>
            </a:pPr>
            <a:r>
              <a:rPr lang="en-GB" sz="2000" b="1">
                <a:solidFill>
                  <a:srgbClr val="000000"/>
                </a:solidFill>
                <a:latin typeface="Arial" pitchFamily="34" charset="0"/>
              </a:rPr>
              <a:t>%ROWCOUNT	Number	Evaluates to the total number of 		rows returned so far</a:t>
            </a:r>
          </a:p>
        </p:txBody>
      </p:sp>
      <p:sp>
        <p:nvSpPr>
          <p:cNvPr id="22577" name="Line 49"/>
          <p:cNvSpPr>
            <a:spLocks noChangeShapeType="1"/>
          </p:cNvSpPr>
          <p:nvPr/>
        </p:nvSpPr>
        <p:spPr bwMode="auto">
          <a:xfrm>
            <a:off x="874713" y="2697163"/>
            <a:ext cx="7808912" cy="0"/>
          </a:xfrm>
          <a:prstGeom prst="line">
            <a:avLst/>
          </a:prstGeom>
          <a:noFill/>
          <a:ln w="50800">
            <a:solidFill>
              <a:srgbClr val="000000"/>
            </a:solidFill>
            <a:round/>
            <a:headEnd type="none" w="sm" len="sm"/>
            <a:tailEnd type="none" w="sm" len="sm"/>
          </a:ln>
          <a:effectLst/>
        </p:spPr>
        <p:txBody>
          <a:bodyPr/>
          <a:lstStyle/>
          <a:p>
            <a:endParaRPr lang="en-US"/>
          </a:p>
        </p:txBody>
      </p:sp>
      <p:sp>
        <p:nvSpPr>
          <p:cNvPr id="22578" name="Line 50"/>
          <p:cNvSpPr>
            <a:spLocks noChangeShapeType="1"/>
          </p:cNvSpPr>
          <p:nvPr/>
        </p:nvSpPr>
        <p:spPr bwMode="auto">
          <a:xfrm>
            <a:off x="873125" y="3475038"/>
            <a:ext cx="7810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2579" name="Line 51"/>
          <p:cNvSpPr>
            <a:spLocks noChangeShapeType="1"/>
          </p:cNvSpPr>
          <p:nvPr/>
        </p:nvSpPr>
        <p:spPr bwMode="auto">
          <a:xfrm>
            <a:off x="865188" y="4283075"/>
            <a:ext cx="7818437" cy="0"/>
          </a:xfrm>
          <a:prstGeom prst="line">
            <a:avLst/>
          </a:prstGeom>
          <a:noFill/>
          <a:ln w="25400">
            <a:solidFill>
              <a:srgbClr val="000000"/>
            </a:solidFill>
            <a:round/>
            <a:headEnd type="none" w="sm" len="sm"/>
            <a:tailEnd type="none" w="sm" len="sm"/>
          </a:ln>
          <a:effectLst/>
        </p:spPr>
        <p:txBody>
          <a:bodyPr/>
          <a:lstStyle/>
          <a:p>
            <a:endParaRPr lang="en-US"/>
          </a:p>
        </p:txBody>
      </p:sp>
      <p:sp>
        <p:nvSpPr>
          <p:cNvPr id="22580" name="Line 52"/>
          <p:cNvSpPr>
            <a:spLocks noChangeShapeType="1"/>
          </p:cNvSpPr>
          <p:nvPr/>
        </p:nvSpPr>
        <p:spPr bwMode="auto">
          <a:xfrm>
            <a:off x="862013" y="5394325"/>
            <a:ext cx="7821612" cy="0"/>
          </a:xfrm>
          <a:prstGeom prst="line">
            <a:avLst/>
          </a:prstGeom>
          <a:noFill/>
          <a:ln w="25400">
            <a:solidFill>
              <a:srgbClr val="000000"/>
            </a:solidFill>
            <a:round/>
            <a:headEnd type="none" w="sm" len="sm"/>
            <a:tailEnd type="none" w="sm" len="sm"/>
          </a:ln>
          <a:effectLst/>
        </p:spPr>
        <p:txBody>
          <a:bodyPr/>
          <a:lstStyle/>
          <a:p>
            <a:endParaRPr lang="en-US"/>
          </a:p>
        </p:txBody>
      </p:sp>
      <p:sp>
        <p:nvSpPr>
          <p:cNvPr id="22581" name="Line 53"/>
          <p:cNvSpPr>
            <a:spLocks noChangeShapeType="1"/>
          </p:cNvSpPr>
          <p:nvPr/>
        </p:nvSpPr>
        <p:spPr bwMode="auto">
          <a:xfrm>
            <a:off x="4187825" y="2260600"/>
            <a:ext cx="0" cy="3898900"/>
          </a:xfrm>
          <a:prstGeom prst="line">
            <a:avLst/>
          </a:prstGeom>
          <a:noFill/>
          <a:ln w="25400">
            <a:solidFill>
              <a:srgbClr val="000000"/>
            </a:solidFill>
            <a:round/>
            <a:headEnd type="none" w="sm" len="sm"/>
            <a:tailEnd type="none" w="sm" len="sm"/>
          </a:ln>
          <a:effectLst/>
        </p:spPr>
        <p:txBody>
          <a:bodyPr/>
          <a:lstStyle/>
          <a:p>
            <a:endParaRPr lang="en-US"/>
          </a:p>
        </p:txBody>
      </p:sp>
      <p:sp>
        <p:nvSpPr>
          <p:cNvPr id="22582" name="Line 54"/>
          <p:cNvSpPr>
            <a:spLocks noChangeShapeType="1"/>
          </p:cNvSpPr>
          <p:nvPr/>
        </p:nvSpPr>
        <p:spPr bwMode="auto">
          <a:xfrm>
            <a:off x="2938463" y="2259013"/>
            <a:ext cx="0" cy="3890962"/>
          </a:xfrm>
          <a:prstGeom prst="line">
            <a:avLst/>
          </a:prstGeom>
          <a:noFill/>
          <a:ln w="25400">
            <a:solidFill>
              <a:srgbClr val="000000"/>
            </a:solidFill>
            <a:round/>
            <a:headEnd type="none" w="sm" len="sm"/>
            <a:tailEnd type="none" w="sm" len="sm"/>
          </a:ln>
          <a:effectLst/>
        </p:spPr>
        <p:txBody>
          <a:bodyPr/>
          <a:lstStyle/>
          <a:p>
            <a:endParaRPr lang="en-US"/>
          </a:p>
        </p:txBody>
      </p:sp>
      <p:sp>
        <p:nvSpPr>
          <p:cNvPr id="22583" name="Text Box 55"/>
          <p:cNvSpPr txBox="1">
            <a:spLocks noChangeArrowheads="1"/>
          </p:cNvSpPr>
          <p:nvPr/>
        </p:nvSpPr>
        <p:spPr bwMode="auto">
          <a:xfrm>
            <a:off x="1127125" y="1466850"/>
            <a:ext cx="6845300" cy="944563"/>
          </a:xfrm>
          <a:prstGeom prst="rect">
            <a:avLst/>
          </a:prstGeom>
          <a:noFill/>
          <a:ln w="9525">
            <a:noFill/>
            <a:miter lim="800000"/>
            <a:headEnd/>
            <a:tailEnd/>
          </a:ln>
          <a:effectLst/>
        </p:spPr>
        <p:txBody>
          <a:bodyPr wrap="none">
            <a:spAutoFit/>
          </a:bodyPr>
          <a:lstStyle/>
          <a:p>
            <a:pPr>
              <a:spcBef>
                <a:spcPct val="20000"/>
              </a:spcBef>
              <a:buClr>
                <a:srgbClr val="A50021"/>
              </a:buClr>
              <a:buSzPct val="75000"/>
              <a:buFont typeface="Wingdings" pitchFamily="2" charset="2"/>
              <a:buNone/>
            </a:pPr>
            <a:r>
              <a:rPr lang="en-GB" sz="3200"/>
              <a:t>Obtain status information about a cursor.</a:t>
            </a:r>
          </a:p>
          <a:p>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4C13E20-3F99-4B21-9604-6675EDCA889F}" type="slidenum">
              <a:rPr lang="en-US"/>
              <a:pPr/>
              <a:t>36</a:t>
            </a:fld>
            <a:endParaRPr lang="en-US" sz="1400"/>
          </a:p>
        </p:txBody>
      </p:sp>
      <p:sp>
        <p:nvSpPr>
          <p:cNvPr id="24578" name="Rectangle 2"/>
          <p:cNvSpPr>
            <a:spLocks noGrp="1" noChangeArrowheads="1"/>
          </p:cNvSpPr>
          <p:nvPr>
            <p:ph type="title"/>
          </p:nvPr>
        </p:nvSpPr>
        <p:spPr/>
        <p:txBody>
          <a:bodyPr/>
          <a:lstStyle/>
          <a:p>
            <a:r>
              <a:rPr lang="en-GB" b="1" dirty="0">
                <a:solidFill>
                  <a:srgbClr val="C00000"/>
                </a:solidFill>
              </a:rPr>
              <a:t>The %ISOPEN Attribute</a:t>
            </a:r>
          </a:p>
        </p:txBody>
      </p:sp>
      <p:sp>
        <p:nvSpPr>
          <p:cNvPr id="24579" name="Rectangle 3"/>
          <p:cNvSpPr>
            <a:spLocks noGrp="1" noChangeArrowheads="1"/>
          </p:cNvSpPr>
          <p:nvPr>
            <p:ph type="body" idx="1"/>
          </p:nvPr>
        </p:nvSpPr>
        <p:spPr>
          <a:xfrm>
            <a:off x="685800" y="1700808"/>
            <a:ext cx="7772400" cy="2470150"/>
          </a:xfrm>
        </p:spPr>
        <p:txBody>
          <a:bodyPr/>
          <a:lstStyle/>
          <a:p>
            <a:r>
              <a:rPr lang="en-GB" sz="2800" dirty="0"/>
              <a:t>Fetch rows only when the cursor is open.</a:t>
            </a:r>
          </a:p>
          <a:p>
            <a:r>
              <a:rPr lang="en-GB" sz="2800" dirty="0"/>
              <a:t>Use the %ISOPEN cursor attribute before performing a fetch to test whether the cursor is open.</a:t>
            </a:r>
          </a:p>
          <a:p>
            <a:r>
              <a:rPr lang="en-GB" sz="2800" dirty="0"/>
              <a:t>Example</a:t>
            </a:r>
          </a:p>
          <a:p>
            <a:endParaRPr lang="en-GB" sz="2800" dirty="0"/>
          </a:p>
        </p:txBody>
      </p:sp>
      <p:sp>
        <p:nvSpPr>
          <p:cNvPr id="24580" name="Rectangle 4"/>
          <p:cNvSpPr>
            <a:spLocks noChangeArrowheads="1"/>
          </p:cNvSpPr>
          <p:nvPr/>
        </p:nvSpPr>
        <p:spPr bwMode="blackWhite">
          <a:xfrm>
            <a:off x="1007536" y="4454128"/>
            <a:ext cx="6642100" cy="15494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05000"/>
              </a:lnSpc>
              <a:tabLst>
                <a:tab pos="460375" algn="l"/>
              </a:tabLst>
            </a:pPr>
            <a:r>
              <a:rPr lang="en-GB" sz="1800" b="1" dirty="0">
                <a:solidFill>
                  <a:srgbClr val="000000"/>
                </a:solidFill>
                <a:latin typeface="Courier New" pitchFamily="49" charset="0"/>
              </a:rPr>
              <a:t>IF NOT </a:t>
            </a:r>
            <a:r>
              <a:rPr lang="en-GB" sz="1800" b="1" dirty="0" err="1">
                <a:solidFill>
                  <a:srgbClr val="000000"/>
                </a:solidFill>
                <a:latin typeface="Courier New" pitchFamily="49" charset="0"/>
              </a:rPr>
              <a:t>cur_sample%ISOPEN</a:t>
            </a:r>
            <a:r>
              <a:rPr lang="en-GB" sz="1800" b="1" dirty="0">
                <a:solidFill>
                  <a:srgbClr val="000000"/>
                </a:solidFill>
                <a:latin typeface="Courier New" pitchFamily="49" charset="0"/>
              </a:rPr>
              <a:t> THEN</a:t>
            </a:r>
          </a:p>
          <a:p>
            <a:pPr defTabSz="400050" eaLnBrk="0" hangingPunct="0">
              <a:lnSpc>
                <a:spcPct val="105000"/>
              </a:lnSpc>
              <a:tabLst>
                <a:tab pos="460375" algn="l"/>
              </a:tabLst>
            </a:pPr>
            <a:r>
              <a:rPr lang="en-GB" sz="1800" b="1" dirty="0">
                <a:solidFill>
                  <a:srgbClr val="000000"/>
                </a:solidFill>
                <a:latin typeface="Courier New" pitchFamily="49" charset="0"/>
              </a:rPr>
              <a:t>	OPEN </a:t>
            </a:r>
            <a:r>
              <a:rPr lang="en-GB" sz="1800" b="1" dirty="0" err="1">
                <a:solidFill>
                  <a:srgbClr val="000000"/>
                </a:solidFill>
                <a:latin typeface="Courier New" pitchFamily="49" charset="0"/>
              </a:rPr>
              <a:t>cur_sample</a:t>
            </a:r>
            <a:r>
              <a:rPr lang="en-GB" sz="1800" b="1" dirty="0">
                <a:solidFill>
                  <a:srgbClr val="000000"/>
                </a:solidFill>
                <a:latin typeface="Courier New" pitchFamily="49" charset="0"/>
              </a:rPr>
              <a:t>;</a:t>
            </a:r>
          </a:p>
          <a:p>
            <a:pPr defTabSz="400050" eaLnBrk="0" hangingPunct="0">
              <a:lnSpc>
                <a:spcPct val="105000"/>
              </a:lnSpc>
              <a:tabLst>
                <a:tab pos="460375" algn="l"/>
              </a:tabLst>
            </a:pPr>
            <a:r>
              <a:rPr lang="en-GB" sz="1800" b="1" dirty="0">
                <a:solidFill>
                  <a:srgbClr val="000000"/>
                </a:solidFill>
                <a:latin typeface="Courier New" pitchFamily="49" charset="0"/>
              </a:rPr>
              <a:t>END IF;</a:t>
            </a:r>
          </a:p>
          <a:p>
            <a:pPr defTabSz="400050" eaLnBrk="0" hangingPunct="0">
              <a:lnSpc>
                <a:spcPct val="105000"/>
              </a:lnSpc>
              <a:tabLst>
                <a:tab pos="460375" algn="l"/>
              </a:tabLst>
            </a:pPr>
            <a:r>
              <a:rPr lang="en-GB" sz="1800" b="1" dirty="0">
                <a:solidFill>
                  <a:srgbClr val="000000"/>
                </a:solidFill>
                <a:latin typeface="Courier New" pitchFamily="49" charset="0"/>
              </a:rPr>
              <a:t>LOOP</a:t>
            </a:r>
          </a:p>
          <a:p>
            <a:pPr defTabSz="400050" eaLnBrk="0" hangingPunct="0">
              <a:lnSpc>
                <a:spcPct val="105000"/>
              </a:lnSpc>
              <a:tabLst>
                <a:tab pos="460375" algn="l"/>
              </a:tabLst>
            </a:pPr>
            <a:r>
              <a:rPr lang="en-GB" sz="1800" b="1" dirty="0">
                <a:solidFill>
                  <a:srgbClr val="000000"/>
                </a:solidFill>
                <a:latin typeface="Courier New" pitchFamily="49" charset="0"/>
              </a:rPr>
              <a:t>  FETCH </a:t>
            </a:r>
            <a:r>
              <a:rPr lang="en-GB" sz="1800" b="1" dirty="0" err="1">
                <a:solidFill>
                  <a:srgbClr val="000000"/>
                </a:solidFill>
                <a:latin typeface="Courier New" pitchFamily="49" charset="0"/>
              </a:rPr>
              <a:t>cur_sample</a:t>
            </a:r>
            <a:r>
              <a:rPr lang="en-GB" sz="1800" b="1" dirty="0">
                <a:solidFill>
                  <a:srgbClr val="000000"/>
                </a:solidFill>
                <a:latin typeface="Courier New"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0D9B96D6-5A52-4D9A-8577-B4D16B72F3AD}" type="slidenum">
              <a:rPr lang="en-US"/>
              <a:pPr/>
              <a:t>37</a:t>
            </a:fld>
            <a:endParaRPr lang="en-US" sz="1400"/>
          </a:p>
        </p:txBody>
      </p:sp>
      <p:sp>
        <p:nvSpPr>
          <p:cNvPr id="25604" name="Rectangle 4"/>
          <p:cNvSpPr>
            <a:spLocks noChangeArrowheads="1"/>
          </p:cNvSpPr>
          <p:nvPr/>
        </p:nvSpPr>
        <p:spPr bwMode="blackWhite">
          <a:xfrm>
            <a:off x="1220788" y="3540125"/>
            <a:ext cx="7008812" cy="2708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a:solidFill>
                  <a:srgbClr val="000000"/>
                </a:solidFill>
                <a:latin typeface="Courier New" pitchFamily="49" charset="0"/>
              </a:rPr>
              <a:t>DECLARE </a:t>
            </a:r>
          </a:p>
          <a:p>
            <a:pPr defTabSz="400050" eaLnBrk="0" hangingPunct="0">
              <a:lnSpc>
                <a:spcPct val="95000"/>
              </a:lnSpc>
              <a:tabLst>
                <a:tab pos="400050" algn="r"/>
                <a:tab pos="673100" algn="l"/>
              </a:tabLst>
            </a:pPr>
            <a:r>
              <a:rPr lang="en-GB" sz="1800" b="1">
                <a:solidFill>
                  <a:srgbClr val="000000"/>
                </a:solidFill>
                <a:latin typeface="Courier New" pitchFamily="49" charset="0"/>
              </a:rPr>
              <a:t>  CURSOR emp_cursor IS</a:t>
            </a:r>
          </a:p>
          <a:p>
            <a:pPr defTabSz="400050" eaLnBrk="0" hangingPunct="0">
              <a:lnSpc>
                <a:spcPct val="95000"/>
              </a:lnSpc>
              <a:tabLst>
                <a:tab pos="400050" algn="r"/>
                <a:tab pos="673100" algn="l"/>
              </a:tabLst>
            </a:pPr>
            <a:r>
              <a:rPr lang="en-GB" sz="1800" b="1">
                <a:solidFill>
                  <a:srgbClr val="000000"/>
                </a:solidFill>
                <a:latin typeface="Courier New" pitchFamily="49" charset="0"/>
              </a:rPr>
              <a:t>    SELECT	empno, ename</a:t>
            </a:r>
          </a:p>
          <a:p>
            <a:pPr defTabSz="400050" eaLnBrk="0" hangingPunct="0">
              <a:lnSpc>
                <a:spcPct val="95000"/>
              </a:lnSpc>
              <a:tabLst>
                <a:tab pos="400050" algn="r"/>
                <a:tab pos="673100" algn="l"/>
              </a:tabLst>
            </a:pPr>
            <a:r>
              <a:rPr lang="en-GB" sz="1800" b="1">
                <a:solidFill>
                  <a:srgbClr val="000000"/>
                </a:solidFill>
                <a:latin typeface="Courier New" pitchFamily="49" charset="0"/>
              </a:rPr>
              <a:t>    FROM		emp;</a:t>
            </a:r>
          </a:p>
          <a:p>
            <a:pPr defTabSz="400050" eaLnBrk="0" hangingPunct="0">
              <a:lnSpc>
                <a:spcPct val="95000"/>
              </a:lnSpc>
              <a:tabLst>
                <a:tab pos="400050" algn="r"/>
                <a:tab pos="673100" algn="l"/>
              </a:tabLst>
            </a:pPr>
            <a:r>
              <a:rPr lang="en-GB" sz="1800" b="1">
                <a:solidFill>
                  <a:srgbClr val="000000"/>
                </a:solidFill>
                <a:latin typeface="Courier New" pitchFamily="49" charset="0"/>
              </a:rPr>
              <a:t>  emp_record	emp_cursor%ROWTYPE;</a:t>
            </a:r>
          </a:p>
          <a:p>
            <a:pPr defTabSz="400050" eaLnBrk="0" hangingPunct="0">
              <a:lnSpc>
                <a:spcPct val="95000"/>
              </a:lnSpc>
              <a:tabLst>
                <a:tab pos="400050" algn="r"/>
                <a:tab pos="673100" algn="l"/>
              </a:tabLst>
            </a:pPr>
            <a:r>
              <a:rPr lang="en-GB" sz="1800" b="1">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a:solidFill>
                  <a:srgbClr val="000000"/>
                </a:solidFill>
                <a:latin typeface="Courier New" pitchFamily="49" charset="0"/>
              </a:rPr>
              <a:t>  OPEN emp_cursor;</a:t>
            </a:r>
          </a:p>
          <a:p>
            <a:pPr defTabSz="400050" eaLnBrk="0" hangingPunct="0">
              <a:lnSpc>
                <a:spcPct val="95000"/>
              </a:lnSpc>
              <a:tabLst>
                <a:tab pos="400050" algn="r"/>
                <a:tab pos="673100" algn="l"/>
              </a:tabLst>
            </a:pPr>
            <a:r>
              <a:rPr lang="en-GB" sz="1800" b="1">
                <a:solidFill>
                  <a:srgbClr val="000000"/>
                </a:solidFill>
                <a:latin typeface="Courier New" pitchFamily="49" charset="0"/>
              </a:rPr>
              <a:t>  LOOP</a:t>
            </a:r>
          </a:p>
          <a:p>
            <a:pPr defTabSz="400050" eaLnBrk="0" hangingPunct="0">
              <a:lnSpc>
                <a:spcPct val="95000"/>
              </a:lnSpc>
              <a:tabLst>
                <a:tab pos="400050" algn="r"/>
                <a:tab pos="673100" algn="l"/>
              </a:tabLst>
            </a:pPr>
            <a:r>
              <a:rPr lang="en-GB" sz="1800" b="1">
                <a:solidFill>
                  <a:srgbClr val="000000"/>
                </a:solidFill>
                <a:latin typeface="Courier New" pitchFamily="49" charset="0"/>
              </a:rPr>
              <a:t>    FETCH emp_cursor INTO emp_record;</a:t>
            </a:r>
          </a:p>
          <a:p>
            <a:pPr defTabSz="400050" eaLnBrk="0" hangingPunct="0">
              <a:lnSpc>
                <a:spcPct val="95000"/>
              </a:lnSpc>
              <a:tabLst>
                <a:tab pos="400050" algn="r"/>
                <a:tab pos="673100" algn="l"/>
              </a:tabLst>
            </a:pPr>
            <a:r>
              <a:rPr lang="en-GB" sz="1800" b="1">
                <a:solidFill>
                  <a:srgbClr val="000000"/>
                </a:solidFill>
                <a:latin typeface="Courier New" pitchFamily="49" charset="0"/>
              </a:rPr>
              <a:t>  ...</a:t>
            </a:r>
          </a:p>
        </p:txBody>
      </p:sp>
      <p:sp>
        <p:nvSpPr>
          <p:cNvPr id="25605" name="Text Box 5"/>
          <p:cNvSpPr txBox="1">
            <a:spLocks noChangeArrowheads="1"/>
          </p:cNvSpPr>
          <p:nvPr/>
        </p:nvSpPr>
        <p:spPr bwMode="auto">
          <a:xfrm>
            <a:off x="1797258" y="332656"/>
            <a:ext cx="4915577" cy="769441"/>
          </a:xfrm>
          <a:prstGeom prst="rect">
            <a:avLst/>
          </a:prstGeom>
          <a:noFill/>
          <a:ln w="9525">
            <a:noFill/>
            <a:miter lim="800000"/>
            <a:headEnd/>
            <a:tailEnd/>
          </a:ln>
          <a:effectLst/>
        </p:spPr>
        <p:txBody>
          <a:bodyPr wrap="none">
            <a:spAutoFit/>
          </a:bodyPr>
          <a:lstStyle/>
          <a:p>
            <a:pPr algn="ctr"/>
            <a:r>
              <a:rPr lang="en-GB" sz="4400" b="1" dirty="0">
                <a:solidFill>
                  <a:srgbClr val="C00000"/>
                </a:solidFill>
                <a:effectLst>
                  <a:outerShdw blurRad="38100" dist="38100" dir="2700000" algn="tl">
                    <a:srgbClr val="C0C0C0"/>
                  </a:outerShdw>
                </a:effectLst>
              </a:rPr>
              <a:t>Cursors and Records</a:t>
            </a:r>
          </a:p>
        </p:txBody>
      </p:sp>
      <p:sp>
        <p:nvSpPr>
          <p:cNvPr id="25606" name="Text Box 6"/>
          <p:cNvSpPr txBox="1">
            <a:spLocks noChangeArrowheads="1"/>
          </p:cNvSpPr>
          <p:nvPr/>
        </p:nvSpPr>
        <p:spPr bwMode="auto">
          <a:xfrm>
            <a:off x="1050925" y="1238250"/>
            <a:ext cx="7026275" cy="2503488"/>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Char char="n"/>
            </a:pPr>
            <a:r>
              <a:rPr lang="en-GB" sz="3200" dirty="0"/>
              <a:t> Process the rows of the active set conveniently by fetching values into a PL/SQL RECORD.</a:t>
            </a:r>
          </a:p>
          <a:p>
            <a:pPr>
              <a:spcBef>
                <a:spcPct val="20000"/>
              </a:spcBef>
              <a:buClr>
                <a:srgbClr val="A50021"/>
              </a:buClr>
              <a:buSzPct val="75000"/>
              <a:buFont typeface="Wingdings" pitchFamily="2" charset="2"/>
              <a:buChar char="n"/>
            </a:pPr>
            <a:r>
              <a:rPr lang="en-GB" sz="3200" dirty="0"/>
              <a:t> Example</a:t>
            </a:r>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08ED648-9963-4467-BB85-0CE99C66CC2E}" type="slidenum">
              <a:rPr lang="en-US"/>
              <a:pPr/>
              <a:t>38</a:t>
            </a:fld>
            <a:endParaRPr lang="en-US" sz="1400"/>
          </a:p>
        </p:txBody>
      </p:sp>
      <p:sp>
        <p:nvSpPr>
          <p:cNvPr id="26626" name="Rectangle 2"/>
          <p:cNvSpPr>
            <a:spLocks noGrp="1" noChangeArrowheads="1"/>
          </p:cNvSpPr>
          <p:nvPr>
            <p:ph type="title"/>
          </p:nvPr>
        </p:nvSpPr>
        <p:spPr>
          <a:xfrm>
            <a:off x="755576" y="476672"/>
            <a:ext cx="7772400" cy="685800"/>
          </a:xfrm>
        </p:spPr>
        <p:txBody>
          <a:bodyPr>
            <a:normAutofit fontScale="90000"/>
          </a:bodyPr>
          <a:lstStyle/>
          <a:p>
            <a:pPr algn="ctr"/>
            <a:r>
              <a:rPr lang="en-GB" b="1" dirty="0">
                <a:solidFill>
                  <a:srgbClr val="C00000"/>
                </a:solidFill>
                <a:effectLst>
                  <a:outerShdw blurRad="38100" dist="38100" dir="2700000" algn="tl">
                    <a:srgbClr val="C0C0C0"/>
                  </a:outerShdw>
                </a:effectLst>
              </a:rPr>
              <a:t>Cursor FOR Loops</a:t>
            </a:r>
          </a:p>
        </p:txBody>
      </p:sp>
      <p:sp>
        <p:nvSpPr>
          <p:cNvPr id="26629" name="Rectangle 5"/>
          <p:cNvSpPr>
            <a:spLocks noChangeArrowheads="1"/>
          </p:cNvSpPr>
          <p:nvPr/>
        </p:nvSpPr>
        <p:spPr bwMode="blackWhite">
          <a:xfrm>
            <a:off x="1277938" y="2371725"/>
            <a:ext cx="6799262" cy="1819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25000"/>
              </a:lnSpc>
              <a:tabLst>
                <a:tab pos="400050" algn="r"/>
                <a:tab pos="673100" algn="l"/>
              </a:tabLst>
            </a:pPr>
            <a:r>
              <a:rPr lang="en-GB" sz="1800" b="1">
                <a:solidFill>
                  <a:srgbClr val="000000"/>
                </a:solidFill>
                <a:latin typeface="Courier New" pitchFamily="49" charset="0"/>
              </a:rPr>
              <a:t>FOR </a:t>
            </a:r>
            <a:r>
              <a:rPr lang="en-GB" sz="1800" b="1" i="1">
                <a:solidFill>
                  <a:srgbClr val="000000"/>
                </a:solidFill>
                <a:latin typeface="Courier New" pitchFamily="49" charset="0"/>
              </a:rPr>
              <a:t>record_name</a:t>
            </a:r>
            <a:r>
              <a:rPr lang="en-GB" sz="1800" b="1">
                <a:solidFill>
                  <a:srgbClr val="000000"/>
                </a:solidFill>
                <a:latin typeface="Courier New" pitchFamily="49" charset="0"/>
              </a:rPr>
              <a:t> IN </a:t>
            </a:r>
            <a:r>
              <a:rPr lang="en-GB" sz="1800" b="1" i="1">
                <a:solidFill>
                  <a:srgbClr val="000000"/>
                </a:solidFill>
                <a:latin typeface="Courier New" pitchFamily="49" charset="0"/>
              </a:rPr>
              <a:t>cursor_name</a:t>
            </a:r>
            <a:r>
              <a:rPr lang="en-GB" sz="1800" b="1">
                <a:solidFill>
                  <a:srgbClr val="000000"/>
                </a:solidFill>
                <a:latin typeface="Courier New" pitchFamily="49" charset="0"/>
              </a:rPr>
              <a:t> LOOP   </a:t>
            </a:r>
          </a:p>
          <a:p>
            <a:pPr defTabSz="400050" eaLnBrk="0" hangingPunct="0">
              <a:lnSpc>
                <a:spcPct val="125000"/>
              </a:lnSpc>
              <a:tabLst>
                <a:tab pos="400050" algn="r"/>
                <a:tab pos="673100" algn="l"/>
              </a:tabLst>
            </a:pPr>
            <a:r>
              <a:rPr lang="en-GB" sz="1800" b="1">
                <a:solidFill>
                  <a:srgbClr val="000000"/>
                </a:solidFill>
                <a:latin typeface="Courier New" pitchFamily="49" charset="0"/>
              </a:rPr>
              <a:t>  </a:t>
            </a:r>
            <a:r>
              <a:rPr lang="en-GB" sz="1800" b="1" i="1">
                <a:solidFill>
                  <a:srgbClr val="000000"/>
                </a:solidFill>
                <a:latin typeface="Courier New" pitchFamily="49" charset="0"/>
              </a:rPr>
              <a:t>statement1</a:t>
            </a:r>
            <a:r>
              <a:rPr lang="en-GB" sz="1800" b="1">
                <a:solidFill>
                  <a:srgbClr val="000000"/>
                </a:solidFill>
                <a:latin typeface="Courier New" pitchFamily="49" charset="0"/>
              </a:rPr>
              <a:t>;</a:t>
            </a:r>
            <a:endParaRPr lang="en-GB" sz="1800" b="1" i="1">
              <a:solidFill>
                <a:srgbClr val="000000"/>
              </a:solidFill>
              <a:latin typeface="Courier New" pitchFamily="49" charset="0"/>
            </a:endParaRPr>
          </a:p>
          <a:p>
            <a:pPr defTabSz="400050" eaLnBrk="0" hangingPunct="0">
              <a:lnSpc>
                <a:spcPct val="125000"/>
              </a:lnSpc>
              <a:tabLst>
                <a:tab pos="400050" algn="r"/>
                <a:tab pos="673100" algn="l"/>
              </a:tabLst>
            </a:pPr>
            <a:r>
              <a:rPr lang="en-GB" sz="1800" b="1" i="1">
                <a:solidFill>
                  <a:srgbClr val="000000"/>
                </a:solidFill>
                <a:latin typeface="Courier New" pitchFamily="49" charset="0"/>
              </a:rPr>
              <a:t>  statement2</a:t>
            </a:r>
            <a:r>
              <a:rPr lang="en-GB" sz="1800" b="1">
                <a:solidFill>
                  <a:srgbClr val="000000"/>
                </a:solidFill>
                <a:latin typeface="Courier New" pitchFamily="49" charset="0"/>
              </a:rPr>
              <a:t>;</a:t>
            </a:r>
          </a:p>
          <a:p>
            <a:pPr defTabSz="400050" eaLnBrk="0" hangingPunct="0">
              <a:lnSpc>
                <a:spcPct val="125000"/>
              </a:lnSpc>
              <a:tabLst>
                <a:tab pos="400050" algn="r"/>
                <a:tab pos="673100" algn="l"/>
              </a:tabLst>
            </a:pPr>
            <a:r>
              <a:rPr lang="en-GB" sz="1800" b="1">
                <a:solidFill>
                  <a:srgbClr val="000000"/>
                </a:solidFill>
                <a:latin typeface="Courier New" pitchFamily="49" charset="0"/>
              </a:rPr>
              <a:t>  . . .</a:t>
            </a:r>
          </a:p>
          <a:p>
            <a:pPr defTabSz="400050" eaLnBrk="0" hangingPunct="0">
              <a:lnSpc>
                <a:spcPct val="125000"/>
              </a:lnSpc>
              <a:tabLst>
                <a:tab pos="400050" algn="r"/>
                <a:tab pos="673100" algn="l"/>
              </a:tabLst>
            </a:pPr>
            <a:r>
              <a:rPr lang="en-GB" sz="1800" b="1">
                <a:solidFill>
                  <a:srgbClr val="000000"/>
                </a:solidFill>
                <a:latin typeface="Courier New" pitchFamily="49" charset="0"/>
              </a:rPr>
              <a:t>END LOOP;</a:t>
            </a:r>
          </a:p>
        </p:txBody>
      </p:sp>
      <p:sp>
        <p:nvSpPr>
          <p:cNvPr id="26630" name="Text Box 6"/>
          <p:cNvSpPr txBox="1">
            <a:spLocks noChangeArrowheads="1"/>
          </p:cNvSpPr>
          <p:nvPr/>
        </p:nvSpPr>
        <p:spPr bwMode="auto">
          <a:xfrm>
            <a:off x="683568" y="1340768"/>
            <a:ext cx="7483475" cy="4881562"/>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Char char="n"/>
            </a:pPr>
            <a:r>
              <a:rPr lang="en-GB" sz="3200" dirty="0"/>
              <a:t>Syntax</a:t>
            </a:r>
          </a:p>
          <a:p>
            <a:pPr>
              <a:spcBef>
                <a:spcPct val="20000"/>
              </a:spcBef>
              <a:buClr>
                <a:srgbClr val="A50021"/>
              </a:buClr>
              <a:buSzPct val="75000"/>
              <a:buFont typeface="Wingdings" pitchFamily="2" charset="2"/>
              <a:buChar char="n"/>
            </a:pPr>
            <a:endParaRPr lang="en-GB" sz="3200" dirty="0"/>
          </a:p>
          <a:p>
            <a:pPr>
              <a:spcBef>
                <a:spcPct val="20000"/>
              </a:spcBef>
              <a:buClr>
                <a:srgbClr val="A50021"/>
              </a:buClr>
              <a:buSzPct val="75000"/>
              <a:buFont typeface="Wingdings" pitchFamily="2" charset="2"/>
              <a:buChar char="n"/>
            </a:pPr>
            <a:endParaRPr lang="en-GB" sz="3200" dirty="0"/>
          </a:p>
          <a:p>
            <a:pPr>
              <a:spcBef>
                <a:spcPct val="20000"/>
              </a:spcBef>
              <a:buClr>
                <a:srgbClr val="A50021"/>
              </a:buClr>
              <a:buSzPct val="75000"/>
              <a:buFont typeface="Wingdings" pitchFamily="2" charset="2"/>
              <a:buChar char="n"/>
            </a:pPr>
            <a:endParaRPr lang="en-GB" sz="3200" dirty="0"/>
          </a:p>
          <a:p>
            <a:pPr>
              <a:spcBef>
                <a:spcPct val="20000"/>
              </a:spcBef>
              <a:buClr>
                <a:srgbClr val="A50021"/>
              </a:buClr>
              <a:buSzPct val="75000"/>
              <a:buFont typeface="Wingdings" pitchFamily="2" charset="2"/>
              <a:buChar char="n"/>
            </a:pPr>
            <a:endParaRPr lang="en-GB" sz="3200" dirty="0"/>
          </a:p>
          <a:p>
            <a:pPr lvl="1">
              <a:spcBef>
                <a:spcPct val="20000"/>
              </a:spcBef>
              <a:buClr>
                <a:schemeClr val="accent2"/>
              </a:buClr>
              <a:buSzPct val="75000"/>
              <a:buFont typeface="Wingdings" pitchFamily="2" charset="2"/>
              <a:buChar char="n"/>
            </a:pPr>
            <a:r>
              <a:rPr lang="en-GB" sz="2800" dirty="0"/>
              <a:t>The cursor FOR loop is a shortcut to process cursors.</a:t>
            </a:r>
          </a:p>
          <a:p>
            <a:pPr lvl="1">
              <a:spcBef>
                <a:spcPct val="20000"/>
              </a:spcBef>
              <a:buClr>
                <a:schemeClr val="accent2"/>
              </a:buClr>
              <a:buSzPct val="75000"/>
              <a:buFont typeface="Wingdings" pitchFamily="2" charset="2"/>
              <a:buChar char="n"/>
            </a:pPr>
            <a:r>
              <a:rPr lang="en-GB" sz="2800" dirty="0"/>
              <a:t>Implicitly opens, fetches, and closes cursor.</a:t>
            </a:r>
          </a:p>
          <a:p>
            <a:pPr lvl="1">
              <a:spcBef>
                <a:spcPct val="20000"/>
              </a:spcBef>
              <a:buClr>
                <a:schemeClr val="accent2"/>
              </a:buClr>
              <a:buSzPct val="75000"/>
              <a:buFont typeface="Wingdings" pitchFamily="2" charset="2"/>
              <a:buChar char="n"/>
            </a:pPr>
            <a:r>
              <a:rPr lang="en-GB" sz="2800" dirty="0"/>
              <a:t>The record is implicitly declared.</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AD626E63-4C4C-449D-ADE6-16FF8253AD20}" type="slidenum">
              <a:rPr lang="en-US"/>
              <a:pPr/>
              <a:t>39</a:t>
            </a:fld>
            <a:endParaRPr lang="en-US" sz="1400"/>
          </a:p>
        </p:txBody>
      </p:sp>
      <p:sp>
        <p:nvSpPr>
          <p:cNvPr id="27650" name="Rectangle 2"/>
          <p:cNvSpPr>
            <a:spLocks noGrp="1" noChangeArrowheads="1"/>
          </p:cNvSpPr>
          <p:nvPr>
            <p:ph type="title"/>
          </p:nvPr>
        </p:nvSpPr>
        <p:spPr>
          <a:xfrm>
            <a:off x="755576" y="620688"/>
            <a:ext cx="7772400" cy="685800"/>
          </a:xfrm>
        </p:spPr>
        <p:txBody>
          <a:bodyPr>
            <a:normAutofit fontScale="90000"/>
          </a:bodyPr>
          <a:lstStyle/>
          <a:p>
            <a:pPr algn="ctr"/>
            <a:r>
              <a:rPr lang="en-GB" b="1" dirty="0">
                <a:solidFill>
                  <a:srgbClr val="C00000"/>
                </a:solidFill>
                <a:effectLst>
                  <a:outerShdw blurRad="38100" dist="38100" dir="2700000" algn="tl">
                    <a:srgbClr val="C0C0C0"/>
                  </a:outerShdw>
                </a:effectLst>
              </a:rPr>
              <a:t>Cursor FOR Loops: An Example</a:t>
            </a:r>
          </a:p>
        </p:txBody>
      </p:sp>
      <p:sp>
        <p:nvSpPr>
          <p:cNvPr id="27652" name="Text Box 4"/>
          <p:cNvSpPr txBox="1">
            <a:spLocks noChangeArrowheads="1"/>
          </p:cNvSpPr>
          <p:nvPr/>
        </p:nvSpPr>
        <p:spPr bwMode="auto">
          <a:xfrm>
            <a:off x="898525" y="1611313"/>
            <a:ext cx="7483475" cy="1458912"/>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Char char="n"/>
            </a:pPr>
            <a:r>
              <a:rPr lang="en-GB" sz="2800">
                <a:effectLst>
                  <a:outerShdw blurRad="38100" dist="38100" dir="2700000" algn="tl">
                    <a:srgbClr val="C0C0C0"/>
                  </a:outerShdw>
                </a:effectLst>
              </a:rPr>
              <a:t> Retrieve employees one by one until no more are left.</a:t>
            </a:r>
          </a:p>
          <a:p>
            <a:pPr>
              <a:spcBef>
                <a:spcPct val="20000"/>
              </a:spcBef>
              <a:buClr>
                <a:srgbClr val="A50021"/>
              </a:buClr>
              <a:buSzPct val="75000"/>
              <a:buFont typeface="Wingdings" pitchFamily="2" charset="2"/>
              <a:buChar char="n"/>
            </a:pPr>
            <a:r>
              <a:rPr lang="en-GB" sz="2800">
                <a:effectLst>
                  <a:outerShdw blurRad="38100" dist="38100" dir="2700000" algn="tl">
                    <a:srgbClr val="C0C0C0"/>
                  </a:outerShdw>
                </a:effectLst>
              </a:rPr>
              <a:t> Example</a:t>
            </a:r>
            <a:endParaRPr lang="en-GB" sz="3200"/>
          </a:p>
        </p:txBody>
      </p:sp>
      <p:sp>
        <p:nvSpPr>
          <p:cNvPr id="27653" name="Rectangle 5"/>
          <p:cNvSpPr>
            <a:spLocks noChangeArrowheads="1"/>
          </p:cNvSpPr>
          <p:nvPr/>
        </p:nvSpPr>
        <p:spPr bwMode="blackWhite">
          <a:xfrm>
            <a:off x="1006475" y="3279775"/>
            <a:ext cx="7451725" cy="2968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a:solidFill>
                  <a:srgbClr val="000000"/>
                </a:solidFill>
                <a:latin typeface="Courier New" pitchFamily="49" charset="0"/>
              </a:rPr>
              <a:t>DECLARE</a:t>
            </a:r>
          </a:p>
          <a:p>
            <a:pPr defTabSz="400050" eaLnBrk="0" hangingPunct="0">
              <a:lnSpc>
                <a:spcPct val="95000"/>
              </a:lnSpc>
              <a:tabLst>
                <a:tab pos="400050" algn="r"/>
                <a:tab pos="673100" algn="l"/>
              </a:tabLst>
            </a:pPr>
            <a:r>
              <a:rPr lang="en-GB" sz="1800" b="1">
                <a:solidFill>
                  <a:srgbClr val="000000"/>
                </a:solidFill>
                <a:latin typeface="Courier New" pitchFamily="49" charset="0"/>
              </a:rPr>
              <a:t>  CURSOR emp_cursor IS</a:t>
            </a:r>
          </a:p>
          <a:p>
            <a:pPr defTabSz="400050" eaLnBrk="0" hangingPunct="0">
              <a:lnSpc>
                <a:spcPct val="95000"/>
              </a:lnSpc>
              <a:tabLst>
                <a:tab pos="400050" algn="r"/>
                <a:tab pos="673100" algn="l"/>
              </a:tabLst>
            </a:pPr>
            <a:r>
              <a:rPr lang="en-GB" sz="1800" b="1">
                <a:solidFill>
                  <a:srgbClr val="000000"/>
                </a:solidFill>
                <a:latin typeface="Courier New" pitchFamily="49" charset="0"/>
              </a:rPr>
              <a:t>    SELECT ename, deptno</a:t>
            </a:r>
          </a:p>
          <a:p>
            <a:pPr defTabSz="400050" eaLnBrk="0" hangingPunct="0">
              <a:lnSpc>
                <a:spcPct val="95000"/>
              </a:lnSpc>
              <a:tabLst>
                <a:tab pos="400050" algn="r"/>
                <a:tab pos="673100" algn="l"/>
              </a:tabLst>
            </a:pPr>
            <a:r>
              <a:rPr lang="en-GB" sz="1800" b="1">
                <a:solidFill>
                  <a:srgbClr val="000000"/>
                </a:solidFill>
                <a:latin typeface="Courier New" pitchFamily="49" charset="0"/>
              </a:rPr>
              <a:t>    FROM   emp;</a:t>
            </a:r>
          </a:p>
          <a:p>
            <a:pPr defTabSz="400050" eaLnBrk="0" hangingPunct="0">
              <a:lnSpc>
                <a:spcPct val="95000"/>
              </a:lnSpc>
              <a:tabLst>
                <a:tab pos="400050" algn="r"/>
                <a:tab pos="673100" algn="l"/>
              </a:tabLst>
            </a:pPr>
            <a:r>
              <a:rPr lang="en-GB" sz="1800" b="1">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a:solidFill>
                  <a:srgbClr val="000000"/>
                </a:solidFill>
                <a:latin typeface="Courier New" pitchFamily="49" charset="0"/>
              </a:rPr>
              <a:t>  FOR emp_record IN emp_cursor LOOP</a:t>
            </a:r>
          </a:p>
          <a:p>
            <a:pPr defTabSz="400050" eaLnBrk="0" hangingPunct="0">
              <a:lnSpc>
                <a:spcPct val="95000"/>
              </a:lnSpc>
              <a:tabLst>
                <a:tab pos="400050" algn="r"/>
                <a:tab pos="673100" algn="l"/>
              </a:tabLst>
            </a:pPr>
            <a:r>
              <a:rPr lang="en-GB" sz="1800" b="1">
                <a:solidFill>
                  <a:srgbClr val="000000"/>
                </a:solidFill>
                <a:latin typeface="Courier New" pitchFamily="49" charset="0"/>
              </a:rPr>
              <a:t>         -- implicit open and implicit fetch occur</a:t>
            </a:r>
          </a:p>
          <a:p>
            <a:pPr defTabSz="400050" eaLnBrk="0" hangingPunct="0">
              <a:lnSpc>
                <a:spcPct val="95000"/>
              </a:lnSpc>
              <a:tabLst>
                <a:tab pos="400050" algn="r"/>
                <a:tab pos="673100" algn="l"/>
              </a:tabLst>
            </a:pPr>
            <a:r>
              <a:rPr lang="en-GB" sz="1800" b="1">
                <a:solidFill>
                  <a:srgbClr val="000000"/>
                </a:solidFill>
                <a:latin typeface="Courier New" pitchFamily="49" charset="0"/>
              </a:rPr>
              <a:t>    IF emp_record.deptno = 30 THEN</a:t>
            </a:r>
          </a:p>
          <a:p>
            <a:pPr defTabSz="400050" eaLnBrk="0" hangingPunct="0">
              <a:lnSpc>
                <a:spcPct val="95000"/>
              </a:lnSpc>
              <a:tabLst>
                <a:tab pos="400050" algn="r"/>
                <a:tab pos="673100" algn="l"/>
              </a:tabLst>
            </a:pPr>
            <a:r>
              <a:rPr lang="en-GB" sz="1800" b="1">
                <a:solidFill>
                  <a:srgbClr val="000000"/>
                </a:solidFill>
                <a:latin typeface="Courier New" pitchFamily="49" charset="0"/>
              </a:rPr>
              <a:t>      ...</a:t>
            </a:r>
          </a:p>
          <a:p>
            <a:pPr defTabSz="400050" eaLnBrk="0" hangingPunct="0">
              <a:lnSpc>
                <a:spcPct val="95000"/>
              </a:lnSpc>
              <a:tabLst>
                <a:tab pos="400050" algn="r"/>
                <a:tab pos="673100" algn="l"/>
              </a:tabLst>
            </a:pPr>
            <a:r>
              <a:rPr lang="en-GB" sz="1800" b="1">
                <a:solidFill>
                  <a:srgbClr val="000000"/>
                </a:solidFill>
                <a:latin typeface="Courier New" pitchFamily="49" charset="0"/>
              </a:rPr>
              <a:t>  END LOOP; -- implicit close occurs</a:t>
            </a:r>
          </a:p>
          <a:p>
            <a:pPr defTabSz="400050" eaLnBrk="0" hangingPunct="0">
              <a:lnSpc>
                <a:spcPct val="95000"/>
              </a:lnSpc>
              <a:tabLst>
                <a:tab pos="400050" algn="r"/>
                <a:tab pos="673100" algn="l"/>
              </a:tabLst>
            </a:pPr>
            <a:r>
              <a:rPr lang="en-GB" sz="1800" b="1">
                <a:solidFill>
                  <a:srgbClr val="000000"/>
                </a:solidFill>
                <a:latin typeface="Courier New" pitchFamily="49" charset="0"/>
              </a:rPr>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solidFill>
                  <a:srgbClr val="FF0000"/>
                </a:solidFill>
              </a:rPr>
              <a:t>Variable Naming Conventions</a:t>
            </a:r>
          </a:p>
        </p:txBody>
      </p:sp>
      <p:sp>
        <p:nvSpPr>
          <p:cNvPr id="8195" name="Rectangle 3"/>
          <p:cNvSpPr>
            <a:spLocks noGrp="1" noChangeArrowheads="1"/>
          </p:cNvSpPr>
          <p:nvPr>
            <p:ph type="body" idx="1"/>
          </p:nvPr>
        </p:nvSpPr>
        <p:spPr/>
        <p:txBody>
          <a:bodyPr/>
          <a:lstStyle/>
          <a:p>
            <a:pPr eaLnBrk="1" hangingPunct="1"/>
            <a:r>
              <a:rPr lang="en-US"/>
              <a:t>Two variables can have the same name if they are in different blocks (bad idea)</a:t>
            </a:r>
          </a:p>
          <a:p>
            <a:pPr eaLnBrk="1" hangingPunct="1"/>
            <a:r>
              <a:rPr lang="en-US"/>
              <a:t>The variable name should not be the same as any table column names used in the block.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40220"/>
            <a:ext cx="8208912" cy="6740307"/>
          </a:xfrm>
          <a:prstGeom prst="rect">
            <a:avLst/>
          </a:prstGeom>
        </p:spPr>
        <p:txBody>
          <a:bodyPr wrap="square">
            <a:spAutoFit/>
          </a:bodyPr>
          <a:lstStyle/>
          <a:p>
            <a:r>
              <a:rPr lang="en-US" sz="1600" b="1" dirty="0"/>
              <a:t>SET SERVEROUTPUT ON </a:t>
            </a:r>
          </a:p>
          <a:p>
            <a:r>
              <a:rPr lang="en-US" sz="1600" b="1" dirty="0"/>
              <a:t>SET VERIFY OFF</a:t>
            </a:r>
          </a:p>
          <a:p>
            <a:br>
              <a:rPr lang="en-US" sz="1600" b="1" dirty="0"/>
            </a:br>
            <a:r>
              <a:rPr lang="en-US" sz="1600" b="1" dirty="0"/>
              <a:t>DECLARE </a:t>
            </a:r>
            <a:br>
              <a:rPr lang="en-US" sz="1600" b="1" dirty="0"/>
            </a:br>
            <a:r>
              <a:rPr lang="en-US" sz="1600" b="1" dirty="0"/>
              <a:t>        </a:t>
            </a:r>
            <a:r>
              <a:rPr lang="en-US" sz="1600" b="1" dirty="0" err="1"/>
              <a:t>hdate</a:t>
            </a:r>
            <a:r>
              <a:rPr lang="en-US" sz="1600" b="1" dirty="0"/>
              <a:t> DATE;</a:t>
            </a:r>
          </a:p>
          <a:p>
            <a:r>
              <a:rPr lang="en-US" sz="1600" b="1" dirty="0"/>
              <a:t>CURSOR </a:t>
            </a:r>
            <a:r>
              <a:rPr lang="en-US" sz="1600" b="1" dirty="0" err="1"/>
              <a:t>Temp_Cursor</a:t>
            </a:r>
            <a:r>
              <a:rPr lang="en-US" sz="1600" b="1" dirty="0"/>
              <a:t> is </a:t>
            </a:r>
            <a:br>
              <a:rPr lang="en-US" sz="1600" b="1" dirty="0"/>
            </a:br>
            <a:r>
              <a:rPr lang="en-US" sz="1600" b="1" dirty="0"/>
              <a:t>SELECT </a:t>
            </a:r>
            <a:r>
              <a:rPr lang="en-US" sz="1600" b="1" dirty="0" err="1"/>
              <a:t>hdate</a:t>
            </a:r>
            <a:r>
              <a:rPr lang="en-US" sz="1600" b="1" dirty="0"/>
              <a:t> from employee;</a:t>
            </a:r>
          </a:p>
          <a:p>
            <a:r>
              <a:rPr lang="en-US" sz="1600" b="1" dirty="0"/>
              <a:t>BEGIN</a:t>
            </a:r>
          </a:p>
          <a:p>
            <a:r>
              <a:rPr lang="en-US" sz="1600" b="1" dirty="0"/>
              <a:t>OPEN </a:t>
            </a:r>
            <a:r>
              <a:rPr lang="en-US" sz="1600" b="1" dirty="0" err="1"/>
              <a:t>Temp_Cursor</a:t>
            </a:r>
            <a:r>
              <a:rPr lang="en-US" sz="1600" b="1" dirty="0"/>
              <a:t>; </a:t>
            </a:r>
            <a:br>
              <a:rPr lang="en-US" sz="1600" b="1" dirty="0"/>
            </a:br>
            <a:r>
              <a:rPr lang="en-US" sz="1600" b="1" dirty="0"/>
              <a:t>LOOP </a:t>
            </a:r>
            <a:br>
              <a:rPr lang="en-US" sz="1600" b="1" dirty="0"/>
            </a:br>
            <a:r>
              <a:rPr lang="en-US" sz="1600" b="1" dirty="0"/>
              <a:t>FETCH </a:t>
            </a:r>
            <a:r>
              <a:rPr lang="en-US" sz="1600" b="1" dirty="0" err="1"/>
              <a:t>Temp_Cursor</a:t>
            </a:r>
            <a:r>
              <a:rPr lang="en-US" sz="1600" b="1" dirty="0"/>
              <a:t> INTO </a:t>
            </a:r>
            <a:r>
              <a:rPr lang="en-US" sz="1600" b="1" dirty="0" err="1"/>
              <a:t>hdate</a:t>
            </a:r>
            <a:r>
              <a:rPr lang="en-US" sz="1600" b="1" dirty="0"/>
              <a:t>; </a:t>
            </a:r>
            <a:br>
              <a:rPr lang="en-US" sz="1600" b="1" dirty="0"/>
            </a:br>
            <a:r>
              <a:rPr lang="en-US" sz="1600" b="1" dirty="0"/>
              <a:t>EXIT WHEN </a:t>
            </a:r>
            <a:r>
              <a:rPr lang="en-US" sz="1600" b="1" dirty="0" err="1"/>
              <a:t>Temp_Cursor%NOTFOUND</a:t>
            </a:r>
            <a:r>
              <a:rPr lang="en-US" sz="1600" b="1" dirty="0"/>
              <a:t>;</a:t>
            </a:r>
          </a:p>
          <a:p>
            <a:r>
              <a:rPr lang="en-US" sz="1600" b="1" dirty="0"/>
              <a:t>        IF </a:t>
            </a:r>
            <a:r>
              <a:rPr lang="en-US" sz="1600" b="1" dirty="0" err="1"/>
              <a:t>hdate</a:t>
            </a:r>
            <a:r>
              <a:rPr lang="en-US" sz="1600" b="1" dirty="0"/>
              <a:t> &gt; '01-JAN-15' THEN </a:t>
            </a:r>
            <a:br>
              <a:rPr lang="en-US" sz="1600" b="1" dirty="0"/>
            </a:br>
            <a:r>
              <a:rPr lang="en-US" sz="1600" b="1" dirty="0"/>
              <a:t>                DBMS_OUTPUT.PUT_LINE ('The employee is JUNIOR'); </a:t>
            </a:r>
            <a:br>
              <a:rPr lang="en-US" sz="1600" b="1" dirty="0"/>
            </a:br>
            <a:r>
              <a:rPr lang="en-US" sz="1600" b="1" dirty="0"/>
              <a:t>        ELSE </a:t>
            </a:r>
            <a:br>
              <a:rPr lang="en-US" sz="1600" b="1" dirty="0"/>
            </a:br>
            <a:r>
              <a:rPr lang="en-US" sz="1600" b="1" dirty="0"/>
              <a:t>                DBMS_OUTPUT.PUT_LINE ('The employee is SENIOR'); </a:t>
            </a:r>
            <a:br>
              <a:rPr lang="en-US" sz="1600" b="1" dirty="0"/>
            </a:br>
            <a:r>
              <a:rPr lang="en-US" sz="1600" b="1" dirty="0"/>
              <a:t>        END IF; </a:t>
            </a:r>
            <a:br>
              <a:rPr lang="en-US" sz="1600" b="1" dirty="0"/>
            </a:br>
            <a:r>
              <a:rPr lang="en-US" sz="1600" b="1" dirty="0"/>
              <a:t>END LOOP; </a:t>
            </a:r>
            <a:br>
              <a:rPr lang="en-US" sz="1600" b="1" dirty="0"/>
            </a:br>
            <a:r>
              <a:rPr lang="en-US" sz="1600" b="1" dirty="0"/>
              <a:t>COMMIT; </a:t>
            </a:r>
            <a:br>
              <a:rPr lang="en-US" sz="1600" b="1" dirty="0"/>
            </a:br>
            <a:r>
              <a:rPr lang="en-US" sz="1600" b="1" dirty="0"/>
              <a:t>        IF </a:t>
            </a:r>
            <a:r>
              <a:rPr lang="en-US" sz="1600" b="1" dirty="0" err="1"/>
              <a:t>Temp_Cursor%ISOPEN</a:t>
            </a:r>
            <a:r>
              <a:rPr lang="en-US" sz="1600" b="1" dirty="0"/>
              <a:t> THEN CLOSE </a:t>
            </a:r>
            <a:r>
              <a:rPr lang="en-US" sz="1600" b="1" dirty="0" err="1"/>
              <a:t>Temp_Cursor</a:t>
            </a:r>
            <a:r>
              <a:rPr lang="en-US" sz="1600" b="1" dirty="0"/>
              <a:t>; </a:t>
            </a:r>
            <a:br>
              <a:rPr lang="en-US" sz="1600" b="1" dirty="0"/>
            </a:br>
            <a:r>
              <a:rPr lang="en-US" sz="1600" b="1" dirty="0"/>
              <a:t>        END IF; </a:t>
            </a:r>
            <a:br>
              <a:rPr lang="en-US" sz="1600" b="1" dirty="0"/>
            </a:br>
            <a:r>
              <a:rPr lang="en-US" sz="1600" b="1" dirty="0"/>
              <a:t>EXCEPTION </a:t>
            </a:r>
            <a:br>
              <a:rPr lang="en-US" sz="1600" b="1" dirty="0"/>
            </a:br>
            <a:r>
              <a:rPr lang="en-US" sz="1600" b="1" dirty="0"/>
              <a:t>WHEN OTHERS THEN </a:t>
            </a:r>
            <a:br>
              <a:rPr lang="en-US" sz="1600" b="1" dirty="0"/>
            </a:br>
            <a:r>
              <a:rPr lang="en-US" sz="1600" b="1" dirty="0"/>
              <a:t>        DBMS_OUTPUT.PUT_LINE ('Error in Seniority </a:t>
            </a:r>
            <a:r>
              <a:rPr lang="en-US" sz="1600" b="1" dirty="0" err="1"/>
              <a:t>Dtermination</a:t>
            </a:r>
            <a:r>
              <a:rPr lang="en-US" sz="1600" b="1" dirty="0"/>
              <a:t>'); </a:t>
            </a:r>
            <a:br>
              <a:rPr lang="en-US" sz="1600" b="1" dirty="0"/>
            </a:br>
            <a:r>
              <a:rPr lang="en-US" sz="1600" b="1" dirty="0"/>
              <a:t>        IF </a:t>
            </a:r>
            <a:r>
              <a:rPr lang="en-US" sz="1600" b="1" dirty="0" err="1"/>
              <a:t>Temp_Cursor%ISOPEN</a:t>
            </a:r>
            <a:r>
              <a:rPr lang="en-US" sz="1600" b="1" dirty="0"/>
              <a:t> THEN CLOSE </a:t>
            </a:r>
            <a:r>
              <a:rPr lang="en-US" sz="1600" b="1" dirty="0" err="1"/>
              <a:t>Temp_Cursor</a:t>
            </a:r>
            <a:r>
              <a:rPr lang="en-US" sz="1600" b="1" dirty="0"/>
              <a:t>; </a:t>
            </a:r>
            <a:br>
              <a:rPr lang="en-US" sz="1600" b="1" dirty="0"/>
            </a:br>
            <a:r>
              <a:rPr lang="en-US" sz="1600" b="1" dirty="0"/>
              <a:t>        END IF; </a:t>
            </a:r>
            <a:br>
              <a:rPr lang="en-US" sz="1600" b="1" dirty="0"/>
            </a:br>
            <a:r>
              <a:rPr lang="en-US" sz="1600" b="1" dirty="0"/>
              <a:t>ROLLBACK;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562074"/>
          </a:xfrm>
        </p:spPr>
        <p:txBody>
          <a:bodyPr>
            <a:normAutofit/>
          </a:bodyPr>
          <a:lstStyle/>
          <a:p>
            <a:r>
              <a:rPr lang="en-US" sz="1800" b="1" dirty="0">
                <a:solidFill>
                  <a:srgbClr val="7030A0"/>
                </a:solidFill>
              </a:rPr>
              <a:t>If the salary of the </a:t>
            </a:r>
            <a:r>
              <a:rPr lang="en-US" sz="1800" b="1" dirty="0" err="1">
                <a:solidFill>
                  <a:srgbClr val="7030A0"/>
                </a:solidFill>
              </a:rPr>
              <a:t>employe</a:t>
            </a:r>
            <a:r>
              <a:rPr lang="en-US" sz="1800" b="1" dirty="0">
                <a:solidFill>
                  <a:srgbClr val="7030A0"/>
                </a:solidFill>
              </a:rPr>
              <a:t> is &lt;20000, update the salary by 5000</a:t>
            </a:r>
          </a:p>
        </p:txBody>
      </p:sp>
      <p:sp>
        <p:nvSpPr>
          <p:cNvPr id="3" name="Content Placeholder 2"/>
          <p:cNvSpPr>
            <a:spLocks noGrp="1"/>
          </p:cNvSpPr>
          <p:nvPr>
            <p:ph idx="1"/>
          </p:nvPr>
        </p:nvSpPr>
        <p:spPr>
          <a:xfrm>
            <a:off x="200000" y="980728"/>
            <a:ext cx="8229600" cy="4525963"/>
          </a:xfrm>
        </p:spPr>
        <p:txBody>
          <a:bodyPr>
            <a:noAutofit/>
          </a:bodyPr>
          <a:lstStyle/>
          <a:p>
            <a:pPr>
              <a:buNone/>
            </a:pPr>
            <a:r>
              <a:rPr lang="en-US" sz="1800" b="1" dirty="0"/>
              <a:t>DECLARE </a:t>
            </a:r>
          </a:p>
          <a:p>
            <a:pPr>
              <a:buNone/>
            </a:pPr>
            <a:r>
              <a:rPr lang="en-US" sz="1800" dirty="0" err="1"/>
              <a:t>c_id</a:t>
            </a:r>
            <a:r>
              <a:rPr lang="en-US" sz="1800" dirty="0"/>
              <a:t> </a:t>
            </a:r>
            <a:r>
              <a:rPr lang="en-US" sz="1800" dirty="0" err="1"/>
              <a:t>customers.id%type</a:t>
            </a:r>
            <a:r>
              <a:rPr lang="en-US" sz="1800" dirty="0"/>
              <a:t> := 1; </a:t>
            </a:r>
          </a:p>
          <a:p>
            <a:pPr>
              <a:buNone/>
            </a:pPr>
            <a:r>
              <a:rPr lang="en-US" sz="1800" dirty="0" err="1"/>
              <a:t>c_sal</a:t>
            </a:r>
            <a:r>
              <a:rPr lang="en-US" sz="1800" dirty="0"/>
              <a:t> </a:t>
            </a:r>
            <a:r>
              <a:rPr lang="en-US" sz="1800" dirty="0" err="1"/>
              <a:t>customers.salary%type</a:t>
            </a:r>
            <a:r>
              <a:rPr lang="en-US" sz="1800" dirty="0"/>
              <a:t>; </a:t>
            </a:r>
          </a:p>
          <a:p>
            <a:pPr>
              <a:buNone/>
            </a:pPr>
            <a:endParaRPr lang="en-US" sz="1800" dirty="0"/>
          </a:p>
          <a:p>
            <a:pPr>
              <a:buNone/>
            </a:pPr>
            <a:r>
              <a:rPr lang="en-US" sz="1800" b="1" dirty="0"/>
              <a:t>BEGIN</a:t>
            </a:r>
          </a:p>
          <a:p>
            <a:pPr>
              <a:buNone/>
            </a:pPr>
            <a:r>
              <a:rPr lang="en-US" sz="1800" dirty="0"/>
              <a:t>SELECT salary </a:t>
            </a:r>
          </a:p>
          <a:p>
            <a:pPr>
              <a:buNone/>
            </a:pPr>
            <a:r>
              <a:rPr lang="en-US" sz="1800" dirty="0"/>
              <a:t>INTO </a:t>
            </a:r>
            <a:r>
              <a:rPr lang="en-US" sz="1800" dirty="0" err="1"/>
              <a:t>c_sal</a:t>
            </a:r>
            <a:r>
              <a:rPr lang="en-US" sz="1800" dirty="0"/>
              <a:t> </a:t>
            </a:r>
          </a:p>
          <a:p>
            <a:pPr>
              <a:buNone/>
            </a:pPr>
            <a:r>
              <a:rPr lang="en-US" sz="1800" dirty="0"/>
              <a:t>FROM customers </a:t>
            </a:r>
          </a:p>
          <a:p>
            <a:pPr>
              <a:buNone/>
            </a:pPr>
            <a:r>
              <a:rPr lang="en-US" sz="1800" dirty="0"/>
              <a:t>WHERE id = </a:t>
            </a:r>
            <a:r>
              <a:rPr lang="en-US" sz="1800" dirty="0" err="1"/>
              <a:t>c_id</a:t>
            </a:r>
            <a:r>
              <a:rPr lang="en-US" sz="1800" dirty="0"/>
              <a:t>; </a:t>
            </a:r>
          </a:p>
          <a:p>
            <a:pPr>
              <a:buNone/>
            </a:pPr>
            <a:endParaRPr lang="en-US" sz="1800" dirty="0"/>
          </a:p>
          <a:p>
            <a:pPr>
              <a:buNone/>
            </a:pPr>
            <a:r>
              <a:rPr lang="en-US" sz="1800" dirty="0"/>
              <a:t>IF (</a:t>
            </a:r>
            <a:r>
              <a:rPr lang="en-US" sz="1800" dirty="0" err="1"/>
              <a:t>c_sal</a:t>
            </a:r>
            <a:r>
              <a:rPr lang="en-US" sz="1800" dirty="0"/>
              <a:t> &lt;= 2000) THEN </a:t>
            </a:r>
          </a:p>
          <a:p>
            <a:pPr>
              <a:buNone/>
            </a:pPr>
            <a:r>
              <a:rPr lang="en-US" sz="1800" b="1" dirty="0"/>
              <a:t>UPDATE</a:t>
            </a:r>
            <a:r>
              <a:rPr lang="en-US" sz="1800" dirty="0"/>
              <a:t> customers </a:t>
            </a:r>
          </a:p>
          <a:p>
            <a:pPr>
              <a:buNone/>
            </a:pPr>
            <a:r>
              <a:rPr lang="en-US" sz="1800" dirty="0"/>
              <a:t>SET salary = salary + 5000 </a:t>
            </a:r>
          </a:p>
          <a:p>
            <a:pPr>
              <a:buNone/>
            </a:pPr>
            <a:r>
              <a:rPr lang="en-US" sz="1800" dirty="0"/>
              <a:t>WHERE id = </a:t>
            </a:r>
            <a:r>
              <a:rPr lang="en-US" sz="1800" dirty="0" err="1"/>
              <a:t>c_id</a:t>
            </a:r>
            <a:r>
              <a:rPr lang="en-US" sz="1800" dirty="0"/>
              <a:t>; </a:t>
            </a:r>
          </a:p>
          <a:p>
            <a:pPr>
              <a:buNone/>
            </a:pPr>
            <a:r>
              <a:rPr lang="en-US" sz="1800" dirty="0" err="1"/>
              <a:t>dbms_output.put_line</a:t>
            </a:r>
            <a:r>
              <a:rPr lang="en-US" sz="1800" dirty="0"/>
              <a:t> ('Salary updated'); </a:t>
            </a:r>
          </a:p>
          <a:p>
            <a:pPr>
              <a:buNone/>
            </a:pPr>
            <a:r>
              <a:rPr lang="en-US" sz="1800" dirty="0"/>
              <a:t>END IF; </a:t>
            </a:r>
          </a:p>
          <a:p>
            <a:pPr>
              <a:buNone/>
            </a:pPr>
            <a:r>
              <a:rPr lang="en-US" sz="1800" dirty="0"/>
              <a:t>END; </a:t>
            </a:r>
          </a:p>
          <a:p>
            <a:pPr>
              <a:buNone/>
            </a:pPr>
            <a:r>
              <a:rPr lang="en-US" sz="18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STRINGS</a:t>
            </a:r>
          </a:p>
        </p:txBody>
      </p:sp>
      <p:sp>
        <p:nvSpPr>
          <p:cNvPr id="3" name="Content Placeholder 2"/>
          <p:cNvSpPr>
            <a:spLocks noGrp="1"/>
          </p:cNvSpPr>
          <p:nvPr>
            <p:ph idx="1"/>
          </p:nvPr>
        </p:nvSpPr>
        <p:spPr>
          <a:xfrm>
            <a:off x="457200" y="1268760"/>
            <a:ext cx="8229600" cy="4857403"/>
          </a:xfrm>
        </p:spPr>
        <p:txBody>
          <a:bodyPr>
            <a:normAutofit fontScale="47500" lnSpcReduction="20000"/>
          </a:bodyPr>
          <a:lstStyle/>
          <a:p>
            <a:pPr>
              <a:buNone/>
            </a:pPr>
            <a:r>
              <a:rPr lang="en-US" sz="3600" b="1" dirty="0"/>
              <a:t>DECLARE </a:t>
            </a:r>
          </a:p>
          <a:p>
            <a:pPr>
              <a:buNone/>
            </a:pPr>
            <a:r>
              <a:rPr lang="en-US" sz="3600" dirty="0"/>
              <a:t>greetings varchar2(11) := 'hello world'; </a:t>
            </a:r>
          </a:p>
          <a:p>
            <a:pPr>
              <a:buNone/>
            </a:pPr>
            <a:r>
              <a:rPr lang="en-US" sz="3600" b="1" dirty="0"/>
              <a:t>BEGIN </a:t>
            </a:r>
          </a:p>
          <a:p>
            <a:pPr>
              <a:buNone/>
            </a:pPr>
            <a:r>
              <a:rPr lang="en-US" sz="3600" dirty="0" err="1"/>
              <a:t>dbms_output.put_line</a:t>
            </a:r>
            <a:r>
              <a:rPr lang="en-US" sz="3600" dirty="0"/>
              <a:t>(UPPER(greetings)); </a:t>
            </a:r>
          </a:p>
          <a:p>
            <a:pPr>
              <a:buNone/>
            </a:pPr>
            <a:r>
              <a:rPr lang="en-US" sz="3600" dirty="0" err="1"/>
              <a:t>dbms_output.put_line</a:t>
            </a:r>
            <a:r>
              <a:rPr lang="en-US" sz="3600" dirty="0"/>
              <a:t>(LOWER(greetings)); </a:t>
            </a:r>
          </a:p>
          <a:p>
            <a:pPr>
              <a:buNone/>
            </a:pPr>
            <a:r>
              <a:rPr lang="en-US" sz="3600" dirty="0" err="1"/>
              <a:t>dbms_output.put_line</a:t>
            </a:r>
            <a:r>
              <a:rPr lang="en-US" sz="3600" dirty="0"/>
              <a:t>(INITCAP(greetings)); </a:t>
            </a:r>
          </a:p>
          <a:p>
            <a:pPr>
              <a:buNone/>
            </a:pPr>
            <a:r>
              <a:rPr lang="en-US" sz="3600" b="1" dirty="0">
                <a:solidFill>
                  <a:srgbClr val="7030A0"/>
                </a:solidFill>
              </a:rPr>
              <a:t>		/* retrieve the first character in the string */ </a:t>
            </a:r>
          </a:p>
          <a:p>
            <a:pPr>
              <a:buNone/>
            </a:pPr>
            <a:r>
              <a:rPr lang="en-US" sz="3600" dirty="0" err="1"/>
              <a:t>dbms_output.put_line</a:t>
            </a:r>
            <a:r>
              <a:rPr lang="en-US" sz="3600" dirty="0"/>
              <a:t> ( SUBSTR (greetings, 1, 1)); </a:t>
            </a:r>
          </a:p>
          <a:p>
            <a:pPr>
              <a:buNone/>
            </a:pPr>
            <a:r>
              <a:rPr lang="en-US" sz="3600" b="1" dirty="0">
                <a:solidFill>
                  <a:srgbClr val="7030A0"/>
                </a:solidFill>
              </a:rPr>
              <a:t>		/* retrieve the last character in the string */ </a:t>
            </a:r>
          </a:p>
          <a:p>
            <a:pPr>
              <a:buNone/>
            </a:pPr>
            <a:r>
              <a:rPr lang="en-US" sz="3600" dirty="0" err="1"/>
              <a:t>dbms_output.put_line</a:t>
            </a:r>
            <a:r>
              <a:rPr lang="en-US" sz="3600" dirty="0"/>
              <a:t> ( SUBSTR (greetings, -1, 1)); </a:t>
            </a:r>
          </a:p>
          <a:p>
            <a:pPr>
              <a:buNone/>
            </a:pPr>
            <a:r>
              <a:rPr lang="en-US" sz="3600" b="1" dirty="0">
                <a:solidFill>
                  <a:srgbClr val="7030A0"/>
                </a:solidFill>
              </a:rPr>
              <a:t>		/* retrieve five characters, starting from the seventh position. */ </a:t>
            </a:r>
          </a:p>
          <a:p>
            <a:pPr>
              <a:buNone/>
            </a:pPr>
            <a:r>
              <a:rPr lang="en-US" sz="3600" dirty="0" err="1"/>
              <a:t>dbms_output.put_line</a:t>
            </a:r>
            <a:r>
              <a:rPr lang="en-US" sz="3600" dirty="0"/>
              <a:t> ( SUBSTR (greetings, 7, 5)); </a:t>
            </a:r>
          </a:p>
          <a:p>
            <a:pPr>
              <a:buNone/>
            </a:pPr>
            <a:r>
              <a:rPr lang="en-US" sz="3600" b="1" dirty="0">
                <a:solidFill>
                  <a:srgbClr val="7030A0"/>
                </a:solidFill>
              </a:rPr>
              <a:t>		/* retrieve the remainder of the string, starting from the second position. */ </a:t>
            </a:r>
          </a:p>
          <a:p>
            <a:pPr>
              <a:buNone/>
            </a:pPr>
            <a:r>
              <a:rPr lang="en-US" sz="3600" dirty="0" err="1"/>
              <a:t>dbms_output.put_line</a:t>
            </a:r>
            <a:r>
              <a:rPr lang="en-US" sz="3600" dirty="0"/>
              <a:t> ( SUBSTR (greetings, 2)); </a:t>
            </a:r>
          </a:p>
          <a:p>
            <a:pPr>
              <a:buNone/>
            </a:pPr>
            <a:r>
              <a:rPr lang="en-US" sz="3600" b="1" dirty="0">
                <a:solidFill>
                  <a:srgbClr val="7030A0"/>
                </a:solidFill>
              </a:rPr>
              <a:t>		/* find the location of the first "e" */ </a:t>
            </a:r>
          </a:p>
          <a:p>
            <a:pPr>
              <a:buNone/>
            </a:pPr>
            <a:r>
              <a:rPr lang="en-US" sz="3600" dirty="0" err="1"/>
              <a:t>dbms_output.put_line</a:t>
            </a:r>
            <a:r>
              <a:rPr lang="en-US" sz="3600" dirty="0"/>
              <a:t> ( INSTR (greetings, 'e')); </a:t>
            </a:r>
          </a:p>
          <a:p>
            <a:pPr>
              <a:buNone/>
            </a:pPr>
            <a:r>
              <a:rPr lang="en-US" sz="3600" dirty="0"/>
              <a:t>END; </a:t>
            </a:r>
          </a:p>
          <a:p>
            <a:pPr>
              <a:buNone/>
            </a:pPr>
            <a:r>
              <a:rPr lang="en-US" sz="36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STRINGS</a:t>
            </a:r>
            <a:endParaRPr lang="en-US" dirty="0"/>
          </a:p>
        </p:txBody>
      </p:sp>
      <p:sp>
        <p:nvSpPr>
          <p:cNvPr id="3" name="Content Placeholder 2"/>
          <p:cNvSpPr>
            <a:spLocks noGrp="1"/>
          </p:cNvSpPr>
          <p:nvPr>
            <p:ph idx="1"/>
          </p:nvPr>
        </p:nvSpPr>
        <p:spPr/>
        <p:txBody>
          <a:bodyPr>
            <a:normAutofit fontScale="92500"/>
          </a:bodyPr>
          <a:lstStyle/>
          <a:p>
            <a:pPr>
              <a:buNone/>
            </a:pPr>
            <a:r>
              <a:rPr lang="en-US" dirty="0"/>
              <a:t>DECLARE </a:t>
            </a:r>
          </a:p>
          <a:p>
            <a:pPr>
              <a:buNone/>
            </a:pPr>
            <a:r>
              <a:rPr lang="en-US" dirty="0"/>
              <a:t>greetings varchar2(30) := '......Hello World.....'; </a:t>
            </a:r>
          </a:p>
          <a:p>
            <a:pPr>
              <a:buNone/>
            </a:pPr>
            <a:r>
              <a:rPr lang="en-US" dirty="0"/>
              <a:t>BEGIN </a:t>
            </a:r>
          </a:p>
          <a:p>
            <a:pPr>
              <a:buNone/>
            </a:pPr>
            <a:r>
              <a:rPr lang="en-US" dirty="0" err="1"/>
              <a:t>dbms_output.put_line</a:t>
            </a:r>
            <a:r>
              <a:rPr lang="en-US" dirty="0"/>
              <a:t>(</a:t>
            </a:r>
            <a:r>
              <a:rPr lang="en-US" dirty="0">
                <a:solidFill>
                  <a:srgbClr val="7030A0"/>
                </a:solidFill>
              </a:rPr>
              <a:t>RTRIM</a:t>
            </a:r>
            <a:r>
              <a:rPr lang="en-US" dirty="0"/>
              <a:t>(greetings,'.')); </a:t>
            </a:r>
          </a:p>
          <a:p>
            <a:pPr>
              <a:buNone/>
            </a:pPr>
            <a:r>
              <a:rPr lang="en-US" dirty="0" err="1"/>
              <a:t>dbms_output.put_line</a:t>
            </a:r>
            <a:r>
              <a:rPr lang="en-US" dirty="0"/>
              <a:t>(</a:t>
            </a:r>
            <a:r>
              <a:rPr lang="en-US" dirty="0">
                <a:solidFill>
                  <a:srgbClr val="7030A0"/>
                </a:solidFill>
              </a:rPr>
              <a:t>LTRIM</a:t>
            </a:r>
            <a:r>
              <a:rPr lang="en-US" dirty="0"/>
              <a:t>(greetings, '.')); </a:t>
            </a:r>
          </a:p>
          <a:p>
            <a:pPr>
              <a:buNone/>
            </a:pPr>
            <a:r>
              <a:rPr lang="en-US" dirty="0" err="1"/>
              <a:t>dbms_output.put_line</a:t>
            </a:r>
            <a:r>
              <a:rPr lang="en-US" dirty="0"/>
              <a:t>(</a:t>
            </a:r>
            <a:r>
              <a:rPr lang="en-US" dirty="0">
                <a:solidFill>
                  <a:srgbClr val="7030A0"/>
                </a:solidFill>
              </a:rPr>
              <a:t>TRIM</a:t>
            </a:r>
            <a:r>
              <a:rPr lang="en-US" dirty="0"/>
              <a:t>( '.' from greetings)); </a:t>
            </a:r>
          </a:p>
          <a:p>
            <a:pPr>
              <a:buNone/>
            </a:pPr>
            <a:r>
              <a:rPr lang="en-US" dirty="0"/>
              <a:t>END; </a:t>
            </a:r>
          </a:p>
          <a:p>
            <a:pPr>
              <a:buNone/>
            </a:pP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20300571">
            <a:off x="685800" y="2130425"/>
            <a:ext cx="7772400" cy="1470025"/>
          </a:xfrm>
        </p:spPr>
        <p:txBody>
          <a:bodyPr/>
          <a:lstStyle/>
          <a:p>
            <a:r>
              <a:rPr lang="en-US" b="1" dirty="0">
                <a:solidFill>
                  <a:srgbClr val="C00000"/>
                </a:solidFill>
              </a:rPr>
              <a:t>CURSORS</a:t>
            </a:r>
          </a:p>
        </p:txBody>
      </p:sp>
      <p:sp>
        <p:nvSpPr>
          <p:cNvPr id="5" name="Subtitle 4"/>
          <p:cNvSpPr>
            <a:spLocks noGrp="1"/>
          </p:cNvSpPr>
          <p:nvPr>
            <p:ph type="subTitle" idx="1"/>
          </p:nvPr>
        </p:nvSpPr>
        <p:spPr>
          <a:xfrm rot="20479786">
            <a:off x="1371600" y="3886200"/>
            <a:ext cx="6400800" cy="1752600"/>
          </a:xfrm>
        </p:spPr>
        <p:txBody>
          <a:bodyPr/>
          <a:lstStyle/>
          <a:p>
            <a:r>
              <a:rPr lang="en-US" b="1" dirty="0">
                <a:solidFill>
                  <a:srgbClr val="7030A0"/>
                </a:solidFill>
              </a:rPr>
              <a:t>EXAMPLES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93975" y="25400"/>
            <a:ext cx="5724525" cy="3930650"/>
          </a:xfrm>
          <a:prstGeom prst="rect">
            <a:avLst/>
          </a:prstGeom>
          <a:noFill/>
          <a:ln w="9525">
            <a:solidFill>
              <a:srgbClr val="FF3399"/>
            </a:solid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v_name     donor.name%TYPE;</a:t>
            </a:r>
          </a:p>
          <a:p>
            <a:r>
              <a:rPr lang="en-US" sz="1400">
                <a:latin typeface="Courier New" pitchFamily="49" charset="0"/>
              </a:rPr>
              <a:t>  v_yrgoal   donor.yrgoal%TYPE;</a:t>
            </a:r>
          </a:p>
          <a:p>
            <a:r>
              <a:rPr lang="en-US" sz="1400">
                <a:latin typeface="Courier New" pitchFamily="49" charset="0"/>
              </a:rPr>
              <a:t>  v_state    donor.state%TYPE;</a:t>
            </a:r>
          </a:p>
          <a:p>
            <a:r>
              <a:rPr lang="en-US" sz="1400">
                <a:latin typeface="Courier New" pitchFamily="49" charset="0"/>
              </a:rPr>
              <a:t>  CURSOR donor_cursor IS</a:t>
            </a:r>
          </a:p>
          <a:p>
            <a:r>
              <a:rPr lang="en-US" sz="1400">
                <a:latin typeface="Courier New" pitchFamily="49" charset="0"/>
              </a:rPr>
              <a:t>    SELECT name, yrgoal, state</a:t>
            </a:r>
          </a:p>
          <a:p>
            <a:r>
              <a:rPr lang="en-US" sz="1400">
                <a:latin typeface="Courier New" pitchFamily="49" charset="0"/>
              </a:rPr>
              <a:t>      FROM donor;</a:t>
            </a:r>
          </a:p>
          <a:p>
            <a:r>
              <a:rPr lang="en-US" sz="1400">
                <a:latin typeface="Courier New" pitchFamily="49" charset="0"/>
              </a:rPr>
              <a:t>BEGIN</a:t>
            </a:r>
          </a:p>
          <a:p>
            <a:r>
              <a:rPr lang="en-US" sz="1400">
                <a:latin typeface="Courier New" pitchFamily="49" charset="0"/>
              </a:rPr>
              <a:t>OPEN donor_cursor;</a:t>
            </a:r>
          </a:p>
          <a:p>
            <a:r>
              <a:rPr lang="en-US" sz="1400">
                <a:latin typeface="Courier New" pitchFamily="49" charset="0"/>
              </a:rPr>
              <a:t>FETCH donor_cursor INTO v_name, v_yrgoal, v_state;</a:t>
            </a:r>
          </a:p>
          <a:p>
            <a:r>
              <a:rPr lang="en-US" sz="1400">
                <a:latin typeface="Courier New" pitchFamily="49" charset="0"/>
              </a:rPr>
              <a:t>WHILE donor_cursor%FOUND LOOP</a:t>
            </a:r>
          </a:p>
          <a:p>
            <a:r>
              <a:rPr lang="en-US" sz="1400">
                <a:latin typeface="Courier New" pitchFamily="49" charset="0"/>
              </a:rPr>
              <a:t>  INSERT INTO donor_part</a:t>
            </a:r>
          </a:p>
          <a:p>
            <a:r>
              <a:rPr lang="en-US" sz="1400">
                <a:latin typeface="Courier New" pitchFamily="49" charset="0"/>
              </a:rPr>
              <a:t>    VALUES(v_name, v_yrgoal, v_state);</a:t>
            </a:r>
          </a:p>
          <a:p>
            <a:r>
              <a:rPr lang="en-US" sz="1400">
                <a:latin typeface="Courier New" pitchFamily="49" charset="0"/>
              </a:rPr>
              <a:t>  FETCH donor_cursor INTO v_name, v_yrgoal, v_state;</a:t>
            </a:r>
          </a:p>
          <a:p>
            <a:r>
              <a:rPr lang="en-US" sz="1400">
                <a:latin typeface="Courier New" pitchFamily="49" charset="0"/>
              </a:rPr>
              <a:t>END LOOP;</a:t>
            </a:r>
          </a:p>
          <a:p>
            <a:r>
              <a:rPr lang="en-US" sz="1400">
                <a:latin typeface="Courier New" pitchFamily="49" charset="0"/>
              </a:rPr>
              <a:t>CLOSE donor_cursor;</a:t>
            </a:r>
          </a:p>
          <a:p>
            <a:r>
              <a:rPr lang="en-US" sz="1400">
                <a:latin typeface="Courier New" pitchFamily="49" charset="0"/>
              </a:rPr>
              <a:t>END;</a:t>
            </a:r>
          </a:p>
          <a:p>
            <a:r>
              <a:rPr lang="en-US" sz="1400">
                <a:latin typeface="Courier New" pitchFamily="49" charset="0"/>
              </a:rPr>
              <a:t>/</a:t>
            </a:r>
          </a:p>
        </p:txBody>
      </p:sp>
      <p:sp>
        <p:nvSpPr>
          <p:cNvPr id="7171" name="Comment 3"/>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cursors</a:t>
            </a:r>
            <a:endParaRPr lang="en-US" sz="1600">
              <a:solidFill>
                <a:srgbClr val="000000"/>
              </a:solidFill>
              <a:latin typeface="Arial" pitchFamily="34" charset="0"/>
            </a:endParaRPr>
          </a:p>
        </p:txBody>
      </p:sp>
      <p:sp>
        <p:nvSpPr>
          <p:cNvPr id="7172" name="Rectangle 4"/>
          <p:cNvSpPr>
            <a:spLocks noChangeArrowheads="1"/>
          </p:cNvSpPr>
          <p:nvPr/>
        </p:nvSpPr>
        <p:spPr bwMode="auto">
          <a:xfrm>
            <a:off x="0" y="569913"/>
            <a:ext cx="2262188" cy="336550"/>
          </a:xfrm>
          <a:prstGeom prst="rect">
            <a:avLst/>
          </a:prstGeom>
          <a:noFill/>
          <a:ln w="9525">
            <a:noFill/>
            <a:miter lim="800000"/>
            <a:headEnd/>
            <a:tailEnd/>
          </a:ln>
          <a:effectLst/>
        </p:spPr>
        <p:txBody>
          <a:bodyPr wrap="none">
            <a:spAutoFit/>
          </a:bodyPr>
          <a:lstStyle/>
          <a:p>
            <a:r>
              <a:rPr lang="en-US" sz="1600">
                <a:latin typeface="Courier New" pitchFamily="49" charset="0"/>
              </a:rPr>
              <a:t>SQL&gt; edit </a:t>
            </a:r>
            <a:r>
              <a:rPr lang="en-US" sz="1600" b="1">
                <a:solidFill>
                  <a:srgbClr val="FF3399"/>
                </a:solidFill>
                <a:latin typeface="Courier New" pitchFamily="49" charset="0"/>
              </a:rPr>
              <a:t>cursor1</a:t>
            </a:r>
            <a:endParaRPr lang="en-US" b="1">
              <a:solidFill>
                <a:srgbClr val="FF3399"/>
              </a:solidFill>
            </a:endParaRPr>
          </a:p>
        </p:txBody>
      </p:sp>
      <p:sp>
        <p:nvSpPr>
          <p:cNvPr id="7173" name="Line 5"/>
          <p:cNvSpPr>
            <a:spLocks noChangeShapeType="1"/>
          </p:cNvSpPr>
          <p:nvPr/>
        </p:nvSpPr>
        <p:spPr bwMode="auto">
          <a:xfrm>
            <a:off x="2286000" y="762000"/>
            <a:ext cx="304800" cy="2286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7174" name="Rectangle 6"/>
          <p:cNvSpPr>
            <a:spLocks noChangeArrowheads="1"/>
          </p:cNvSpPr>
          <p:nvPr/>
        </p:nvSpPr>
        <p:spPr bwMode="auto">
          <a:xfrm>
            <a:off x="0" y="3657600"/>
            <a:ext cx="4438650" cy="3282950"/>
          </a:xfrm>
          <a:prstGeom prst="rect">
            <a:avLst/>
          </a:prstGeom>
          <a:noFill/>
          <a:ln w="9525">
            <a:noFill/>
            <a:miter lim="800000"/>
            <a:headEnd/>
            <a:tailEnd/>
          </a:ln>
          <a:effectLst/>
        </p:spPr>
        <p:txBody>
          <a:bodyPr wrap="none">
            <a:spAutoFit/>
          </a:bodyPr>
          <a:lstStyle/>
          <a:p>
            <a:r>
              <a:rPr lang="en-US" sz="1400">
                <a:latin typeface="Courier New" pitchFamily="49" charset="0"/>
              </a:rPr>
              <a:t>SQL&gt; @ cursor1</a:t>
            </a:r>
          </a:p>
          <a:p>
            <a:endParaRPr lang="en-US" sz="1400">
              <a:latin typeface="Courier New" pitchFamily="49" charset="0"/>
            </a:endParaRPr>
          </a:p>
          <a:p>
            <a:r>
              <a:rPr lang="en-US" sz="1400">
                <a:latin typeface="Courier New" pitchFamily="49" charset="0"/>
              </a:rPr>
              <a:t>PL/SQL procedure successfully completed.</a:t>
            </a:r>
          </a:p>
          <a:p>
            <a:endParaRPr lang="en-US" sz="1400">
              <a:latin typeface="Courier New" pitchFamily="49" charset="0"/>
            </a:endParaRPr>
          </a:p>
          <a:p>
            <a:r>
              <a:rPr lang="en-US" sz="1400">
                <a:latin typeface="Courier New" pitchFamily="49" charset="0"/>
              </a:rPr>
              <a:t>SQL&gt; SELECT * FROM donor_part;</a:t>
            </a:r>
          </a:p>
          <a:p>
            <a:endParaRPr lang="en-US" sz="1400">
              <a:latin typeface="Courier New" pitchFamily="49" charset="0"/>
            </a:endParaRPr>
          </a:p>
          <a:p>
            <a:r>
              <a:rPr lang="en-US" sz="1400">
                <a:latin typeface="Courier New" pitchFamily="49" charset="0"/>
              </a:rPr>
              <a:t>NAME               YRGOAL ST</a:t>
            </a:r>
          </a:p>
          <a:p>
            <a:r>
              <a:rPr lang="en-US" sz="1400">
                <a:latin typeface="Courier New" pitchFamily="49" charset="0"/>
              </a:rPr>
              <a:t>--------------- --------- --</a:t>
            </a:r>
          </a:p>
          <a:p>
            <a:r>
              <a:rPr lang="en-US" sz="1400">
                <a:latin typeface="Courier New" pitchFamily="49" charset="0"/>
              </a:rPr>
              <a:t>Stephen Daniels       500 MA</a:t>
            </a:r>
          </a:p>
          <a:p>
            <a:r>
              <a:rPr lang="en-US" sz="1400">
                <a:latin typeface="Courier New" pitchFamily="49" charset="0"/>
              </a:rPr>
              <a:t>Jennifer Ames         400 RI</a:t>
            </a:r>
          </a:p>
          <a:p>
            <a:r>
              <a:rPr lang="en-US" sz="1400">
                <a:latin typeface="Courier New" pitchFamily="49" charset="0"/>
              </a:rPr>
              <a:t>Carl Hersey               RI</a:t>
            </a:r>
          </a:p>
          <a:p>
            <a:r>
              <a:rPr lang="en-US" sz="1400">
                <a:latin typeface="Courier New" pitchFamily="49" charset="0"/>
              </a:rPr>
              <a:t>Susan Ash             100 MA</a:t>
            </a:r>
          </a:p>
          <a:p>
            <a:r>
              <a:rPr lang="en-US" sz="1400">
                <a:latin typeface="Courier New" pitchFamily="49" charset="0"/>
              </a:rPr>
              <a:t>Nancy Taylor           50 MA</a:t>
            </a:r>
          </a:p>
          <a:p>
            <a:r>
              <a:rPr lang="en-US" sz="1400">
                <a:latin typeface="Courier New" pitchFamily="49" charset="0"/>
              </a:rPr>
              <a:t>Robert Brooks          50 MA</a:t>
            </a:r>
          </a:p>
          <a:p>
            <a:endParaRPr lang="en-US" sz="1400">
              <a:latin typeface="Courier New" pitchFamily="49" charset="0"/>
            </a:endParaRPr>
          </a:p>
        </p:txBody>
      </p:sp>
      <p:sp>
        <p:nvSpPr>
          <p:cNvPr id="7175" name="Text Box 7"/>
          <p:cNvSpPr txBox="1">
            <a:spLocks noChangeArrowheads="1"/>
          </p:cNvSpPr>
          <p:nvPr/>
        </p:nvSpPr>
        <p:spPr bwMode="auto">
          <a:xfrm>
            <a:off x="4495800" y="4724400"/>
            <a:ext cx="3505200" cy="156845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The table donor_part was empty before cursor1 was executed.  After running the anonymous block, there are now six records in the table. They correspond to the six records that were in the donor table.</a:t>
            </a:r>
          </a:p>
        </p:txBody>
      </p:sp>
      <p:sp>
        <p:nvSpPr>
          <p:cNvPr id="7176" name="Line 8"/>
          <p:cNvSpPr>
            <a:spLocks noChangeShapeType="1"/>
          </p:cNvSpPr>
          <p:nvPr/>
        </p:nvSpPr>
        <p:spPr bwMode="auto">
          <a:xfrm flipH="1">
            <a:off x="3276600" y="5181600"/>
            <a:ext cx="1219200" cy="762000"/>
          </a:xfrm>
          <a:prstGeom prst="line">
            <a:avLst/>
          </a:prstGeom>
          <a:noFill/>
          <a:ln w="9525">
            <a:solidFill>
              <a:srgbClr val="FF3399"/>
            </a:solidFill>
            <a:round/>
            <a:headEnd/>
            <a:tailEnd type="triangle" w="med" len="med"/>
          </a:ln>
          <a:effec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mment 2"/>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11267" name="Rectangle 3"/>
          <p:cNvSpPr>
            <a:spLocks noChangeArrowheads="1"/>
          </p:cNvSpPr>
          <p:nvPr/>
        </p:nvSpPr>
        <p:spPr bwMode="auto">
          <a:xfrm>
            <a:off x="0" y="693738"/>
            <a:ext cx="8470900" cy="4972050"/>
          </a:xfrm>
          <a:prstGeom prst="rect">
            <a:avLst/>
          </a:prstGeom>
          <a:noFill/>
          <a:ln w="9525">
            <a:noFill/>
            <a:miter lim="800000"/>
            <a:headEnd/>
            <a:tailEnd/>
          </a:ln>
          <a:effectLst/>
        </p:spPr>
        <p:txBody>
          <a:bodyPr wrap="none">
            <a:spAutoFit/>
          </a:bodyPr>
          <a:lstStyle/>
          <a:p>
            <a:r>
              <a:rPr lang="en-US" sz="1200">
                <a:latin typeface="Courier New" pitchFamily="49" charset="0"/>
              </a:rPr>
              <a:t>SQL&gt; SELECT * FROM donor;</a:t>
            </a:r>
          </a:p>
          <a:p>
            <a:endParaRPr lang="en-US" sz="1200">
              <a:latin typeface="Courier New" pitchFamily="49" charset="0"/>
            </a:endParaRPr>
          </a:p>
          <a:p>
            <a:r>
              <a:rPr lang="en-US" sz="1200">
                <a:latin typeface="Courier New" pitchFamily="49" charset="0"/>
              </a:rPr>
              <a:t>IDNO  NAME            STADR           CITY       ST ZIP   DATEFST      YRGOAL CONTACT</a:t>
            </a:r>
          </a:p>
          <a:p>
            <a:r>
              <a:rPr lang="en-US" sz="1200">
                <a:latin typeface="Courier New" pitchFamily="49" charset="0"/>
              </a:rPr>
              <a:t>----- --------------- --------------- ---------- -- ----- --------- --------- ------------</a:t>
            </a:r>
          </a:p>
          <a:p>
            <a:r>
              <a:rPr lang="en-US" sz="1200">
                <a:latin typeface="Courier New" pitchFamily="49" charset="0"/>
              </a:rPr>
              <a:t>11111 </a:t>
            </a:r>
            <a:r>
              <a:rPr lang="en-US" sz="1200">
                <a:solidFill>
                  <a:srgbClr val="FF9900"/>
                </a:solidFill>
                <a:latin typeface="Courier New" pitchFamily="49" charset="0"/>
              </a:rPr>
              <a:t>Stephen Daniels</a:t>
            </a:r>
            <a:r>
              <a:rPr lang="en-US" sz="1200">
                <a:latin typeface="Courier New" pitchFamily="49" charset="0"/>
              </a:rPr>
              <a:t> 123 Elm St      Seekonk    </a:t>
            </a:r>
            <a:r>
              <a:rPr lang="en-US" sz="1200">
                <a:solidFill>
                  <a:srgbClr val="FF9900"/>
                </a:solidFill>
                <a:latin typeface="Courier New" pitchFamily="49" charset="0"/>
              </a:rPr>
              <a:t>MA </a:t>
            </a:r>
            <a:r>
              <a:rPr lang="en-US" sz="1200">
                <a:latin typeface="Courier New" pitchFamily="49" charset="0"/>
              </a:rPr>
              <a:t>02345 03-JUL-98       </a:t>
            </a:r>
            <a:r>
              <a:rPr lang="en-US" sz="1200">
                <a:solidFill>
                  <a:srgbClr val="FF9900"/>
                </a:solidFill>
                <a:latin typeface="Courier New" pitchFamily="49" charset="0"/>
              </a:rPr>
              <a:t>500 </a:t>
            </a:r>
            <a:r>
              <a:rPr lang="en-US" sz="1200">
                <a:latin typeface="Courier New" pitchFamily="49" charset="0"/>
              </a:rPr>
              <a:t>John Smith</a:t>
            </a:r>
          </a:p>
          <a:p>
            <a:r>
              <a:rPr lang="en-US" sz="1200">
                <a:latin typeface="Courier New" pitchFamily="49" charset="0"/>
              </a:rPr>
              <a:t>12121 </a:t>
            </a:r>
            <a:r>
              <a:rPr lang="en-US" sz="1200">
                <a:solidFill>
                  <a:srgbClr val="CC3300"/>
                </a:solidFill>
                <a:latin typeface="Courier New" pitchFamily="49" charset="0"/>
              </a:rPr>
              <a:t>Jennifer Ames</a:t>
            </a:r>
            <a:r>
              <a:rPr lang="en-US" sz="1200">
                <a:latin typeface="Courier New" pitchFamily="49" charset="0"/>
              </a:rPr>
              <a:t>   24 Benefit St   Providence </a:t>
            </a:r>
            <a:r>
              <a:rPr lang="en-US" sz="1200">
                <a:solidFill>
                  <a:srgbClr val="CC3300"/>
                </a:solidFill>
                <a:latin typeface="Courier New" pitchFamily="49" charset="0"/>
              </a:rPr>
              <a:t>RI </a:t>
            </a:r>
            <a:r>
              <a:rPr lang="en-US" sz="1200">
                <a:latin typeface="Courier New" pitchFamily="49" charset="0"/>
              </a:rPr>
              <a:t>02045 24-MAY-97       </a:t>
            </a:r>
            <a:r>
              <a:rPr lang="en-US" sz="1200">
                <a:solidFill>
                  <a:srgbClr val="CC3300"/>
                </a:solidFill>
                <a:latin typeface="Courier New" pitchFamily="49" charset="0"/>
              </a:rPr>
              <a:t>400</a:t>
            </a:r>
            <a:r>
              <a:rPr lang="en-US" sz="1200">
                <a:latin typeface="Courier New" pitchFamily="49" charset="0"/>
              </a:rPr>
              <a:t> Susan Jones</a:t>
            </a:r>
          </a:p>
          <a:p>
            <a:r>
              <a:rPr lang="en-US" sz="1200">
                <a:latin typeface="Courier New" pitchFamily="49" charset="0"/>
              </a:rPr>
              <a:t>22222 </a:t>
            </a:r>
            <a:r>
              <a:rPr lang="en-US" sz="1200">
                <a:solidFill>
                  <a:srgbClr val="009900"/>
                </a:solidFill>
                <a:latin typeface="Courier New" pitchFamily="49" charset="0"/>
              </a:rPr>
              <a:t>Carl Hersey</a:t>
            </a:r>
            <a:r>
              <a:rPr lang="en-US" sz="1200">
                <a:latin typeface="Courier New" pitchFamily="49" charset="0"/>
              </a:rPr>
              <a:t>     24 Benefit St   Providence </a:t>
            </a:r>
            <a:r>
              <a:rPr lang="en-US" sz="1200">
                <a:solidFill>
                  <a:srgbClr val="009900"/>
                </a:solidFill>
                <a:latin typeface="Courier New" pitchFamily="49" charset="0"/>
              </a:rPr>
              <a:t>RI </a:t>
            </a:r>
            <a:r>
              <a:rPr lang="en-US" sz="1200">
                <a:latin typeface="Courier New" pitchFamily="49" charset="0"/>
              </a:rPr>
              <a:t>02045 03-JAN-98           Susan Jones</a:t>
            </a:r>
          </a:p>
          <a:p>
            <a:r>
              <a:rPr lang="en-US" sz="1200">
                <a:latin typeface="Courier New" pitchFamily="49" charset="0"/>
              </a:rPr>
              <a:t>23456 Susan Ash       21 Main St      Fall River MA 02720 04-MAR-92       100 Amy Costa</a:t>
            </a:r>
          </a:p>
          <a:p>
            <a:r>
              <a:rPr lang="en-US" sz="1200">
                <a:latin typeface="Courier New" pitchFamily="49" charset="0"/>
              </a:rPr>
              <a:t>33333 Nancy Taylor    26 Oak St       Fall River MA 02720 04-MAR-92        50 John Adams</a:t>
            </a:r>
          </a:p>
          <a:p>
            <a:r>
              <a:rPr lang="en-US" sz="1200">
                <a:latin typeface="Courier New" pitchFamily="49" charset="0"/>
              </a:rPr>
              <a:t>34567 Robert Brooks   36 Pine St      Fall River MA 02720 04-APR-98        50 Amy Costa</a:t>
            </a:r>
          </a:p>
          <a:p>
            <a:endParaRPr lang="en-US" sz="1200">
              <a:latin typeface="Courier New" pitchFamily="49" charset="0"/>
            </a:endParaRPr>
          </a:p>
          <a:p>
            <a:r>
              <a:rPr lang="en-US" sz="1200">
                <a:latin typeface="Courier New" pitchFamily="49" charset="0"/>
              </a:rPr>
              <a:t>6 rows selected.</a:t>
            </a:r>
          </a:p>
          <a:p>
            <a:endParaRPr lang="en-US" sz="1600">
              <a:latin typeface="Courier New" pitchFamily="49" charset="0"/>
            </a:endParaRPr>
          </a:p>
          <a:p>
            <a:r>
              <a:rPr lang="en-US" sz="1600">
                <a:latin typeface="Courier New" pitchFamily="49" charset="0"/>
              </a:rPr>
              <a:t>SQL&gt; SELECT * FROM donor_part;</a:t>
            </a:r>
          </a:p>
          <a:p>
            <a:endParaRPr lang="en-US" sz="1600">
              <a:latin typeface="Courier New" pitchFamily="49" charset="0"/>
            </a:endParaRPr>
          </a:p>
          <a:p>
            <a:r>
              <a:rPr lang="en-US" sz="1600">
                <a:latin typeface="Courier New" pitchFamily="49" charset="0"/>
              </a:rPr>
              <a:t>NAME               YRGOAL ST</a:t>
            </a:r>
          </a:p>
          <a:p>
            <a:r>
              <a:rPr lang="en-US" sz="1600">
                <a:latin typeface="Courier New" pitchFamily="49" charset="0"/>
              </a:rPr>
              <a:t>--------------- --------- --</a:t>
            </a:r>
          </a:p>
          <a:p>
            <a:r>
              <a:rPr lang="en-US" sz="1600" b="1">
                <a:solidFill>
                  <a:srgbClr val="FF9900"/>
                </a:solidFill>
                <a:latin typeface="Courier New" pitchFamily="49" charset="0"/>
              </a:rPr>
              <a:t>Stephen Daniels       500 MA</a:t>
            </a:r>
            <a:endParaRPr lang="en-US" sz="1600">
              <a:latin typeface="Courier New" pitchFamily="49" charset="0"/>
            </a:endParaRPr>
          </a:p>
          <a:p>
            <a:r>
              <a:rPr lang="en-US" sz="1600" b="1">
                <a:solidFill>
                  <a:srgbClr val="CC3300"/>
                </a:solidFill>
                <a:latin typeface="Courier New" pitchFamily="49" charset="0"/>
              </a:rPr>
              <a:t>Jennifer Ames         400 RI</a:t>
            </a:r>
            <a:endParaRPr lang="en-US" sz="1600">
              <a:latin typeface="Courier New" pitchFamily="49" charset="0"/>
            </a:endParaRPr>
          </a:p>
          <a:p>
            <a:r>
              <a:rPr lang="en-US" sz="1600" b="1">
                <a:solidFill>
                  <a:srgbClr val="009900"/>
                </a:solidFill>
                <a:latin typeface="Courier New" pitchFamily="49" charset="0"/>
              </a:rPr>
              <a:t>Carl Hersey               RI</a:t>
            </a:r>
            <a:endParaRPr lang="en-US" sz="1600">
              <a:solidFill>
                <a:srgbClr val="009900"/>
              </a:solidFill>
              <a:latin typeface="Courier New" pitchFamily="49" charset="0"/>
            </a:endParaRPr>
          </a:p>
          <a:p>
            <a:r>
              <a:rPr lang="en-US" sz="1600">
                <a:latin typeface="Courier New" pitchFamily="49" charset="0"/>
              </a:rPr>
              <a:t>Susan Ash             100 MA</a:t>
            </a:r>
          </a:p>
          <a:p>
            <a:r>
              <a:rPr lang="en-US" sz="1600">
                <a:latin typeface="Courier New" pitchFamily="49" charset="0"/>
              </a:rPr>
              <a:t>Nancy Taylor           50 MA</a:t>
            </a:r>
          </a:p>
          <a:p>
            <a:r>
              <a:rPr lang="en-US" sz="1600">
                <a:latin typeface="Courier New" pitchFamily="49" charset="0"/>
              </a:rPr>
              <a:t>Robert Brooks          50 MA</a:t>
            </a:r>
          </a:p>
        </p:txBody>
      </p:sp>
      <p:sp>
        <p:nvSpPr>
          <p:cNvPr id="11268" name="Text Box 4"/>
          <p:cNvSpPr txBox="1">
            <a:spLocks noChangeArrowheads="1"/>
          </p:cNvSpPr>
          <p:nvPr/>
        </p:nvSpPr>
        <p:spPr bwMode="auto">
          <a:xfrm>
            <a:off x="3962400" y="2971800"/>
            <a:ext cx="4953000" cy="3392488"/>
          </a:xfrm>
          <a:prstGeom prst="rect">
            <a:avLst/>
          </a:prstGeom>
          <a:noFill/>
          <a:ln w="9525">
            <a:noFill/>
            <a:miter lim="800000"/>
            <a:headEnd/>
            <a:tailEnd/>
          </a:ln>
          <a:effectLst/>
        </p:spPr>
        <p:txBody>
          <a:bodyPr>
            <a:spAutoFit/>
          </a:bodyPr>
          <a:lstStyle/>
          <a:p>
            <a:pPr>
              <a:spcBef>
                <a:spcPct val="50000"/>
              </a:spcBef>
            </a:pPr>
            <a:r>
              <a:rPr lang="en-US" sz="1600">
                <a:solidFill>
                  <a:srgbClr val="FF9900"/>
                </a:solidFill>
              </a:rPr>
              <a:t>Initial FETCH got the first record from the table and put the data into the variables.  The INSERT inside the loop put the data from the variables into the new table.</a:t>
            </a:r>
          </a:p>
          <a:p>
            <a:pPr>
              <a:spcBef>
                <a:spcPct val="50000"/>
              </a:spcBef>
            </a:pPr>
            <a:r>
              <a:rPr lang="en-US" sz="1600">
                <a:solidFill>
                  <a:srgbClr val="CC3300"/>
                </a:solidFill>
              </a:rPr>
              <a:t>The FETCH after the INSERT (the last command in the loop) got the second record from the table and put the data in the variables.  The INSERT inside the loop put the data from the variables into the new table.</a:t>
            </a:r>
          </a:p>
          <a:p>
            <a:pPr>
              <a:spcBef>
                <a:spcPct val="50000"/>
              </a:spcBef>
            </a:pPr>
            <a:r>
              <a:rPr lang="en-US" sz="1600">
                <a:solidFill>
                  <a:srgbClr val="009900"/>
                </a:solidFill>
              </a:rPr>
              <a:t>The FETCH after the INSERT (the last command in the loop) got the third record from the table and put the data in the variables.  The INSERT inside the loop put the data from the variables into the new table.</a:t>
            </a:r>
            <a:endParaRPr lang="en-US" sz="1600">
              <a:solidFill>
                <a:srgbClr val="CC3300"/>
              </a:solidFill>
            </a:endParaRPr>
          </a:p>
          <a:p>
            <a:pPr>
              <a:spcBef>
                <a:spcPct val="50000"/>
              </a:spcBef>
            </a:pPr>
            <a:endParaRPr lang="en-US" sz="1600">
              <a:solidFill>
                <a:srgbClr val="FF9900"/>
              </a:solidFill>
            </a:endParaRPr>
          </a:p>
        </p:txBody>
      </p:sp>
      <p:sp>
        <p:nvSpPr>
          <p:cNvPr id="11269" name="Line 5"/>
          <p:cNvSpPr>
            <a:spLocks noChangeShapeType="1"/>
          </p:cNvSpPr>
          <p:nvPr/>
        </p:nvSpPr>
        <p:spPr bwMode="auto">
          <a:xfrm flipH="1">
            <a:off x="3505200" y="3200400"/>
            <a:ext cx="533400" cy="990600"/>
          </a:xfrm>
          <a:prstGeom prst="line">
            <a:avLst/>
          </a:prstGeom>
          <a:noFill/>
          <a:ln w="9525">
            <a:solidFill>
              <a:srgbClr val="FF9900"/>
            </a:solidFill>
            <a:round/>
            <a:headEnd/>
            <a:tailEnd type="triangle" w="med" len="med"/>
          </a:ln>
          <a:effectLst/>
        </p:spPr>
        <p:txBody>
          <a:bodyPr wrap="none" anchor="ctr"/>
          <a:lstStyle/>
          <a:p>
            <a:endParaRPr lang="en-US"/>
          </a:p>
        </p:txBody>
      </p:sp>
      <p:sp>
        <p:nvSpPr>
          <p:cNvPr id="11270" name="Line 6"/>
          <p:cNvSpPr>
            <a:spLocks noChangeShapeType="1"/>
          </p:cNvSpPr>
          <p:nvPr/>
        </p:nvSpPr>
        <p:spPr bwMode="auto">
          <a:xfrm flipH="1">
            <a:off x="3505200" y="3962400"/>
            <a:ext cx="533400" cy="533400"/>
          </a:xfrm>
          <a:prstGeom prst="line">
            <a:avLst/>
          </a:prstGeom>
          <a:noFill/>
          <a:ln w="9525">
            <a:solidFill>
              <a:srgbClr val="CC3300"/>
            </a:solidFill>
            <a:round/>
            <a:headEnd/>
            <a:tailEnd type="triangle" w="med" len="med"/>
          </a:ln>
          <a:effectLst/>
        </p:spPr>
        <p:txBody>
          <a:bodyPr wrap="none" anchor="ctr"/>
          <a:lstStyle/>
          <a:p>
            <a:endParaRPr lang="en-US"/>
          </a:p>
        </p:txBody>
      </p:sp>
      <p:sp>
        <p:nvSpPr>
          <p:cNvPr id="11271" name="Line 7"/>
          <p:cNvSpPr>
            <a:spLocks noChangeShapeType="1"/>
          </p:cNvSpPr>
          <p:nvPr/>
        </p:nvSpPr>
        <p:spPr bwMode="auto">
          <a:xfrm flipH="1" flipV="1">
            <a:off x="3505200" y="4800600"/>
            <a:ext cx="457200" cy="304800"/>
          </a:xfrm>
          <a:prstGeom prst="line">
            <a:avLst/>
          </a:prstGeom>
          <a:noFill/>
          <a:ln w="9525">
            <a:solidFill>
              <a:srgbClr val="009900"/>
            </a:solidFill>
            <a:round/>
            <a:headEnd/>
            <a:tailEnd type="triangle" w="med" len="med"/>
          </a:ln>
          <a:effectLst/>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609600"/>
            <a:ext cx="5927725" cy="3921125"/>
          </a:xfrm>
          <a:prstGeom prst="rect">
            <a:avLst/>
          </a:prstGeom>
          <a:noFill/>
          <a:ln w="9525">
            <a:no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a:t>
            </a:r>
            <a:r>
              <a:rPr lang="en-US" sz="1400" b="1">
                <a:solidFill>
                  <a:srgbClr val="009900"/>
                </a:solidFill>
                <a:latin typeface="Courier New" pitchFamily="49" charset="0"/>
              </a:rPr>
              <a:t>v_name</a:t>
            </a:r>
            <a:r>
              <a:rPr lang="en-US" sz="1400">
                <a:latin typeface="Courier New" pitchFamily="49" charset="0"/>
              </a:rPr>
              <a:t>     donor.name%TYPE;</a:t>
            </a:r>
          </a:p>
          <a:p>
            <a:r>
              <a:rPr lang="en-US" sz="1400">
                <a:latin typeface="Courier New" pitchFamily="49" charset="0"/>
              </a:rPr>
              <a:t>  </a:t>
            </a:r>
            <a:r>
              <a:rPr lang="en-US" sz="1400" b="1">
                <a:solidFill>
                  <a:srgbClr val="009900"/>
                </a:solidFill>
                <a:latin typeface="Courier New" pitchFamily="49" charset="0"/>
              </a:rPr>
              <a:t>v_yrgoal</a:t>
            </a:r>
            <a:r>
              <a:rPr lang="en-US" sz="1400">
                <a:latin typeface="Courier New" pitchFamily="49" charset="0"/>
              </a:rPr>
              <a:t>   donor.yrgoal%TYPE;</a:t>
            </a:r>
          </a:p>
          <a:p>
            <a:r>
              <a:rPr lang="en-US" sz="1400">
                <a:latin typeface="Courier New" pitchFamily="49" charset="0"/>
              </a:rPr>
              <a:t>  </a:t>
            </a:r>
            <a:r>
              <a:rPr lang="en-US" sz="1400" b="1">
                <a:solidFill>
                  <a:srgbClr val="009900"/>
                </a:solidFill>
                <a:latin typeface="Courier New" pitchFamily="49" charset="0"/>
              </a:rPr>
              <a:t>v_state</a:t>
            </a:r>
            <a:r>
              <a:rPr lang="en-US" sz="1400">
                <a:latin typeface="Courier New" pitchFamily="49" charset="0"/>
              </a:rPr>
              <a:t>    donor.state%TYPE;</a:t>
            </a:r>
          </a:p>
          <a:p>
            <a:r>
              <a:rPr lang="en-US" sz="1400">
                <a:latin typeface="Courier New" pitchFamily="49" charset="0"/>
              </a:rPr>
              <a:t>  </a:t>
            </a:r>
            <a:r>
              <a:rPr lang="en-US" sz="1400" b="1">
                <a:solidFill>
                  <a:srgbClr val="FF3399"/>
                </a:solidFill>
                <a:latin typeface="Courier New" pitchFamily="49" charset="0"/>
              </a:rPr>
              <a:t>CURSOR donor_cursor IS</a:t>
            </a:r>
          </a:p>
          <a:p>
            <a:r>
              <a:rPr lang="en-US" sz="1400" b="1">
                <a:solidFill>
                  <a:srgbClr val="FF3399"/>
                </a:solidFill>
                <a:latin typeface="Courier New" pitchFamily="49" charset="0"/>
              </a:rPr>
              <a:t>    SELECT name, yrgoal, state</a:t>
            </a:r>
          </a:p>
          <a:p>
            <a:r>
              <a:rPr lang="en-US" sz="1400" b="1">
                <a:solidFill>
                  <a:srgbClr val="FF3399"/>
                </a:solidFill>
                <a:latin typeface="Courier New" pitchFamily="49" charset="0"/>
              </a:rPr>
              <a:t>      FROM donor;</a:t>
            </a:r>
          </a:p>
          <a:p>
            <a:r>
              <a:rPr lang="en-US" sz="1400">
                <a:latin typeface="Courier New" pitchFamily="49" charset="0"/>
              </a:rPr>
              <a:t>BEGIN</a:t>
            </a:r>
          </a:p>
          <a:p>
            <a:r>
              <a:rPr lang="en-US" sz="1400">
                <a:latin typeface="Courier New" pitchFamily="49" charset="0"/>
              </a:rPr>
              <a:t>  </a:t>
            </a:r>
            <a:r>
              <a:rPr lang="en-US" sz="1400" b="1">
                <a:solidFill>
                  <a:srgbClr val="FF3399"/>
                </a:solidFill>
                <a:latin typeface="Courier New" pitchFamily="49" charset="0"/>
              </a:rPr>
              <a:t>OPEN donor_cursor</a:t>
            </a:r>
            <a:r>
              <a:rPr lang="en-US" sz="1400">
                <a:latin typeface="Courier New" pitchFamily="49" charset="0"/>
              </a:rPr>
              <a:t>;</a:t>
            </a:r>
          </a:p>
          <a:p>
            <a:r>
              <a:rPr lang="en-US" sz="1400">
                <a:latin typeface="Courier New" pitchFamily="49" charset="0"/>
              </a:rPr>
              <a:t>  </a:t>
            </a:r>
            <a:r>
              <a:rPr lang="en-US" sz="1400" b="1">
                <a:solidFill>
                  <a:schemeClr val="accent2"/>
                </a:solidFill>
                <a:latin typeface="Courier New" pitchFamily="49" charset="0"/>
              </a:rPr>
              <a:t>FETCH donor_cursor INTO </a:t>
            </a:r>
            <a:r>
              <a:rPr lang="en-US" sz="1400" b="1">
                <a:solidFill>
                  <a:srgbClr val="009900"/>
                </a:solidFill>
                <a:latin typeface="Courier New" pitchFamily="49" charset="0"/>
              </a:rPr>
              <a:t>v_name, v_yrgoal, v_state</a:t>
            </a:r>
            <a:r>
              <a:rPr lang="en-US" sz="1400">
                <a:latin typeface="Courier New" pitchFamily="49" charset="0"/>
              </a:rPr>
              <a:t>;</a:t>
            </a:r>
          </a:p>
          <a:p>
            <a:r>
              <a:rPr lang="en-US" sz="1400">
                <a:latin typeface="Courier New" pitchFamily="49" charset="0"/>
              </a:rPr>
              <a:t>  </a:t>
            </a:r>
            <a:r>
              <a:rPr lang="en-US" sz="1400" b="1">
                <a:solidFill>
                  <a:srgbClr val="CC3300"/>
                </a:solidFill>
                <a:latin typeface="Courier New" pitchFamily="49" charset="0"/>
              </a:rPr>
              <a:t>WHILE donor_cursor%FOUND LOOP</a:t>
            </a:r>
          </a:p>
          <a:p>
            <a:r>
              <a:rPr lang="en-US" sz="1400">
                <a:latin typeface="Courier New" pitchFamily="49" charset="0"/>
              </a:rPr>
              <a:t>    </a:t>
            </a:r>
            <a:r>
              <a:rPr lang="en-US" sz="1400" b="1">
                <a:solidFill>
                  <a:srgbClr val="FF9900"/>
                </a:solidFill>
                <a:latin typeface="Courier New" pitchFamily="49" charset="0"/>
              </a:rPr>
              <a:t>INSERT INTO donor_part</a:t>
            </a:r>
          </a:p>
          <a:p>
            <a:r>
              <a:rPr lang="en-US" sz="1400" b="1">
                <a:solidFill>
                  <a:srgbClr val="FF9900"/>
                </a:solidFill>
                <a:latin typeface="Courier New" pitchFamily="49" charset="0"/>
              </a:rPr>
              <a:t>      VALUES(</a:t>
            </a:r>
            <a:r>
              <a:rPr lang="en-US" sz="1400" b="1">
                <a:solidFill>
                  <a:srgbClr val="009900"/>
                </a:solidFill>
                <a:latin typeface="Courier New" pitchFamily="49" charset="0"/>
              </a:rPr>
              <a:t>v_name, v_yrgoal, v_state</a:t>
            </a:r>
            <a:r>
              <a:rPr lang="en-US" sz="1400" b="1">
                <a:solidFill>
                  <a:srgbClr val="FF9900"/>
                </a:solidFill>
                <a:latin typeface="Courier New" pitchFamily="49" charset="0"/>
              </a:rPr>
              <a:t>);</a:t>
            </a:r>
          </a:p>
          <a:p>
            <a:r>
              <a:rPr lang="en-US" sz="1400">
                <a:latin typeface="Courier New" pitchFamily="49" charset="0"/>
              </a:rPr>
              <a:t>    </a:t>
            </a:r>
            <a:r>
              <a:rPr lang="en-US" sz="1400" b="1">
                <a:solidFill>
                  <a:schemeClr val="accent2"/>
                </a:solidFill>
                <a:latin typeface="Courier New" pitchFamily="49" charset="0"/>
              </a:rPr>
              <a:t>FETCH donor_cursor INTO </a:t>
            </a:r>
            <a:r>
              <a:rPr lang="en-US" sz="1400" b="1">
                <a:solidFill>
                  <a:srgbClr val="009900"/>
                </a:solidFill>
                <a:latin typeface="Courier New" pitchFamily="49" charset="0"/>
              </a:rPr>
              <a:t>v_name, v_yrgoal, v_state</a:t>
            </a:r>
            <a:r>
              <a:rPr lang="en-US" sz="1400" b="1">
                <a:solidFill>
                  <a:schemeClr val="accent2"/>
                </a:solidFill>
                <a:latin typeface="Courier New" pitchFamily="49" charset="0"/>
              </a:rPr>
              <a:t>;</a:t>
            </a:r>
          </a:p>
          <a:p>
            <a:r>
              <a:rPr lang="en-US" sz="1400">
                <a:latin typeface="Courier New" pitchFamily="49" charset="0"/>
              </a:rPr>
              <a:t>  </a:t>
            </a:r>
            <a:r>
              <a:rPr lang="en-US" sz="1400" b="1">
                <a:solidFill>
                  <a:srgbClr val="CC3300"/>
                </a:solidFill>
                <a:latin typeface="Courier New" pitchFamily="49" charset="0"/>
              </a:rPr>
              <a:t>END LOOP;</a:t>
            </a:r>
          </a:p>
          <a:p>
            <a:r>
              <a:rPr lang="en-US" sz="1400">
                <a:latin typeface="Courier New" pitchFamily="49" charset="0"/>
              </a:rPr>
              <a:t>  </a:t>
            </a:r>
            <a:r>
              <a:rPr lang="en-US" sz="1400" b="1">
                <a:solidFill>
                  <a:srgbClr val="FF3399"/>
                </a:solidFill>
                <a:latin typeface="Courier New" pitchFamily="49" charset="0"/>
              </a:rPr>
              <a:t>CLOSE donor_cursor;</a:t>
            </a:r>
            <a:endParaRPr lang="en-US" sz="1400">
              <a:latin typeface="Courier New" pitchFamily="49" charset="0"/>
            </a:endParaRPr>
          </a:p>
          <a:p>
            <a:r>
              <a:rPr lang="en-US" sz="1400">
                <a:latin typeface="Courier New" pitchFamily="49" charset="0"/>
              </a:rPr>
              <a:t>END;</a:t>
            </a:r>
          </a:p>
          <a:p>
            <a:r>
              <a:rPr lang="en-US" sz="1400">
                <a:latin typeface="Courier New" pitchFamily="49" charset="0"/>
              </a:rPr>
              <a:t>/</a:t>
            </a:r>
          </a:p>
        </p:txBody>
      </p:sp>
      <p:sp>
        <p:nvSpPr>
          <p:cNvPr id="9219" name="Comment 3"/>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9220" name="Text Box 4"/>
          <p:cNvSpPr txBox="1">
            <a:spLocks noChangeArrowheads="1"/>
          </p:cNvSpPr>
          <p:nvPr/>
        </p:nvSpPr>
        <p:spPr bwMode="auto">
          <a:xfrm>
            <a:off x="1981200" y="152400"/>
            <a:ext cx="6629400" cy="346075"/>
          </a:xfrm>
          <a:prstGeom prst="rect">
            <a:avLst/>
          </a:prstGeom>
          <a:noFill/>
          <a:ln w="9525">
            <a:solidFill>
              <a:srgbClr val="009900"/>
            </a:solidFill>
            <a:miter lim="800000"/>
            <a:headEnd/>
            <a:tailEnd/>
          </a:ln>
          <a:effectLst/>
        </p:spPr>
        <p:txBody>
          <a:bodyPr>
            <a:spAutoFit/>
          </a:bodyPr>
          <a:lstStyle/>
          <a:p>
            <a:pPr>
              <a:spcBef>
                <a:spcPct val="50000"/>
              </a:spcBef>
            </a:pPr>
            <a:r>
              <a:rPr lang="en-US" sz="1600">
                <a:solidFill>
                  <a:srgbClr val="009900"/>
                </a:solidFill>
              </a:rPr>
              <a:t>These are the variable names declared to receive the data from the table.</a:t>
            </a:r>
          </a:p>
        </p:txBody>
      </p:sp>
      <p:sp>
        <p:nvSpPr>
          <p:cNvPr id="9221" name="Line 5"/>
          <p:cNvSpPr>
            <a:spLocks noChangeShapeType="1"/>
          </p:cNvSpPr>
          <p:nvPr/>
        </p:nvSpPr>
        <p:spPr bwMode="auto">
          <a:xfrm flipH="1">
            <a:off x="3200400" y="533400"/>
            <a:ext cx="381000" cy="381000"/>
          </a:xfrm>
          <a:prstGeom prst="line">
            <a:avLst/>
          </a:prstGeom>
          <a:noFill/>
          <a:ln w="9525">
            <a:solidFill>
              <a:srgbClr val="009900"/>
            </a:solidFill>
            <a:round/>
            <a:headEnd/>
            <a:tailEnd type="triangle" w="med" len="med"/>
          </a:ln>
          <a:effectLst/>
        </p:spPr>
        <p:txBody>
          <a:bodyPr wrap="none" anchor="ctr"/>
          <a:lstStyle/>
          <a:p>
            <a:endParaRPr lang="en-US"/>
          </a:p>
        </p:txBody>
      </p:sp>
      <p:sp>
        <p:nvSpPr>
          <p:cNvPr id="9222" name="Line 6"/>
          <p:cNvSpPr>
            <a:spLocks noChangeShapeType="1"/>
          </p:cNvSpPr>
          <p:nvPr/>
        </p:nvSpPr>
        <p:spPr bwMode="auto">
          <a:xfrm flipH="1">
            <a:off x="3352800" y="533400"/>
            <a:ext cx="228600" cy="533400"/>
          </a:xfrm>
          <a:prstGeom prst="line">
            <a:avLst/>
          </a:prstGeom>
          <a:noFill/>
          <a:ln w="9525">
            <a:solidFill>
              <a:srgbClr val="009900"/>
            </a:solidFill>
            <a:round/>
            <a:headEnd/>
            <a:tailEnd type="triangle" w="med" len="med"/>
          </a:ln>
          <a:effectLst/>
        </p:spPr>
        <p:txBody>
          <a:bodyPr wrap="none" anchor="ctr"/>
          <a:lstStyle/>
          <a:p>
            <a:endParaRPr lang="en-US"/>
          </a:p>
        </p:txBody>
      </p:sp>
      <p:sp>
        <p:nvSpPr>
          <p:cNvPr id="9223" name="Line 7"/>
          <p:cNvSpPr>
            <a:spLocks noChangeShapeType="1"/>
          </p:cNvSpPr>
          <p:nvPr/>
        </p:nvSpPr>
        <p:spPr bwMode="auto">
          <a:xfrm flipH="1">
            <a:off x="3352800" y="533400"/>
            <a:ext cx="228600" cy="914400"/>
          </a:xfrm>
          <a:prstGeom prst="line">
            <a:avLst/>
          </a:prstGeom>
          <a:noFill/>
          <a:ln w="9525">
            <a:solidFill>
              <a:srgbClr val="009900"/>
            </a:solidFill>
            <a:round/>
            <a:headEnd/>
            <a:tailEnd type="triangle" w="med" len="med"/>
          </a:ln>
          <a:effectLst/>
        </p:spPr>
        <p:txBody>
          <a:bodyPr wrap="none" anchor="ctr"/>
          <a:lstStyle/>
          <a:p>
            <a:endParaRPr lang="en-US"/>
          </a:p>
        </p:txBody>
      </p:sp>
      <p:sp>
        <p:nvSpPr>
          <p:cNvPr id="9224" name="Text Box 8"/>
          <p:cNvSpPr txBox="1">
            <a:spLocks noChangeArrowheads="1"/>
          </p:cNvSpPr>
          <p:nvPr/>
        </p:nvSpPr>
        <p:spPr bwMode="auto">
          <a:xfrm>
            <a:off x="3810000" y="838200"/>
            <a:ext cx="4343400" cy="835025"/>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The cursor is created with a select statement.  The select statement will be processed by the cursor providing the rows to be processed in the block.</a:t>
            </a:r>
          </a:p>
        </p:txBody>
      </p:sp>
      <p:sp>
        <p:nvSpPr>
          <p:cNvPr id="9226" name="Line 10"/>
          <p:cNvSpPr>
            <a:spLocks noChangeShapeType="1"/>
          </p:cNvSpPr>
          <p:nvPr/>
        </p:nvSpPr>
        <p:spPr bwMode="auto">
          <a:xfrm flipH="1">
            <a:off x="2895600" y="1600200"/>
            <a:ext cx="9144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9227" name="Text Box 11"/>
          <p:cNvSpPr txBox="1">
            <a:spLocks noChangeArrowheads="1"/>
          </p:cNvSpPr>
          <p:nvPr/>
        </p:nvSpPr>
        <p:spPr bwMode="auto">
          <a:xfrm>
            <a:off x="3429000" y="1828800"/>
            <a:ext cx="5334000" cy="59055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The OPEN statement opens or activates the cursor - this means the select is executed to fill the cursor with rows.</a:t>
            </a:r>
          </a:p>
        </p:txBody>
      </p:sp>
      <p:sp>
        <p:nvSpPr>
          <p:cNvPr id="9228" name="Line 12"/>
          <p:cNvSpPr>
            <a:spLocks noChangeShapeType="1"/>
          </p:cNvSpPr>
          <p:nvPr/>
        </p:nvSpPr>
        <p:spPr bwMode="auto">
          <a:xfrm flipH="1">
            <a:off x="2286000" y="2057400"/>
            <a:ext cx="1143000" cy="3810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9229" name="Text Box 13"/>
          <p:cNvSpPr txBox="1">
            <a:spLocks noChangeArrowheads="1"/>
          </p:cNvSpPr>
          <p:nvPr/>
        </p:nvSpPr>
        <p:spPr bwMode="auto">
          <a:xfrm>
            <a:off x="5943600" y="2667000"/>
            <a:ext cx="3200400" cy="1935163"/>
          </a:xfrm>
          <a:prstGeom prst="rect">
            <a:avLst/>
          </a:prstGeom>
          <a:noFill/>
          <a:ln w="9525">
            <a:solidFill>
              <a:schemeClr val="accent2"/>
            </a:solidFill>
            <a:miter lim="800000"/>
            <a:headEnd/>
            <a:tailEnd/>
          </a:ln>
          <a:effectLst/>
        </p:spPr>
        <p:txBody>
          <a:bodyPr>
            <a:spAutoFit/>
          </a:bodyPr>
          <a:lstStyle/>
          <a:p>
            <a:pPr>
              <a:spcBef>
                <a:spcPct val="50000"/>
              </a:spcBef>
            </a:pPr>
            <a:r>
              <a:rPr lang="en-US" sz="1600">
                <a:solidFill>
                  <a:schemeClr val="accent2"/>
                </a:solidFill>
              </a:rPr>
              <a:t>The FETCH statement gets the first record in the cursor and moves the data to the defined variables. This is the initial FETCH.</a:t>
            </a:r>
          </a:p>
          <a:p>
            <a:pPr>
              <a:spcBef>
                <a:spcPct val="50000"/>
              </a:spcBef>
            </a:pPr>
            <a:r>
              <a:rPr lang="en-US" sz="1600">
                <a:solidFill>
                  <a:schemeClr val="accent2"/>
                </a:solidFill>
              </a:rPr>
              <a:t>The FETCH which is the last statement in the loop will get all other records.</a:t>
            </a:r>
          </a:p>
        </p:txBody>
      </p:sp>
      <p:sp>
        <p:nvSpPr>
          <p:cNvPr id="9230" name="Line 14"/>
          <p:cNvSpPr>
            <a:spLocks noChangeShapeType="1"/>
          </p:cNvSpPr>
          <p:nvPr/>
        </p:nvSpPr>
        <p:spPr bwMode="auto">
          <a:xfrm flipH="1" flipV="1">
            <a:off x="5638800" y="2743200"/>
            <a:ext cx="3048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9231" name="Line 15"/>
          <p:cNvSpPr>
            <a:spLocks noChangeShapeType="1"/>
          </p:cNvSpPr>
          <p:nvPr/>
        </p:nvSpPr>
        <p:spPr bwMode="auto">
          <a:xfrm flipH="1" flipV="1">
            <a:off x="5486400" y="3657600"/>
            <a:ext cx="457200" cy="30480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9232" name="Text Box 16"/>
          <p:cNvSpPr txBox="1">
            <a:spLocks noChangeArrowheads="1"/>
          </p:cNvSpPr>
          <p:nvPr/>
        </p:nvSpPr>
        <p:spPr bwMode="auto">
          <a:xfrm>
            <a:off x="304800" y="4267200"/>
            <a:ext cx="5181600" cy="2546350"/>
          </a:xfrm>
          <a:prstGeom prst="rect">
            <a:avLst/>
          </a:prstGeom>
          <a:noFill/>
          <a:ln w="9525">
            <a:solidFill>
              <a:srgbClr val="CC3300"/>
            </a:solidFill>
            <a:miter lim="800000"/>
            <a:headEnd/>
            <a:tailEnd/>
          </a:ln>
          <a:effectLst/>
        </p:spPr>
        <p:txBody>
          <a:bodyPr>
            <a:spAutoFit/>
          </a:bodyPr>
          <a:lstStyle/>
          <a:p>
            <a:pPr>
              <a:spcBef>
                <a:spcPct val="50000"/>
              </a:spcBef>
            </a:pPr>
            <a:r>
              <a:rPr lang="en-US" sz="1600">
                <a:solidFill>
                  <a:srgbClr val="CC3300"/>
                </a:solidFill>
              </a:rPr>
              <a:t>The WHILE loop will continue to execute while there is still data in the cursor.  This is tested with the %FOUND.  Note that when the loop is entered, the FETCH of the initial record has already been done.  The INSERT statement will insert the data from that record into the table named donor_part.  Then it will execute the FETCH which is the last statement in the loop to get the next record.  As long as a record is found, the INSERT will be done followed by another FETCH.  When the FETCH is unsuccessful, the WHILE will terminate because of donor_cursor%FOUND.</a:t>
            </a:r>
          </a:p>
        </p:txBody>
      </p:sp>
      <p:sp>
        <p:nvSpPr>
          <p:cNvPr id="9233" name="Text Box 17"/>
          <p:cNvSpPr txBox="1">
            <a:spLocks noChangeArrowheads="1"/>
          </p:cNvSpPr>
          <p:nvPr/>
        </p:nvSpPr>
        <p:spPr bwMode="auto">
          <a:xfrm>
            <a:off x="2514600" y="3657600"/>
            <a:ext cx="2895600" cy="59055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When the loop is complete the cursor is closed.</a:t>
            </a:r>
          </a:p>
        </p:txBody>
      </p:sp>
      <p:sp>
        <p:nvSpPr>
          <p:cNvPr id="9234" name="Line 18"/>
          <p:cNvSpPr>
            <a:spLocks noChangeShapeType="1"/>
          </p:cNvSpPr>
          <p:nvPr/>
        </p:nvSpPr>
        <p:spPr bwMode="auto">
          <a:xfrm flipH="1">
            <a:off x="2362200" y="3962400"/>
            <a:ext cx="1524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9235" name="Text Box 19"/>
          <p:cNvSpPr txBox="1">
            <a:spLocks noChangeArrowheads="1"/>
          </p:cNvSpPr>
          <p:nvPr/>
        </p:nvSpPr>
        <p:spPr bwMode="auto">
          <a:xfrm>
            <a:off x="5715000" y="4953000"/>
            <a:ext cx="3048000" cy="1079500"/>
          </a:xfrm>
          <a:prstGeom prst="rect">
            <a:avLst/>
          </a:prstGeom>
          <a:noFill/>
          <a:ln w="9525">
            <a:solidFill>
              <a:srgbClr val="FF9900"/>
            </a:solidFill>
            <a:miter lim="800000"/>
            <a:headEnd/>
            <a:tailEnd/>
          </a:ln>
          <a:effectLst/>
        </p:spPr>
        <p:txBody>
          <a:bodyPr>
            <a:spAutoFit/>
          </a:bodyPr>
          <a:lstStyle/>
          <a:p>
            <a:pPr>
              <a:spcBef>
                <a:spcPct val="50000"/>
              </a:spcBef>
            </a:pPr>
            <a:r>
              <a:rPr lang="en-US" sz="1600">
                <a:solidFill>
                  <a:srgbClr val="FF9900"/>
                </a:solidFill>
              </a:rPr>
              <a:t>INSERT puts a record into donor_part containing the information that the FETCH put into the variables.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276600" y="152400"/>
            <a:ext cx="5724525" cy="4356100"/>
          </a:xfrm>
          <a:prstGeom prst="rect">
            <a:avLst/>
          </a:prstGeom>
          <a:noFill/>
          <a:ln w="9525">
            <a:solidFill>
              <a:srgbClr val="FF3399"/>
            </a:solid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v_name     donor.name%TYPE;</a:t>
            </a:r>
          </a:p>
          <a:p>
            <a:r>
              <a:rPr lang="en-US" sz="1400">
                <a:latin typeface="Courier New" pitchFamily="49" charset="0"/>
              </a:rPr>
              <a:t>  v_yrgoal   donor.yrgoal%TYPE;</a:t>
            </a:r>
          </a:p>
          <a:p>
            <a:r>
              <a:rPr lang="en-US" sz="1400">
                <a:latin typeface="Courier New" pitchFamily="49" charset="0"/>
              </a:rPr>
              <a:t>  v_state    donor.state%TYPE;</a:t>
            </a:r>
          </a:p>
          <a:p>
            <a:r>
              <a:rPr lang="en-US" sz="1400">
                <a:latin typeface="Courier New" pitchFamily="49" charset="0"/>
              </a:rPr>
              <a:t>  CURSOR donor_cursor IS</a:t>
            </a:r>
          </a:p>
          <a:p>
            <a:r>
              <a:rPr lang="en-US" sz="1400">
                <a:latin typeface="Courier New" pitchFamily="49" charset="0"/>
              </a:rPr>
              <a:t>    SELECT name, yrgoal, state</a:t>
            </a:r>
          </a:p>
          <a:p>
            <a:r>
              <a:rPr lang="en-US" sz="1400">
                <a:latin typeface="Courier New" pitchFamily="49" charset="0"/>
              </a:rPr>
              <a:t>      FROM donor;</a:t>
            </a:r>
          </a:p>
          <a:p>
            <a:r>
              <a:rPr lang="en-US" sz="1400">
                <a:latin typeface="Courier New" pitchFamily="49" charset="0"/>
              </a:rPr>
              <a:t>BEGIN</a:t>
            </a:r>
          </a:p>
          <a:p>
            <a:r>
              <a:rPr lang="en-US" sz="1400">
                <a:latin typeface="Courier New" pitchFamily="49" charset="0"/>
              </a:rPr>
              <a:t>OPEN donor_cursor;</a:t>
            </a:r>
          </a:p>
          <a:p>
            <a:r>
              <a:rPr lang="en-US" sz="1400">
                <a:latin typeface="Courier New" pitchFamily="49" charset="0"/>
              </a:rPr>
              <a:t>FETCH donor_cursor INTO v_name, v_yrgoal, v_state;</a:t>
            </a:r>
          </a:p>
          <a:p>
            <a:r>
              <a:rPr lang="en-US" sz="1400">
                <a:latin typeface="Courier New" pitchFamily="49" charset="0"/>
              </a:rPr>
              <a:t>WHILE donor_cursor%FOUND LOOP</a:t>
            </a:r>
          </a:p>
          <a:p>
            <a:r>
              <a:rPr lang="en-US" sz="1400">
                <a:latin typeface="Courier New" pitchFamily="49" charset="0"/>
              </a:rPr>
              <a:t>  </a:t>
            </a:r>
            <a:r>
              <a:rPr lang="en-US" sz="1400" b="1">
                <a:solidFill>
                  <a:srgbClr val="FF3399"/>
                </a:solidFill>
                <a:latin typeface="Courier New" pitchFamily="49" charset="0"/>
              </a:rPr>
              <a:t>IF v_yrgoal &gt; 50 THEN</a:t>
            </a:r>
          </a:p>
          <a:p>
            <a:r>
              <a:rPr lang="en-US" sz="1400">
                <a:latin typeface="Courier New" pitchFamily="49" charset="0"/>
              </a:rPr>
              <a:t>    INSERT INTO donor_part</a:t>
            </a:r>
          </a:p>
          <a:p>
            <a:r>
              <a:rPr lang="en-US" sz="1400">
                <a:latin typeface="Courier New" pitchFamily="49" charset="0"/>
              </a:rPr>
              <a:t>      VALUES(v_name, v_yrgoal, v_state);</a:t>
            </a:r>
          </a:p>
          <a:p>
            <a:r>
              <a:rPr lang="en-US" sz="1400" b="1">
                <a:solidFill>
                  <a:srgbClr val="FF3399"/>
                </a:solidFill>
                <a:latin typeface="Courier New" pitchFamily="49" charset="0"/>
              </a:rPr>
              <a:t>  END IF;</a:t>
            </a:r>
          </a:p>
          <a:p>
            <a:r>
              <a:rPr lang="en-US" sz="1400">
                <a:latin typeface="Courier New" pitchFamily="49" charset="0"/>
              </a:rPr>
              <a:t>  FETCH donor_cursor INTO v_name, v_yrgoal, v_state;</a:t>
            </a:r>
          </a:p>
          <a:p>
            <a:r>
              <a:rPr lang="en-US" sz="1400">
                <a:latin typeface="Courier New" pitchFamily="49" charset="0"/>
              </a:rPr>
              <a:t>END LOOP;</a:t>
            </a:r>
          </a:p>
          <a:p>
            <a:r>
              <a:rPr lang="en-US" sz="1400">
                <a:latin typeface="Courier New" pitchFamily="49" charset="0"/>
              </a:rPr>
              <a:t>CLOSE donor_cursor;</a:t>
            </a:r>
          </a:p>
          <a:p>
            <a:r>
              <a:rPr lang="en-US" sz="1400">
                <a:latin typeface="Courier New" pitchFamily="49" charset="0"/>
              </a:rPr>
              <a:t>END;</a:t>
            </a:r>
          </a:p>
          <a:p>
            <a:r>
              <a:rPr lang="en-US" sz="1400">
                <a:latin typeface="Courier New" pitchFamily="49" charset="0"/>
              </a:rPr>
              <a:t>/</a:t>
            </a:r>
          </a:p>
        </p:txBody>
      </p:sp>
      <p:sp>
        <p:nvSpPr>
          <p:cNvPr id="13315" name="Comment 3"/>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13316" name="Rectangle 4"/>
          <p:cNvSpPr>
            <a:spLocks noChangeArrowheads="1"/>
          </p:cNvSpPr>
          <p:nvPr/>
        </p:nvSpPr>
        <p:spPr bwMode="auto">
          <a:xfrm>
            <a:off x="0" y="798513"/>
            <a:ext cx="2262188" cy="336550"/>
          </a:xfrm>
          <a:prstGeom prst="rect">
            <a:avLst/>
          </a:prstGeom>
          <a:noFill/>
          <a:ln w="9525">
            <a:noFill/>
            <a:miter lim="800000"/>
            <a:headEnd/>
            <a:tailEnd/>
          </a:ln>
          <a:effectLst/>
        </p:spPr>
        <p:txBody>
          <a:bodyPr wrap="none">
            <a:spAutoFit/>
          </a:bodyPr>
          <a:lstStyle/>
          <a:p>
            <a:r>
              <a:rPr lang="en-US" sz="1600">
                <a:latin typeface="Courier New" pitchFamily="49" charset="0"/>
              </a:rPr>
              <a:t>SQL&gt; edit </a:t>
            </a:r>
            <a:r>
              <a:rPr lang="en-US" sz="1600">
                <a:solidFill>
                  <a:srgbClr val="FF3399"/>
                </a:solidFill>
                <a:latin typeface="Courier New" pitchFamily="49" charset="0"/>
              </a:rPr>
              <a:t>cursor2</a:t>
            </a:r>
            <a:endParaRPr lang="en-US"/>
          </a:p>
        </p:txBody>
      </p:sp>
      <p:sp>
        <p:nvSpPr>
          <p:cNvPr id="13317" name="Rectangle 5"/>
          <p:cNvSpPr>
            <a:spLocks noChangeArrowheads="1"/>
          </p:cNvSpPr>
          <p:nvPr/>
        </p:nvSpPr>
        <p:spPr bwMode="auto">
          <a:xfrm>
            <a:off x="0" y="4441825"/>
            <a:ext cx="4438650" cy="2432050"/>
          </a:xfrm>
          <a:prstGeom prst="rect">
            <a:avLst/>
          </a:prstGeom>
          <a:noFill/>
          <a:ln w="9525">
            <a:noFill/>
            <a:miter lim="800000"/>
            <a:headEnd/>
            <a:tailEnd/>
          </a:ln>
          <a:effectLst/>
        </p:spPr>
        <p:txBody>
          <a:bodyPr wrap="none">
            <a:spAutoFit/>
          </a:bodyPr>
          <a:lstStyle/>
          <a:p>
            <a:r>
              <a:rPr lang="en-US" sz="1400">
                <a:latin typeface="Courier New" pitchFamily="49" charset="0"/>
              </a:rPr>
              <a:t>SQL&gt; </a:t>
            </a:r>
            <a:r>
              <a:rPr lang="en-US" sz="1400" b="1">
                <a:solidFill>
                  <a:srgbClr val="FF3399"/>
                </a:solidFill>
                <a:latin typeface="Courier New" pitchFamily="49" charset="0"/>
              </a:rPr>
              <a:t>@ cursor2</a:t>
            </a:r>
          </a:p>
          <a:p>
            <a:endParaRPr lang="en-US" sz="1400">
              <a:latin typeface="Courier New" pitchFamily="49" charset="0"/>
            </a:endParaRPr>
          </a:p>
          <a:p>
            <a:r>
              <a:rPr lang="en-US" sz="1400">
                <a:latin typeface="Courier New" pitchFamily="49" charset="0"/>
              </a:rPr>
              <a:t>PL/SQL procedure successfully completed.</a:t>
            </a:r>
          </a:p>
          <a:p>
            <a:endParaRPr lang="en-US" sz="1400">
              <a:latin typeface="Courier New" pitchFamily="49" charset="0"/>
            </a:endParaRPr>
          </a:p>
          <a:p>
            <a:r>
              <a:rPr lang="en-US" sz="1400">
                <a:latin typeface="Courier New" pitchFamily="49" charset="0"/>
              </a:rPr>
              <a:t>SQL&gt; SELECT * FROM donor_part;</a:t>
            </a:r>
          </a:p>
          <a:p>
            <a:endParaRPr lang="en-US" sz="1400">
              <a:latin typeface="Courier New" pitchFamily="49" charset="0"/>
            </a:endParaRPr>
          </a:p>
          <a:p>
            <a:r>
              <a:rPr lang="en-US" sz="1400">
                <a:latin typeface="Courier New" pitchFamily="49" charset="0"/>
              </a:rPr>
              <a:t>NAME               YRGOAL ST</a:t>
            </a:r>
          </a:p>
          <a:p>
            <a:r>
              <a:rPr lang="en-US" sz="1400">
                <a:latin typeface="Courier New" pitchFamily="49" charset="0"/>
              </a:rPr>
              <a:t>--------------- --------- --</a:t>
            </a:r>
          </a:p>
          <a:p>
            <a:r>
              <a:rPr lang="en-US" sz="1400">
                <a:latin typeface="Courier New" pitchFamily="49" charset="0"/>
              </a:rPr>
              <a:t>Stephen Daniels       500 MA</a:t>
            </a:r>
          </a:p>
          <a:p>
            <a:r>
              <a:rPr lang="en-US" sz="1400">
                <a:latin typeface="Courier New" pitchFamily="49" charset="0"/>
              </a:rPr>
              <a:t>Jennifer Ames         400 RI</a:t>
            </a:r>
          </a:p>
          <a:p>
            <a:r>
              <a:rPr lang="en-US" sz="1400">
                <a:latin typeface="Courier New" pitchFamily="49" charset="0"/>
              </a:rPr>
              <a:t>Susan Ash             100 MA</a:t>
            </a:r>
          </a:p>
        </p:txBody>
      </p:sp>
      <p:sp>
        <p:nvSpPr>
          <p:cNvPr id="13318" name="Text Box 6"/>
          <p:cNvSpPr txBox="1">
            <a:spLocks noChangeArrowheads="1"/>
          </p:cNvSpPr>
          <p:nvPr/>
        </p:nvSpPr>
        <p:spPr bwMode="auto">
          <a:xfrm>
            <a:off x="4724400" y="4800600"/>
            <a:ext cx="2895600" cy="107950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The IF statement only INSERTs records where the year goal is greater than 50.  Only the three records shown met the criteria.</a:t>
            </a:r>
          </a:p>
        </p:txBody>
      </p:sp>
      <p:sp>
        <p:nvSpPr>
          <p:cNvPr id="13319" name="Line 7"/>
          <p:cNvSpPr>
            <a:spLocks noChangeShapeType="1"/>
          </p:cNvSpPr>
          <p:nvPr/>
        </p:nvSpPr>
        <p:spPr bwMode="auto">
          <a:xfrm flipH="1">
            <a:off x="3276600" y="5334000"/>
            <a:ext cx="1447800" cy="914400"/>
          </a:xfrm>
          <a:prstGeom prst="line">
            <a:avLst/>
          </a:prstGeom>
          <a:noFill/>
          <a:ln w="9525">
            <a:solidFill>
              <a:srgbClr val="FF3399"/>
            </a:solidFill>
            <a:round/>
            <a:headEnd/>
            <a:tailEnd type="triangle" w="med" len="med"/>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429000" y="152400"/>
            <a:ext cx="5511800" cy="4143375"/>
          </a:xfrm>
          <a:prstGeom prst="rect">
            <a:avLst/>
          </a:prstGeom>
          <a:noFill/>
          <a:ln w="9525">
            <a:solidFill>
              <a:srgbClr val="FF3399"/>
            </a:solid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v_name     donor.name%TYPE;</a:t>
            </a:r>
          </a:p>
          <a:p>
            <a:r>
              <a:rPr lang="en-US" sz="1400">
                <a:latin typeface="Courier New" pitchFamily="49" charset="0"/>
              </a:rPr>
              <a:t>  v_yrgoal   donor.yrgoal%TYPE;</a:t>
            </a:r>
          </a:p>
          <a:p>
            <a:r>
              <a:rPr lang="en-US" sz="1400">
                <a:latin typeface="Courier New" pitchFamily="49" charset="0"/>
              </a:rPr>
              <a:t>  v_state    donor.state%TYPE;</a:t>
            </a:r>
          </a:p>
          <a:p>
            <a:r>
              <a:rPr lang="en-US" sz="1400">
                <a:latin typeface="Courier New" pitchFamily="49" charset="0"/>
              </a:rPr>
              <a:t>  CURSOR donor_cursor IS</a:t>
            </a:r>
          </a:p>
          <a:p>
            <a:r>
              <a:rPr lang="en-US" sz="1400">
                <a:latin typeface="Courier New" pitchFamily="49" charset="0"/>
              </a:rPr>
              <a:t>    SELECT name, yrgoal, state</a:t>
            </a:r>
          </a:p>
          <a:p>
            <a:r>
              <a:rPr lang="en-US" sz="1400">
                <a:latin typeface="Courier New" pitchFamily="49" charset="0"/>
              </a:rPr>
              <a:t>      FROM donor</a:t>
            </a:r>
          </a:p>
          <a:p>
            <a:r>
              <a:rPr lang="en-US" sz="1400">
                <a:latin typeface="Courier New" pitchFamily="49" charset="0"/>
              </a:rPr>
              <a:t>      </a:t>
            </a:r>
            <a:r>
              <a:rPr lang="en-US" sz="1400" b="1">
                <a:solidFill>
                  <a:srgbClr val="FF3399"/>
                </a:solidFill>
                <a:latin typeface="Courier New" pitchFamily="49" charset="0"/>
              </a:rPr>
              <a:t>WHERE yrgoal&gt; 50;</a:t>
            </a:r>
          </a:p>
          <a:p>
            <a:r>
              <a:rPr lang="en-US" sz="1400">
                <a:latin typeface="Courier New" pitchFamily="49" charset="0"/>
              </a:rPr>
              <a:t>BEGIN</a:t>
            </a:r>
          </a:p>
          <a:p>
            <a:r>
              <a:rPr lang="en-US" sz="1400">
                <a:latin typeface="Courier New" pitchFamily="49" charset="0"/>
              </a:rPr>
              <a:t>OPEN donor_cursor;</a:t>
            </a:r>
          </a:p>
          <a:p>
            <a:r>
              <a:rPr lang="en-US" sz="1400">
                <a:latin typeface="Courier New" pitchFamily="49" charset="0"/>
              </a:rPr>
              <a:t>FETCH donor_cursor INTO v_name, v_yrgoal, v_state;</a:t>
            </a:r>
          </a:p>
          <a:p>
            <a:r>
              <a:rPr lang="en-US" sz="1400">
                <a:latin typeface="Courier New" pitchFamily="49" charset="0"/>
              </a:rPr>
              <a:t>WHILE donor_cursor%FOUND LOOP</a:t>
            </a:r>
          </a:p>
          <a:p>
            <a:r>
              <a:rPr lang="en-US" sz="1400">
                <a:latin typeface="Courier New" pitchFamily="49" charset="0"/>
              </a:rPr>
              <a:t>INSERT INTO donor_part</a:t>
            </a:r>
          </a:p>
          <a:p>
            <a:r>
              <a:rPr lang="en-US" sz="1400">
                <a:latin typeface="Courier New" pitchFamily="49" charset="0"/>
              </a:rPr>
              <a:t>    VALUES(v_name, v_yrgoal, v_state);</a:t>
            </a:r>
          </a:p>
          <a:p>
            <a:r>
              <a:rPr lang="en-US" sz="1400">
                <a:latin typeface="Courier New" pitchFamily="49" charset="0"/>
              </a:rPr>
              <a:t>FETCH donor_cursor INTO v_name, v_yrgoal, v_state;</a:t>
            </a:r>
          </a:p>
          <a:p>
            <a:r>
              <a:rPr lang="en-US" sz="1400">
                <a:latin typeface="Courier New" pitchFamily="49" charset="0"/>
              </a:rPr>
              <a:t>END LOOP;</a:t>
            </a:r>
          </a:p>
          <a:p>
            <a:r>
              <a:rPr lang="en-US" sz="1400">
                <a:latin typeface="Courier New" pitchFamily="49" charset="0"/>
              </a:rPr>
              <a:t>CLOSE donor_cursor;</a:t>
            </a:r>
          </a:p>
          <a:p>
            <a:r>
              <a:rPr lang="en-US" sz="1400">
                <a:latin typeface="Courier New" pitchFamily="49" charset="0"/>
              </a:rPr>
              <a:t>END;</a:t>
            </a:r>
          </a:p>
          <a:p>
            <a:r>
              <a:rPr lang="en-US" sz="1400">
                <a:latin typeface="Courier New" pitchFamily="49" charset="0"/>
              </a:rPr>
              <a:t>/</a:t>
            </a:r>
          </a:p>
        </p:txBody>
      </p:sp>
      <p:sp>
        <p:nvSpPr>
          <p:cNvPr id="15363" name="Comment 3"/>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15364" name="Rectangle 4"/>
          <p:cNvSpPr>
            <a:spLocks noChangeArrowheads="1"/>
          </p:cNvSpPr>
          <p:nvPr/>
        </p:nvSpPr>
        <p:spPr bwMode="auto">
          <a:xfrm>
            <a:off x="0" y="798513"/>
            <a:ext cx="2384425" cy="336550"/>
          </a:xfrm>
          <a:prstGeom prst="rect">
            <a:avLst/>
          </a:prstGeom>
          <a:noFill/>
          <a:ln w="9525">
            <a:noFill/>
            <a:miter lim="800000"/>
            <a:headEnd/>
            <a:tailEnd/>
          </a:ln>
          <a:effectLst/>
        </p:spPr>
        <p:txBody>
          <a:bodyPr wrap="none">
            <a:spAutoFit/>
          </a:bodyPr>
          <a:lstStyle/>
          <a:p>
            <a:r>
              <a:rPr lang="en-US" sz="1600">
                <a:latin typeface="Courier New" pitchFamily="49" charset="0"/>
              </a:rPr>
              <a:t>SQL&gt; edit </a:t>
            </a:r>
            <a:r>
              <a:rPr lang="en-US" sz="1600" b="1">
                <a:solidFill>
                  <a:srgbClr val="FF3399"/>
                </a:solidFill>
                <a:latin typeface="Courier New" pitchFamily="49" charset="0"/>
              </a:rPr>
              <a:t>cursor2a</a:t>
            </a:r>
            <a:endParaRPr lang="en-US" sz="1600">
              <a:latin typeface="Courier New" pitchFamily="49" charset="0"/>
            </a:endParaRPr>
          </a:p>
        </p:txBody>
      </p:sp>
      <p:sp>
        <p:nvSpPr>
          <p:cNvPr id="15365" name="Rectangle 5"/>
          <p:cNvSpPr>
            <a:spLocks noChangeArrowheads="1"/>
          </p:cNvSpPr>
          <p:nvPr/>
        </p:nvSpPr>
        <p:spPr bwMode="auto">
          <a:xfrm>
            <a:off x="0" y="4425950"/>
            <a:ext cx="4438650" cy="2432050"/>
          </a:xfrm>
          <a:prstGeom prst="rect">
            <a:avLst/>
          </a:prstGeom>
          <a:noFill/>
          <a:ln w="9525">
            <a:noFill/>
            <a:miter lim="800000"/>
            <a:headEnd/>
            <a:tailEnd/>
          </a:ln>
          <a:effectLst/>
        </p:spPr>
        <p:txBody>
          <a:bodyPr wrap="none">
            <a:spAutoFit/>
          </a:bodyPr>
          <a:lstStyle/>
          <a:p>
            <a:r>
              <a:rPr lang="en-US" sz="1400">
                <a:latin typeface="Courier New" pitchFamily="49" charset="0"/>
              </a:rPr>
              <a:t>SQL&gt; </a:t>
            </a:r>
            <a:r>
              <a:rPr lang="en-US" sz="1400" b="1">
                <a:solidFill>
                  <a:srgbClr val="FF3399"/>
                </a:solidFill>
                <a:latin typeface="Courier New" pitchFamily="49" charset="0"/>
              </a:rPr>
              <a:t>@ cursor2a</a:t>
            </a:r>
          </a:p>
          <a:p>
            <a:endParaRPr lang="en-US" sz="1400">
              <a:latin typeface="Courier New" pitchFamily="49" charset="0"/>
            </a:endParaRPr>
          </a:p>
          <a:p>
            <a:r>
              <a:rPr lang="en-US" sz="1400">
                <a:latin typeface="Courier New" pitchFamily="49" charset="0"/>
              </a:rPr>
              <a:t>PL/SQL procedure successfully completed.</a:t>
            </a:r>
          </a:p>
          <a:p>
            <a:endParaRPr lang="en-US" sz="1400">
              <a:latin typeface="Courier New" pitchFamily="49" charset="0"/>
            </a:endParaRPr>
          </a:p>
          <a:p>
            <a:r>
              <a:rPr lang="en-US" sz="1400">
                <a:latin typeface="Courier New" pitchFamily="49" charset="0"/>
              </a:rPr>
              <a:t>SQL&gt; SELECT * FROM donor_part;</a:t>
            </a:r>
          </a:p>
          <a:p>
            <a:endParaRPr lang="en-US" sz="1400">
              <a:latin typeface="Courier New" pitchFamily="49" charset="0"/>
            </a:endParaRPr>
          </a:p>
          <a:p>
            <a:r>
              <a:rPr lang="en-US" sz="1400">
                <a:latin typeface="Courier New" pitchFamily="49" charset="0"/>
              </a:rPr>
              <a:t>NAME               YRGOAL ST</a:t>
            </a:r>
          </a:p>
          <a:p>
            <a:r>
              <a:rPr lang="en-US" sz="1400">
                <a:latin typeface="Courier New" pitchFamily="49" charset="0"/>
              </a:rPr>
              <a:t>--------------- --------- --</a:t>
            </a:r>
          </a:p>
          <a:p>
            <a:r>
              <a:rPr lang="en-US" sz="1400">
                <a:latin typeface="Courier New" pitchFamily="49" charset="0"/>
              </a:rPr>
              <a:t>Stephen Daniels       500 MA</a:t>
            </a:r>
          </a:p>
          <a:p>
            <a:r>
              <a:rPr lang="en-US" sz="1400">
                <a:latin typeface="Courier New" pitchFamily="49" charset="0"/>
              </a:rPr>
              <a:t>Jennifer Ames         400 RI</a:t>
            </a:r>
          </a:p>
          <a:p>
            <a:r>
              <a:rPr lang="en-US" sz="1400">
                <a:latin typeface="Courier New" pitchFamily="49" charset="0"/>
              </a:rPr>
              <a:t>Susan Ash             100 MA</a:t>
            </a:r>
          </a:p>
        </p:txBody>
      </p:sp>
      <p:sp>
        <p:nvSpPr>
          <p:cNvPr id="15366" name="Text Box 6"/>
          <p:cNvSpPr txBox="1">
            <a:spLocks noChangeArrowheads="1"/>
          </p:cNvSpPr>
          <p:nvPr/>
        </p:nvSpPr>
        <p:spPr bwMode="auto">
          <a:xfrm>
            <a:off x="5181600" y="4724400"/>
            <a:ext cx="3352800" cy="1323975"/>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Instead of selecting the record after they have been FETCHed with the IF, you can SELECT the records that meet the condition in the CURSOR with the WHERE clause.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solidFill>
                  <a:srgbClr val="FF0000"/>
                </a:solidFill>
              </a:rPr>
              <a:t>PL/SQL is strongly typed</a:t>
            </a:r>
          </a:p>
        </p:txBody>
      </p:sp>
      <p:sp>
        <p:nvSpPr>
          <p:cNvPr id="9219" name="Rectangle 3"/>
          <p:cNvSpPr>
            <a:spLocks noGrp="1" noChangeArrowheads="1"/>
          </p:cNvSpPr>
          <p:nvPr>
            <p:ph type="body" idx="1"/>
          </p:nvPr>
        </p:nvSpPr>
        <p:spPr/>
        <p:txBody>
          <a:bodyPr/>
          <a:lstStyle/>
          <a:p>
            <a:pPr eaLnBrk="1" hangingPunct="1"/>
            <a:r>
              <a:rPr lang="en-US"/>
              <a:t>All variables must be declared before their use.</a:t>
            </a:r>
          </a:p>
          <a:p>
            <a:pPr eaLnBrk="1" hangingPunct="1"/>
            <a:r>
              <a:rPr lang="en-US"/>
              <a:t>The assignment statement</a:t>
            </a:r>
          </a:p>
          <a:p>
            <a:pPr eaLnBrk="1" hangingPunct="1">
              <a:buFontTx/>
              <a:buNone/>
            </a:pPr>
            <a:r>
              <a:rPr lang="en-US"/>
              <a:t>			: =</a:t>
            </a:r>
          </a:p>
          <a:p>
            <a:pPr eaLnBrk="1" hangingPunct="1">
              <a:buFontTx/>
              <a:buNone/>
            </a:pPr>
            <a:r>
              <a:rPr lang="en-US"/>
              <a:t>    is not the same as the equality operator</a:t>
            </a:r>
          </a:p>
          <a:p>
            <a:pPr eaLnBrk="1" hangingPunct="1">
              <a:buFontTx/>
              <a:buNone/>
            </a:pPr>
            <a:r>
              <a:rPr lang="en-US"/>
              <a:t>			  =</a:t>
            </a:r>
          </a:p>
          <a:p>
            <a:pPr eaLnBrk="1" hangingPunct="1"/>
            <a:r>
              <a:rPr lang="en-US"/>
              <a:t>All statements end with a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mment 2"/>
          <p:cNvSpPr>
            <a:spLocks noChangeArrowheads="1"/>
          </p:cNvSpPr>
          <p:nvPr/>
        </p:nvSpPr>
        <p:spPr bwMode="auto">
          <a:xfrm>
            <a:off x="15875" y="15875"/>
            <a:ext cx="1828800"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17411" name="Rectangle 3"/>
          <p:cNvSpPr>
            <a:spLocks noChangeArrowheads="1"/>
          </p:cNvSpPr>
          <p:nvPr/>
        </p:nvSpPr>
        <p:spPr bwMode="auto">
          <a:xfrm>
            <a:off x="3200400" y="152400"/>
            <a:ext cx="5724525" cy="4356100"/>
          </a:xfrm>
          <a:prstGeom prst="rect">
            <a:avLst/>
          </a:prstGeom>
          <a:noFill/>
          <a:ln w="9525">
            <a:solidFill>
              <a:srgbClr val="FF3399"/>
            </a:solid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v_name     donor.name%TYPE;</a:t>
            </a:r>
          </a:p>
          <a:p>
            <a:r>
              <a:rPr lang="en-US" sz="1400">
                <a:latin typeface="Courier New" pitchFamily="49" charset="0"/>
              </a:rPr>
              <a:t>  v_yrgoal   donor.yrgoal%TYPE;</a:t>
            </a:r>
          </a:p>
          <a:p>
            <a:r>
              <a:rPr lang="en-US" sz="1400">
                <a:latin typeface="Courier New" pitchFamily="49" charset="0"/>
              </a:rPr>
              <a:t>  v_state    donor.state%TYPE;</a:t>
            </a:r>
          </a:p>
          <a:p>
            <a:r>
              <a:rPr lang="en-US" sz="1400">
                <a:latin typeface="Courier New" pitchFamily="49" charset="0"/>
              </a:rPr>
              <a:t>  CURSOR donor_cursor IS</a:t>
            </a:r>
          </a:p>
          <a:p>
            <a:r>
              <a:rPr lang="en-US" sz="1400">
                <a:latin typeface="Courier New" pitchFamily="49" charset="0"/>
              </a:rPr>
              <a:t>    SELECT name, yrgoal, state</a:t>
            </a:r>
          </a:p>
          <a:p>
            <a:r>
              <a:rPr lang="en-US" sz="1400">
                <a:latin typeface="Courier New" pitchFamily="49" charset="0"/>
              </a:rPr>
              <a:t>      FROM donor</a:t>
            </a:r>
          </a:p>
          <a:p>
            <a:r>
              <a:rPr lang="en-US" sz="1400">
                <a:latin typeface="Courier New" pitchFamily="49" charset="0"/>
              </a:rPr>
              <a:t>      WHERE yrgoal&gt; 50;</a:t>
            </a:r>
          </a:p>
          <a:p>
            <a:r>
              <a:rPr lang="en-US" sz="1400">
                <a:latin typeface="Courier New" pitchFamily="49" charset="0"/>
              </a:rPr>
              <a:t>BEGIN</a:t>
            </a:r>
          </a:p>
          <a:p>
            <a:r>
              <a:rPr lang="en-US" sz="1400">
                <a:latin typeface="Courier New" pitchFamily="49" charset="0"/>
              </a:rPr>
              <a:t>OPEN donor_cursor;</a:t>
            </a:r>
          </a:p>
          <a:p>
            <a:r>
              <a:rPr lang="en-US" sz="1400">
                <a:latin typeface="Courier New" pitchFamily="49" charset="0"/>
              </a:rPr>
              <a:t>FETCH donor_cursor INTO v_name, v_yrgoal, v_state;</a:t>
            </a:r>
          </a:p>
          <a:p>
            <a:r>
              <a:rPr lang="en-US" sz="1400">
                <a:latin typeface="Courier New" pitchFamily="49" charset="0"/>
              </a:rPr>
              <a:t>LOOP</a:t>
            </a:r>
          </a:p>
          <a:p>
            <a:r>
              <a:rPr lang="en-US" sz="1400">
                <a:latin typeface="Courier New" pitchFamily="49" charset="0"/>
              </a:rPr>
              <a:t>  INSERT INTO donor_part</a:t>
            </a:r>
          </a:p>
          <a:p>
            <a:r>
              <a:rPr lang="en-US" sz="1400">
                <a:latin typeface="Courier New" pitchFamily="49" charset="0"/>
              </a:rPr>
              <a:t>    VALUES(v_name, v_yrgoal, v_state);</a:t>
            </a:r>
          </a:p>
          <a:p>
            <a:r>
              <a:rPr lang="en-US" sz="1400">
                <a:latin typeface="Courier New" pitchFamily="49" charset="0"/>
              </a:rPr>
              <a:t>  FETCH donor_cursor INTO v_name, v_yrgoal, v_state;</a:t>
            </a:r>
          </a:p>
          <a:p>
            <a:r>
              <a:rPr lang="en-US" sz="1400">
                <a:latin typeface="Courier New" pitchFamily="49" charset="0"/>
              </a:rPr>
              <a:t>  </a:t>
            </a:r>
            <a:r>
              <a:rPr lang="en-US" sz="1400" b="1">
                <a:solidFill>
                  <a:srgbClr val="FF3399"/>
                </a:solidFill>
                <a:latin typeface="Courier New" pitchFamily="49" charset="0"/>
              </a:rPr>
              <a:t>EXIT WHEN donor_cursor%NOTFOUND;</a:t>
            </a:r>
          </a:p>
          <a:p>
            <a:r>
              <a:rPr lang="en-US" sz="1400">
                <a:latin typeface="Courier New" pitchFamily="49" charset="0"/>
              </a:rPr>
              <a:t>END LOOP;</a:t>
            </a:r>
          </a:p>
          <a:p>
            <a:r>
              <a:rPr lang="en-US" sz="1400">
                <a:latin typeface="Courier New" pitchFamily="49" charset="0"/>
              </a:rPr>
              <a:t>CLOSE donor_cursor;</a:t>
            </a:r>
          </a:p>
          <a:p>
            <a:r>
              <a:rPr lang="en-US" sz="1400">
                <a:latin typeface="Courier New" pitchFamily="49" charset="0"/>
              </a:rPr>
              <a:t>END;</a:t>
            </a:r>
          </a:p>
          <a:p>
            <a:r>
              <a:rPr lang="en-US" sz="1400">
                <a:latin typeface="Courier New" pitchFamily="49" charset="0"/>
              </a:rPr>
              <a:t>/</a:t>
            </a:r>
          </a:p>
        </p:txBody>
      </p:sp>
      <p:sp>
        <p:nvSpPr>
          <p:cNvPr id="17412" name="Rectangle 4"/>
          <p:cNvSpPr>
            <a:spLocks noChangeArrowheads="1"/>
          </p:cNvSpPr>
          <p:nvPr/>
        </p:nvSpPr>
        <p:spPr bwMode="auto">
          <a:xfrm>
            <a:off x="0" y="798513"/>
            <a:ext cx="2384425" cy="336550"/>
          </a:xfrm>
          <a:prstGeom prst="rect">
            <a:avLst/>
          </a:prstGeom>
          <a:noFill/>
          <a:ln w="9525">
            <a:noFill/>
            <a:miter lim="800000"/>
            <a:headEnd/>
            <a:tailEnd/>
          </a:ln>
          <a:effectLst/>
        </p:spPr>
        <p:txBody>
          <a:bodyPr wrap="none">
            <a:spAutoFit/>
          </a:bodyPr>
          <a:lstStyle/>
          <a:p>
            <a:r>
              <a:rPr lang="en-US" sz="1600">
                <a:latin typeface="Courier New" pitchFamily="49" charset="0"/>
              </a:rPr>
              <a:t>SQL&gt; edit </a:t>
            </a:r>
            <a:r>
              <a:rPr lang="en-US" sz="1600" b="1">
                <a:solidFill>
                  <a:srgbClr val="FF3399"/>
                </a:solidFill>
                <a:latin typeface="Courier New" pitchFamily="49" charset="0"/>
              </a:rPr>
              <a:t>cursor2b</a:t>
            </a:r>
            <a:endParaRPr lang="en-US" sz="1600">
              <a:latin typeface="Courier New" pitchFamily="49" charset="0"/>
            </a:endParaRPr>
          </a:p>
        </p:txBody>
      </p:sp>
      <p:sp>
        <p:nvSpPr>
          <p:cNvPr id="17413" name="Line 5"/>
          <p:cNvSpPr>
            <a:spLocks noChangeShapeType="1"/>
          </p:cNvSpPr>
          <p:nvPr/>
        </p:nvSpPr>
        <p:spPr bwMode="auto">
          <a:xfrm>
            <a:off x="2590800" y="990600"/>
            <a:ext cx="6096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17414" name="Rectangle 6"/>
          <p:cNvSpPr>
            <a:spLocks noChangeArrowheads="1"/>
          </p:cNvSpPr>
          <p:nvPr/>
        </p:nvSpPr>
        <p:spPr bwMode="auto">
          <a:xfrm>
            <a:off x="0" y="4076700"/>
            <a:ext cx="5073650" cy="2781300"/>
          </a:xfrm>
          <a:prstGeom prst="rect">
            <a:avLst/>
          </a:prstGeom>
          <a:noFill/>
          <a:ln w="9525">
            <a:noFill/>
            <a:miter lim="800000"/>
            <a:headEnd/>
            <a:tailEnd/>
          </a:ln>
          <a:effectLst/>
        </p:spPr>
        <p:txBody>
          <a:bodyPr wrap="none">
            <a:spAutoFit/>
          </a:bodyPr>
          <a:lstStyle/>
          <a:p>
            <a:r>
              <a:rPr lang="en-US" sz="1600">
                <a:latin typeface="Courier New" pitchFamily="49" charset="0"/>
              </a:rPr>
              <a:t>SQL&gt; </a:t>
            </a:r>
            <a:r>
              <a:rPr lang="en-US" sz="1600" b="1">
                <a:solidFill>
                  <a:srgbClr val="FF3399"/>
                </a:solidFill>
                <a:latin typeface="Courier New" pitchFamily="49" charset="0"/>
              </a:rPr>
              <a:t>@ cursor2b</a:t>
            </a:r>
          </a:p>
          <a:p>
            <a:endParaRPr lang="en-US" sz="1600">
              <a:latin typeface="Courier New" pitchFamily="49" charset="0"/>
            </a:endParaRPr>
          </a:p>
          <a:p>
            <a:r>
              <a:rPr lang="en-US" sz="1600">
                <a:latin typeface="Courier New" pitchFamily="49" charset="0"/>
              </a:rPr>
              <a:t>PL/SQL procedure successfully completed.</a:t>
            </a:r>
          </a:p>
          <a:p>
            <a:endParaRPr lang="en-US" sz="1600">
              <a:latin typeface="Courier New" pitchFamily="49" charset="0"/>
            </a:endParaRPr>
          </a:p>
          <a:p>
            <a:r>
              <a:rPr lang="en-US" sz="1600">
                <a:latin typeface="Courier New" pitchFamily="49" charset="0"/>
              </a:rPr>
              <a:t>SQL&gt; SELECT * FROM donor_part;</a:t>
            </a:r>
          </a:p>
          <a:p>
            <a:endParaRPr lang="en-US" sz="1600">
              <a:latin typeface="Courier New" pitchFamily="49" charset="0"/>
            </a:endParaRPr>
          </a:p>
          <a:p>
            <a:r>
              <a:rPr lang="en-US" sz="1600">
                <a:latin typeface="Courier New" pitchFamily="49" charset="0"/>
              </a:rPr>
              <a:t>NAME               YRGOAL ST</a:t>
            </a:r>
          </a:p>
          <a:p>
            <a:r>
              <a:rPr lang="en-US" sz="1600">
                <a:latin typeface="Courier New" pitchFamily="49" charset="0"/>
              </a:rPr>
              <a:t>--------------- --------- --</a:t>
            </a:r>
          </a:p>
          <a:p>
            <a:r>
              <a:rPr lang="en-US" sz="1600">
                <a:latin typeface="Courier New" pitchFamily="49" charset="0"/>
              </a:rPr>
              <a:t>Stephen Daniels       500 MA</a:t>
            </a:r>
          </a:p>
          <a:p>
            <a:r>
              <a:rPr lang="en-US" sz="1600">
                <a:latin typeface="Courier New" pitchFamily="49" charset="0"/>
              </a:rPr>
              <a:t>Jennifer Ames         400 RI</a:t>
            </a:r>
          </a:p>
          <a:p>
            <a:r>
              <a:rPr lang="en-US" sz="1600">
                <a:latin typeface="Courier New" pitchFamily="49" charset="0"/>
              </a:rPr>
              <a:t>Susan Ash             100 MA</a:t>
            </a:r>
          </a:p>
        </p:txBody>
      </p:sp>
      <p:sp>
        <p:nvSpPr>
          <p:cNvPr id="17415" name="Text Box 7"/>
          <p:cNvSpPr txBox="1">
            <a:spLocks noChangeArrowheads="1"/>
          </p:cNvSpPr>
          <p:nvPr/>
        </p:nvSpPr>
        <p:spPr bwMode="auto">
          <a:xfrm>
            <a:off x="5410200" y="5029200"/>
            <a:ext cx="2514600" cy="107950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This code changes to a simple LOOP with an exit based on %NOTFOUND instead of %FOUND.</a:t>
            </a:r>
          </a:p>
        </p:txBody>
      </p:sp>
      <p:sp>
        <p:nvSpPr>
          <p:cNvPr id="17417" name="Line 9"/>
          <p:cNvSpPr>
            <a:spLocks noChangeShapeType="1"/>
          </p:cNvSpPr>
          <p:nvPr/>
        </p:nvSpPr>
        <p:spPr bwMode="auto">
          <a:xfrm flipH="1" flipV="1">
            <a:off x="6324600" y="3657600"/>
            <a:ext cx="304800" cy="1371600"/>
          </a:xfrm>
          <a:prstGeom prst="line">
            <a:avLst/>
          </a:prstGeom>
          <a:noFill/>
          <a:ln w="9525">
            <a:solidFill>
              <a:srgbClr val="FF3399"/>
            </a:solidFill>
            <a:round/>
            <a:headEnd/>
            <a:tailEnd type="triangle" w="med" len="med"/>
          </a:ln>
          <a:effec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362200" y="228600"/>
            <a:ext cx="6469063" cy="3930650"/>
          </a:xfrm>
          <a:prstGeom prst="rect">
            <a:avLst/>
          </a:prstGeom>
          <a:noFill/>
          <a:ln w="9525">
            <a:solidFill>
              <a:srgbClr val="FF3399"/>
            </a:solidFill>
            <a:miter lim="800000"/>
            <a:headEnd/>
            <a:tailEnd/>
          </a:ln>
          <a:effectLst/>
        </p:spPr>
        <p:txBody>
          <a:bodyPr wrap="none">
            <a:spAutoFit/>
          </a:bodyPr>
          <a:lstStyle/>
          <a:p>
            <a:r>
              <a:rPr lang="en-US" sz="1400">
                <a:latin typeface="Courier New" pitchFamily="49" charset="0"/>
              </a:rPr>
              <a:t>DECLARE</a:t>
            </a:r>
          </a:p>
          <a:p>
            <a:r>
              <a:rPr lang="en-US" sz="1400">
                <a:latin typeface="Courier New" pitchFamily="49" charset="0"/>
              </a:rPr>
              <a:t>  v_name     donor.name%TYPE;</a:t>
            </a:r>
          </a:p>
          <a:p>
            <a:r>
              <a:rPr lang="en-US" sz="1400">
                <a:latin typeface="Courier New" pitchFamily="49" charset="0"/>
              </a:rPr>
              <a:t>  v_yrgoal   donor.yrgoal%TYPE;</a:t>
            </a:r>
          </a:p>
          <a:p>
            <a:r>
              <a:rPr lang="en-US" sz="1400">
                <a:latin typeface="Courier New" pitchFamily="49" charset="0"/>
              </a:rPr>
              <a:t>  v_state    donor.state%TYPE;</a:t>
            </a:r>
          </a:p>
          <a:p>
            <a:r>
              <a:rPr lang="en-US" sz="1400">
                <a:latin typeface="Courier New" pitchFamily="49" charset="0"/>
              </a:rPr>
              <a:t>  CURSOR donor_cursor IS</a:t>
            </a:r>
          </a:p>
          <a:p>
            <a:r>
              <a:rPr lang="en-US" sz="1400">
                <a:latin typeface="Courier New" pitchFamily="49" charset="0"/>
              </a:rPr>
              <a:t>    SELECT name, yrgoal, state</a:t>
            </a:r>
          </a:p>
          <a:p>
            <a:r>
              <a:rPr lang="en-US" sz="1400">
                <a:latin typeface="Courier New" pitchFamily="49" charset="0"/>
              </a:rPr>
              <a:t>      FROM donor;</a:t>
            </a:r>
          </a:p>
          <a:p>
            <a:r>
              <a:rPr lang="en-US" sz="1400">
                <a:latin typeface="Courier New" pitchFamily="49" charset="0"/>
              </a:rPr>
              <a:t>BEGIN</a:t>
            </a:r>
          </a:p>
          <a:p>
            <a:r>
              <a:rPr lang="en-US" sz="1400">
                <a:latin typeface="Courier New" pitchFamily="49" charset="0"/>
              </a:rPr>
              <a:t>OPEN donor_cursor;</a:t>
            </a:r>
          </a:p>
          <a:p>
            <a:r>
              <a:rPr lang="en-US" sz="1400">
                <a:latin typeface="Courier New" pitchFamily="49" charset="0"/>
              </a:rPr>
              <a:t>FETCH donor_cursor INTO v_name, v_yrgoal, v_state;</a:t>
            </a:r>
          </a:p>
          <a:p>
            <a:r>
              <a:rPr lang="en-US" sz="1400" b="1">
                <a:solidFill>
                  <a:srgbClr val="FF3399"/>
                </a:solidFill>
                <a:latin typeface="Courier New" pitchFamily="49" charset="0"/>
              </a:rPr>
              <a:t>WHILE donor_cursor%ROWCOUNT &lt; 5 AND donor_cursor%FOUND LOOP</a:t>
            </a:r>
            <a:endParaRPr lang="en-US" sz="1400">
              <a:latin typeface="Courier New" pitchFamily="49" charset="0"/>
            </a:endParaRPr>
          </a:p>
          <a:p>
            <a:r>
              <a:rPr lang="en-US" sz="1400">
                <a:latin typeface="Courier New" pitchFamily="49" charset="0"/>
              </a:rPr>
              <a:t>  INSERT INTO donor_part</a:t>
            </a:r>
          </a:p>
          <a:p>
            <a:r>
              <a:rPr lang="en-US" sz="1400">
                <a:latin typeface="Courier New" pitchFamily="49" charset="0"/>
              </a:rPr>
              <a:t>    VALUES(v_name, v_yrgoal, v_state);</a:t>
            </a:r>
          </a:p>
          <a:p>
            <a:r>
              <a:rPr lang="en-US" sz="1400">
                <a:latin typeface="Courier New" pitchFamily="49" charset="0"/>
              </a:rPr>
              <a:t>  FETCH donor_cursor INTO v_name, v_yrgoal, v_state;</a:t>
            </a:r>
          </a:p>
          <a:p>
            <a:r>
              <a:rPr lang="en-US" sz="1400">
                <a:latin typeface="Courier New" pitchFamily="49" charset="0"/>
              </a:rPr>
              <a:t>END LOOP;</a:t>
            </a:r>
          </a:p>
          <a:p>
            <a:r>
              <a:rPr lang="en-US" sz="1400">
                <a:latin typeface="Courier New" pitchFamily="49" charset="0"/>
              </a:rPr>
              <a:t>CLOSE donor_cursor;</a:t>
            </a:r>
          </a:p>
          <a:p>
            <a:r>
              <a:rPr lang="en-US" sz="1400">
                <a:latin typeface="Courier New" pitchFamily="49" charset="0"/>
              </a:rPr>
              <a:t>END;</a:t>
            </a:r>
          </a:p>
          <a:p>
            <a:r>
              <a:rPr lang="en-US" sz="1400">
                <a:latin typeface="Courier New" pitchFamily="49" charset="0"/>
              </a:rPr>
              <a:t>/</a:t>
            </a:r>
          </a:p>
        </p:txBody>
      </p:sp>
      <p:sp>
        <p:nvSpPr>
          <p:cNvPr id="19459" name="Comment 3"/>
          <p:cNvSpPr>
            <a:spLocks noChangeArrowheads="1"/>
          </p:cNvSpPr>
          <p:nvPr/>
        </p:nvSpPr>
        <p:spPr bwMode="auto">
          <a:xfrm>
            <a:off x="15875" y="15875"/>
            <a:ext cx="1050925" cy="59055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Explicit cursor</a:t>
            </a:r>
            <a:endParaRPr lang="en-US" sz="1600">
              <a:solidFill>
                <a:srgbClr val="000000"/>
              </a:solidFill>
              <a:latin typeface="Arial" pitchFamily="34" charset="0"/>
            </a:endParaRPr>
          </a:p>
        </p:txBody>
      </p:sp>
      <p:sp>
        <p:nvSpPr>
          <p:cNvPr id="19460" name="Rectangle 4"/>
          <p:cNvSpPr>
            <a:spLocks noChangeArrowheads="1"/>
          </p:cNvSpPr>
          <p:nvPr/>
        </p:nvSpPr>
        <p:spPr bwMode="auto">
          <a:xfrm>
            <a:off x="0" y="4213225"/>
            <a:ext cx="4438650" cy="2644775"/>
          </a:xfrm>
          <a:prstGeom prst="rect">
            <a:avLst/>
          </a:prstGeom>
          <a:noFill/>
          <a:ln w="9525">
            <a:noFill/>
            <a:miter lim="800000"/>
            <a:headEnd/>
            <a:tailEnd/>
          </a:ln>
          <a:effectLst/>
        </p:spPr>
        <p:txBody>
          <a:bodyPr wrap="none">
            <a:spAutoFit/>
          </a:bodyPr>
          <a:lstStyle/>
          <a:p>
            <a:r>
              <a:rPr lang="en-US" sz="1400">
                <a:latin typeface="Courier New" pitchFamily="49" charset="0"/>
              </a:rPr>
              <a:t>SQL&gt; @ cursor3</a:t>
            </a:r>
          </a:p>
          <a:p>
            <a:endParaRPr lang="en-US" sz="1400">
              <a:latin typeface="Courier New" pitchFamily="49" charset="0"/>
            </a:endParaRPr>
          </a:p>
          <a:p>
            <a:r>
              <a:rPr lang="en-US" sz="1400">
                <a:latin typeface="Courier New" pitchFamily="49" charset="0"/>
              </a:rPr>
              <a:t>PL/SQL procedure successfully completed.</a:t>
            </a:r>
          </a:p>
          <a:p>
            <a:endParaRPr lang="en-US" sz="1400">
              <a:latin typeface="Courier New" pitchFamily="49" charset="0"/>
            </a:endParaRPr>
          </a:p>
          <a:p>
            <a:r>
              <a:rPr lang="en-US" sz="1400">
                <a:latin typeface="Courier New" pitchFamily="49" charset="0"/>
              </a:rPr>
              <a:t>SQL&gt; SELECT * FROM donor_part;</a:t>
            </a:r>
          </a:p>
          <a:p>
            <a:endParaRPr lang="en-US" sz="1400">
              <a:latin typeface="Courier New" pitchFamily="49" charset="0"/>
            </a:endParaRPr>
          </a:p>
          <a:p>
            <a:r>
              <a:rPr lang="en-US" sz="1400">
                <a:latin typeface="Courier New" pitchFamily="49" charset="0"/>
              </a:rPr>
              <a:t>NAME               YRGOAL ST</a:t>
            </a:r>
          </a:p>
          <a:p>
            <a:r>
              <a:rPr lang="en-US" sz="1400">
                <a:latin typeface="Courier New" pitchFamily="49" charset="0"/>
              </a:rPr>
              <a:t>--------------- --------- --</a:t>
            </a:r>
          </a:p>
          <a:p>
            <a:r>
              <a:rPr lang="en-US" sz="1400">
                <a:latin typeface="Courier New" pitchFamily="49" charset="0"/>
              </a:rPr>
              <a:t>Stephen Daniels       500 MA</a:t>
            </a:r>
          </a:p>
          <a:p>
            <a:r>
              <a:rPr lang="en-US" sz="1400">
                <a:latin typeface="Courier New" pitchFamily="49" charset="0"/>
              </a:rPr>
              <a:t>Jennifer Ames         400 RI</a:t>
            </a:r>
          </a:p>
          <a:p>
            <a:r>
              <a:rPr lang="en-US" sz="1400">
                <a:latin typeface="Courier New" pitchFamily="49" charset="0"/>
              </a:rPr>
              <a:t>Carl Hersey               RI</a:t>
            </a:r>
          </a:p>
          <a:p>
            <a:r>
              <a:rPr lang="en-US" sz="1400">
                <a:latin typeface="Courier New" pitchFamily="49" charset="0"/>
              </a:rPr>
              <a:t>Susan Ash             100 MA</a:t>
            </a:r>
          </a:p>
        </p:txBody>
      </p:sp>
      <p:sp>
        <p:nvSpPr>
          <p:cNvPr id="19461" name="Text Box 5"/>
          <p:cNvSpPr txBox="1">
            <a:spLocks noChangeArrowheads="1"/>
          </p:cNvSpPr>
          <p:nvPr/>
        </p:nvSpPr>
        <p:spPr bwMode="auto">
          <a:xfrm>
            <a:off x="4648200" y="4876800"/>
            <a:ext cx="3124200" cy="1568450"/>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The while loop will terminate after 4 records have been processed or when no more records are in the cursor.  %ROWCOUNT is used to determine when 4 records have been processed.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1000" y="6324600"/>
            <a:ext cx="6459538" cy="304800"/>
          </a:xfrm>
          <a:prstGeom prst="rect">
            <a:avLst/>
          </a:prstGeom>
          <a:noFill/>
          <a:ln w="9525">
            <a:noFill/>
            <a:miter lim="800000"/>
            <a:headEnd/>
            <a:tailEnd/>
          </a:ln>
          <a:effectLst/>
        </p:spPr>
        <p:txBody>
          <a:bodyPr wrap="none">
            <a:spAutoFit/>
          </a:bodyPr>
          <a:lstStyle/>
          <a:p>
            <a:r>
              <a:rPr lang="en-US" sz="1400" b="1">
                <a:solidFill>
                  <a:srgbClr val="FF3399"/>
                </a:solidFill>
                <a:latin typeface="Courier New" pitchFamily="49" charset="0"/>
              </a:rPr>
              <a:t>WHILE donor_cursor%ROWCOUNT &lt; 5 AND donor_cursor%FOUND LOOP</a:t>
            </a:r>
          </a:p>
        </p:txBody>
      </p:sp>
      <p:sp>
        <p:nvSpPr>
          <p:cNvPr id="21507" name="Comment 3"/>
          <p:cNvSpPr>
            <a:spLocks noChangeArrowheads="1"/>
          </p:cNvSpPr>
          <p:nvPr/>
        </p:nvSpPr>
        <p:spPr bwMode="auto">
          <a:xfrm>
            <a:off x="15875" y="15875"/>
            <a:ext cx="898525"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lang="en-US" sz="1600" b="1">
                <a:solidFill>
                  <a:srgbClr val="000000"/>
                </a:solidFill>
                <a:latin typeface="Arial" pitchFamily="34" charset="0"/>
              </a:rPr>
              <a:t>Logic</a:t>
            </a:r>
            <a:endParaRPr lang="en-US" sz="1600">
              <a:solidFill>
                <a:srgbClr val="000000"/>
              </a:solidFill>
              <a:latin typeface="Arial" pitchFamily="34" charset="0"/>
            </a:endParaRPr>
          </a:p>
        </p:txBody>
      </p:sp>
      <p:sp>
        <p:nvSpPr>
          <p:cNvPr id="21508" name="AutoShape 4"/>
          <p:cNvSpPr>
            <a:spLocks noChangeArrowheads="1"/>
          </p:cNvSpPr>
          <p:nvPr/>
        </p:nvSpPr>
        <p:spPr bwMode="auto">
          <a:xfrm>
            <a:off x="2819400" y="381000"/>
            <a:ext cx="1295400" cy="838200"/>
          </a:xfrm>
          <a:prstGeom prst="flowChartDecision">
            <a:avLst/>
          </a:prstGeom>
          <a:noFill/>
          <a:ln w="9525">
            <a:solidFill>
              <a:schemeClr val="accent2"/>
            </a:solidFill>
            <a:miter lim="800000"/>
            <a:headEnd/>
            <a:tailEnd/>
          </a:ln>
          <a:effectLst/>
        </p:spPr>
        <p:txBody>
          <a:bodyPr wrap="none" anchor="ctr"/>
          <a:lstStyle/>
          <a:p>
            <a:pPr algn="ctr"/>
            <a:r>
              <a:rPr lang="en-US" sz="1400">
                <a:solidFill>
                  <a:schemeClr val="accent2"/>
                </a:solidFill>
              </a:rPr>
              <a:t>Rowcount &gt; 4</a:t>
            </a:r>
            <a:endParaRPr lang="en-US">
              <a:solidFill>
                <a:schemeClr val="accent2"/>
              </a:solidFill>
            </a:endParaRPr>
          </a:p>
        </p:txBody>
      </p:sp>
      <p:sp>
        <p:nvSpPr>
          <p:cNvPr id="21510" name="Line 6"/>
          <p:cNvSpPr>
            <a:spLocks noChangeShapeType="1"/>
          </p:cNvSpPr>
          <p:nvPr/>
        </p:nvSpPr>
        <p:spPr bwMode="auto">
          <a:xfrm>
            <a:off x="4114800" y="762000"/>
            <a:ext cx="533400" cy="0"/>
          </a:xfrm>
          <a:prstGeom prst="line">
            <a:avLst/>
          </a:prstGeom>
          <a:noFill/>
          <a:ln w="9525">
            <a:solidFill>
              <a:schemeClr val="accent2"/>
            </a:solidFill>
            <a:round/>
            <a:headEnd/>
            <a:tailEnd/>
          </a:ln>
          <a:effectLst/>
        </p:spPr>
        <p:txBody>
          <a:bodyPr wrap="none" anchor="ctr"/>
          <a:lstStyle/>
          <a:p>
            <a:endParaRPr lang="en-US"/>
          </a:p>
        </p:txBody>
      </p:sp>
      <p:sp>
        <p:nvSpPr>
          <p:cNvPr id="21511" name="Line 7"/>
          <p:cNvSpPr>
            <a:spLocks noChangeShapeType="1"/>
          </p:cNvSpPr>
          <p:nvPr/>
        </p:nvSpPr>
        <p:spPr bwMode="auto">
          <a:xfrm>
            <a:off x="4648200" y="762000"/>
            <a:ext cx="0" cy="30480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12" name="Rectangle 8"/>
          <p:cNvSpPr>
            <a:spLocks noChangeArrowheads="1"/>
          </p:cNvSpPr>
          <p:nvPr/>
        </p:nvSpPr>
        <p:spPr bwMode="auto">
          <a:xfrm>
            <a:off x="4267200" y="1066800"/>
            <a:ext cx="914400" cy="533400"/>
          </a:xfrm>
          <a:prstGeom prst="rect">
            <a:avLst/>
          </a:prstGeom>
          <a:noFill/>
          <a:ln w="9525">
            <a:solidFill>
              <a:schemeClr val="accent2"/>
            </a:solidFill>
            <a:miter lim="800000"/>
            <a:headEnd/>
            <a:tailEnd/>
          </a:ln>
          <a:effectLst/>
        </p:spPr>
        <p:txBody>
          <a:bodyPr wrap="none" anchor="ctr"/>
          <a:lstStyle/>
          <a:p>
            <a:pPr algn="ctr"/>
            <a:r>
              <a:rPr lang="en-US" sz="1400">
                <a:solidFill>
                  <a:schemeClr val="accent2"/>
                </a:solidFill>
              </a:rPr>
              <a:t>Stop </a:t>
            </a:r>
          </a:p>
          <a:p>
            <a:pPr algn="ctr"/>
            <a:r>
              <a:rPr lang="en-US" sz="1400">
                <a:solidFill>
                  <a:schemeClr val="accent2"/>
                </a:solidFill>
              </a:rPr>
              <a:t>processing</a:t>
            </a:r>
          </a:p>
        </p:txBody>
      </p:sp>
      <p:sp>
        <p:nvSpPr>
          <p:cNvPr id="21514" name="Text Box 10"/>
          <p:cNvSpPr txBox="1">
            <a:spLocks noChangeArrowheads="1"/>
          </p:cNvSpPr>
          <p:nvPr/>
        </p:nvSpPr>
        <p:spPr bwMode="auto">
          <a:xfrm>
            <a:off x="4191000" y="533400"/>
            <a:ext cx="228600" cy="304800"/>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rPr>
              <a:t>Y</a:t>
            </a:r>
            <a:endParaRPr lang="en-US">
              <a:solidFill>
                <a:schemeClr val="accent2"/>
              </a:solidFill>
            </a:endParaRPr>
          </a:p>
        </p:txBody>
      </p:sp>
      <p:sp>
        <p:nvSpPr>
          <p:cNvPr id="21515" name="Rectangle 11"/>
          <p:cNvSpPr>
            <a:spLocks noChangeArrowheads="1"/>
          </p:cNvSpPr>
          <p:nvPr/>
        </p:nvSpPr>
        <p:spPr bwMode="auto">
          <a:xfrm>
            <a:off x="2514600" y="533400"/>
            <a:ext cx="312738" cy="304800"/>
          </a:xfrm>
          <a:prstGeom prst="rect">
            <a:avLst/>
          </a:prstGeom>
          <a:noFill/>
          <a:ln w="9525">
            <a:noFill/>
            <a:miter lim="800000"/>
            <a:headEnd/>
            <a:tailEnd/>
          </a:ln>
          <a:effectLst/>
        </p:spPr>
        <p:txBody>
          <a:bodyPr wrap="none">
            <a:spAutoFit/>
          </a:bodyPr>
          <a:lstStyle/>
          <a:p>
            <a:r>
              <a:rPr lang="en-US" sz="1400">
                <a:solidFill>
                  <a:schemeClr val="accent2"/>
                </a:solidFill>
              </a:rPr>
              <a:t>N</a:t>
            </a:r>
          </a:p>
        </p:txBody>
      </p:sp>
      <p:sp>
        <p:nvSpPr>
          <p:cNvPr id="21516" name="Line 12"/>
          <p:cNvSpPr>
            <a:spLocks noChangeShapeType="1"/>
          </p:cNvSpPr>
          <p:nvPr/>
        </p:nvSpPr>
        <p:spPr bwMode="auto">
          <a:xfrm flipH="1">
            <a:off x="2362200" y="762000"/>
            <a:ext cx="457200" cy="0"/>
          </a:xfrm>
          <a:prstGeom prst="line">
            <a:avLst/>
          </a:prstGeom>
          <a:noFill/>
          <a:ln w="9525">
            <a:solidFill>
              <a:schemeClr val="accent2"/>
            </a:solidFill>
            <a:round/>
            <a:headEnd/>
            <a:tailEnd/>
          </a:ln>
          <a:effectLst/>
        </p:spPr>
        <p:txBody>
          <a:bodyPr wrap="none" anchor="ctr"/>
          <a:lstStyle/>
          <a:p>
            <a:endParaRPr lang="en-US"/>
          </a:p>
        </p:txBody>
      </p:sp>
      <p:sp>
        <p:nvSpPr>
          <p:cNvPr id="21517" name="Line 13"/>
          <p:cNvSpPr>
            <a:spLocks noChangeShapeType="1"/>
          </p:cNvSpPr>
          <p:nvPr/>
        </p:nvSpPr>
        <p:spPr bwMode="auto">
          <a:xfrm>
            <a:off x="2362200" y="762000"/>
            <a:ext cx="0" cy="45720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18" name="AutoShape 14"/>
          <p:cNvSpPr>
            <a:spLocks noChangeArrowheads="1"/>
          </p:cNvSpPr>
          <p:nvPr/>
        </p:nvSpPr>
        <p:spPr bwMode="auto">
          <a:xfrm>
            <a:off x="1752600" y="1219200"/>
            <a:ext cx="1295400" cy="838200"/>
          </a:xfrm>
          <a:prstGeom prst="flowChartDecision">
            <a:avLst/>
          </a:prstGeom>
          <a:noFill/>
          <a:ln w="9525">
            <a:solidFill>
              <a:schemeClr val="accent2"/>
            </a:solidFill>
            <a:miter lim="800000"/>
            <a:headEnd/>
            <a:tailEnd/>
          </a:ln>
          <a:effectLst/>
        </p:spPr>
        <p:txBody>
          <a:bodyPr wrap="none" anchor="ctr"/>
          <a:lstStyle/>
          <a:p>
            <a:pPr algn="ctr"/>
            <a:r>
              <a:rPr lang="en-US" sz="1400">
                <a:solidFill>
                  <a:schemeClr val="accent2"/>
                </a:solidFill>
              </a:rPr>
              <a:t>No records</a:t>
            </a:r>
            <a:endParaRPr lang="en-US" sz="1400">
              <a:solidFill>
                <a:srgbClr val="FF3399"/>
              </a:solidFill>
            </a:endParaRPr>
          </a:p>
        </p:txBody>
      </p:sp>
      <p:sp>
        <p:nvSpPr>
          <p:cNvPr id="21519" name="Line 15"/>
          <p:cNvSpPr>
            <a:spLocks noChangeShapeType="1"/>
          </p:cNvSpPr>
          <p:nvPr/>
        </p:nvSpPr>
        <p:spPr bwMode="auto">
          <a:xfrm>
            <a:off x="3048000" y="1600200"/>
            <a:ext cx="533400" cy="0"/>
          </a:xfrm>
          <a:prstGeom prst="line">
            <a:avLst/>
          </a:prstGeom>
          <a:noFill/>
          <a:ln w="9525">
            <a:solidFill>
              <a:schemeClr val="accent2"/>
            </a:solidFill>
            <a:round/>
            <a:headEnd/>
            <a:tailEnd/>
          </a:ln>
          <a:effectLst/>
        </p:spPr>
        <p:txBody>
          <a:bodyPr wrap="none" anchor="ctr"/>
          <a:lstStyle/>
          <a:p>
            <a:endParaRPr lang="en-US"/>
          </a:p>
        </p:txBody>
      </p:sp>
      <p:sp>
        <p:nvSpPr>
          <p:cNvPr id="21520" name="Line 16"/>
          <p:cNvSpPr>
            <a:spLocks noChangeShapeType="1"/>
          </p:cNvSpPr>
          <p:nvPr/>
        </p:nvSpPr>
        <p:spPr bwMode="auto">
          <a:xfrm>
            <a:off x="3581400" y="1600200"/>
            <a:ext cx="0" cy="30480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21" name="Rectangle 17"/>
          <p:cNvSpPr>
            <a:spLocks noChangeArrowheads="1"/>
          </p:cNvSpPr>
          <p:nvPr/>
        </p:nvSpPr>
        <p:spPr bwMode="auto">
          <a:xfrm>
            <a:off x="3200400" y="1905000"/>
            <a:ext cx="914400" cy="533400"/>
          </a:xfrm>
          <a:prstGeom prst="rect">
            <a:avLst/>
          </a:prstGeom>
          <a:noFill/>
          <a:ln w="9525">
            <a:solidFill>
              <a:schemeClr val="accent2"/>
            </a:solidFill>
            <a:miter lim="800000"/>
            <a:headEnd/>
            <a:tailEnd/>
          </a:ln>
          <a:effectLst/>
        </p:spPr>
        <p:txBody>
          <a:bodyPr wrap="none" anchor="ctr"/>
          <a:lstStyle/>
          <a:p>
            <a:pPr algn="ctr"/>
            <a:r>
              <a:rPr lang="en-US" sz="1400">
                <a:solidFill>
                  <a:schemeClr val="accent2"/>
                </a:solidFill>
              </a:rPr>
              <a:t>Stop </a:t>
            </a:r>
          </a:p>
          <a:p>
            <a:pPr algn="ctr"/>
            <a:r>
              <a:rPr lang="en-US" sz="1400">
                <a:solidFill>
                  <a:schemeClr val="accent2"/>
                </a:solidFill>
              </a:rPr>
              <a:t>processing</a:t>
            </a:r>
          </a:p>
        </p:txBody>
      </p:sp>
      <p:sp>
        <p:nvSpPr>
          <p:cNvPr id="21522" name="Text Box 18"/>
          <p:cNvSpPr txBox="1">
            <a:spLocks noChangeArrowheads="1"/>
          </p:cNvSpPr>
          <p:nvPr/>
        </p:nvSpPr>
        <p:spPr bwMode="auto">
          <a:xfrm>
            <a:off x="3124200" y="1371600"/>
            <a:ext cx="228600" cy="304800"/>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rPr>
              <a:t>Y</a:t>
            </a:r>
            <a:endParaRPr lang="en-US">
              <a:solidFill>
                <a:schemeClr val="accent2"/>
              </a:solidFill>
            </a:endParaRPr>
          </a:p>
        </p:txBody>
      </p:sp>
      <p:sp>
        <p:nvSpPr>
          <p:cNvPr id="21523" name="Line 19"/>
          <p:cNvSpPr>
            <a:spLocks noChangeShapeType="1"/>
          </p:cNvSpPr>
          <p:nvPr/>
        </p:nvSpPr>
        <p:spPr bwMode="auto">
          <a:xfrm flipH="1">
            <a:off x="1295400" y="1600200"/>
            <a:ext cx="457200" cy="0"/>
          </a:xfrm>
          <a:prstGeom prst="line">
            <a:avLst/>
          </a:prstGeom>
          <a:noFill/>
          <a:ln w="9525">
            <a:solidFill>
              <a:schemeClr val="accent2"/>
            </a:solidFill>
            <a:round/>
            <a:headEnd/>
            <a:tailEnd/>
          </a:ln>
          <a:effectLst/>
        </p:spPr>
        <p:txBody>
          <a:bodyPr wrap="none" anchor="ctr"/>
          <a:lstStyle/>
          <a:p>
            <a:endParaRPr lang="en-US"/>
          </a:p>
        </p:txBody>
      </p:sp>
      <p:sp>
        <p:nvSpPr>
          <p:cNvPr id="21524" name="Rectangle 20"/>
          <p:cNvSpPr>
            <a:spLocks noChangeArrowheads="1"/>
          </p:cNvSpPr>
          <p:nvPr/>
        </p:nvSpPr>
        <p:spPr bwMode="auto">
          <a:xfrm>
            <a:off x="1447800" y="1371600"/>
            <a:ext cx="312738" cy="304800"/>
          </a:xfrm>
          <a:prstGeom prst="rect">
            <a:avLst/>
          </a:prstGeom>
          <a:noFill/>
          <a:ln w="9525">
            <a:noFill/>
            <a:miter lim="800000"/>
            <a:headEnd/>
            <a:tailEnd/>
          </a:ln>
          <a:effectLst/>
        </p:spPr>
        <p:txBody>
          <a:bodyPr wrap="none">
            <a:spAutoFit/>
          </a:bodyPr>
          <a:lstStyle/>
          <a:p>
            <a:r>
              <a:rPr lang="en-US" sz="1400">
                <a:solidFill>
                  <a:schemeClr val="accent2"/>
                </a:solidFill>
              </a:rPr>
              <a:t>N</a:t>
            </a:r>
            <a:endParaRPr lang="en-US" sz="1400">
              <a:solidFill>
                <a:srgbClr val="FF3399"/>
              </a:solidFill>
            </a:endParaRPr>
          </a:p>
        </p:txBody>
      </p:sp>
      <p:sp>
        <p:nvSpPr>
          <p:cNvPr id="21527" name="Line 23"/>
          <p:cNvSpPr>
            <a:spLocks noChangeShapeType="1"/>
          </p:cNvSpPr>
          <p:nvPr/>
        </p:nvSpPr>
        <p:spPr bwMode="auto">
          <a:xfrm>
            <a:off x="1295400" y="1600200"/>
            <a:ext cx="0" cy="30480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28" name="Rectangle 24"/>
          <p:cNvSpPr>
            <a:spLocks noChangeArrowheads="1"/>
          </p:cNvSpPr>
          <p:nvPr/>
        </p:nvSpPr>
        <p:spPr bwMode="auto">
          <a:xfrm>
            <a:off x="838200" y="1905000"/>
            <a:ext cx="914400" cy="533400"/>
          </a:xfrm>
          <a:prstGeom prst="rect">
            <a:avLst/>
          </a:prstGeom>
          <a:noFill/>
          <a:ln w="9525">
            <a:solidFill>
              <a:schemeClr val="accent2"/>
            </a:solidFill>
            <a:miter lim="800000"/>
            <a:headEnd/>
            <a:tailEnd/>
          </a:ln>
          <a:effectLst/>
        </p:spPr>
        <p:txBody>
          <a:bodyPr wrap="none" anchor="ctr"/>
          <a:lstStyle/>
          <a:p>
            <a:pPr algn="ctr"/>
            <a:r>
              <a:rPr lang="en-US" sz="1400">
                <a:solidFill>
                  <a:schemeClr val="accent2"/>
                </a:solidFill>
              </a:rPr>
              <a:t>Process</a:t>
            </a:r>
          </a:p>
        </p:txBody>
      </p:sp>
      <p:sp>
        <p:nvSpPr>
          <p:cNvPr id="21529" name="Line 25"/>
          <p:cNvSpPr>
            <a:spLocks noChangeShapeType="1"/>
          </p:cNvSpPr>
          <p:nvPr/>
        </p:nvSpPr>
        <p:spPr bwMode="auto">
          <a:xfrm>
            <a:off x="1371600" y="2438400"/>
            <a:ext cx="0" cy="152400"/>
          </a:xfrm>
          <a:prstGeom prst="line">
            <a:avLst/>
          </a:prstGeom>
          <a:noFill/>
          <a:ln w="9525">
            <a:solidFill>
              <a:schemeClr val="accent2"/>
            </a:solidFill>
            <a:round/>
            <a:headEnd/>
            <a:tailEnd/>
          </a:ln>
          <a:effectLst/>
        </p:spPr>
        <p:txBody>
          <a:bodyPr wrap="none" anchor="ctr"/>
          <a:lstStyle/>
          <a:p>
            <a:endParaRPr lang="en-US"/>
          </a:p>
        </p:txBody>
      </p:sp>
      <p:sp>
        <p:nvSpPr>
          <p:cNvPr id="21530" name="Line 26"/>
          <p:cNvSpPr>
            <a:spLocks noChangeShapeType="1"/>
          </p:cNvSpPr>
          <p:nvPr/>
        </p:nvSpPr>
        <p:spPr bwMode="auto">
          <a:xfrm>
            <a:off x="3581400" y="2438400"/>
            <a:ext cx="0" cy="152400"/>
          </a:xfrm>
          <a:prstGeom prst="line">
            <a:avLst/>
          </a:prstGeom>
          <a:noFill/>
          <a:ln w="9525">
            <a:solidFill>
              <a:schemeClr val="accent2"/>
            </a:solidFill>
            <a:round/>
            <a:headEnd/>
            <a:tailEnd/>
          </a:ln>
          <a:effectLst/>
        </p:spPr>
        <p:txBody>
          <a:bodyPr wrap="none" anchor="ctr"/>
          <a:lstStyle/>
          <a:p>
            <a:endParaRPr lang="en-US"/>
          </a:p>
        </p:txBody>
      </p:sp>
      <p:sp>
        <p:nvSpPr>
          <p:cNvPr id="21531" name="Line 27"/>
          <p:cNvSpPr>
            <a:spLocks noChangeShapeType="1"/>
          </p:cNvSpPr>
          <p:nvPr/>
        </p:nvSpPr>
        <p:spPr bwMode="auto">
          <a:xfrm>
            <a:off x="1371600" y="2590800"/>
            <a:ext cx="9906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32" name="Line 28"/>
          <p:cNvSpPr>
            <a:spLocks noChangeShapeType="1"/>
          </p:cNvSpPr>
          <p:nvPr/>
        </p:nvSpPr>
        <p:spPr bwMode="auto">
          <a:xfrm flipH="1">
            <a:off x="2514600" y="2590800"/>
            <a:ext cx="10668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33" name="Oval 29"/>
          <p:cNvSpPr>
            <a:spLocks noChangeArrowheads="1"/>
          </p:cNvSpPr>
          <p:nvPr/>
        </p:nvSpPr>
        <p:spPr bwMode="auto">
          <a:xfrm>
            <a:off x="2362200" y="2438400"/>
            <a:ext cx="152400" cy="228600"/>
          </a:xfrm>
          <a:prstGeom prst="ellipse">
            <a:avLst/>
          </a:prstGeom>
          <a:noFill/>
          <a:ln w="9525">
            <a:solidFill>
              <a:schemeClr val="accent2"/>
            </a:solidFill>
            <a:round/>
            <a:headEnd/>
            <a:tailEnd/>
          </a:ln>
          <a:effectLst/>
        </p:spPr>
        <p:txBody>
          <a:bodyPr wrap="none" anchor="ctr"/>
          <a:lstStyle/>
          <a:p>
            <a:endParaRPr lang="en-US"/>
          </a:p>
        </p:txBody>
      </p:sp>
      <p:sp>
        <p:nvSpPr>
          <p:cNvPr id="21534" name="Line 30"/>
          <p:cNvSpPr>
            <a:spLocks noChangeShapeType="1"/>
          </p:cNvSpPr>
          <p:nvPr/>
        </p:nvSpPr>
        <p:spPr bwMode="auto">
          <a:xfrm>
            <a:off x="2438400" y="2667000"/>
            <a:ext cx="0" cy="152400"/>
          </a:xfrm>
          <a:prstGeom prst="line">
            <a:avLst/>
          </a:prstGeom>
          <a:noFill/>
          <a:ln w="9525">
            <a:solidFill>
              <a:schemeClr val="accent2"/>
            </a:solidFill>
            <a:round/>
            <a:headEnd/>
            <a:tailEnd/>
          </a:ln>
          <a:effectLst/>
        </p:spPr>
        <p:txBody>
          <a:bodyPr wrap="none" anchor="ctr"/>
          <a:lstStyle/>
          <a:p>
            <a:endParaRPr lang="en-US"/>
          </a:p>
        </p:txBody>
      </p:sp>
      <p:sp>
        <p:nvSpPr>
          <p:cNvPr id="21535" name="Line 31"/>
          <p:cNvSpPr>
            <a:spLocks noChangeShapeType="1"/>
          </p:cNvSpPr>
          <p:nvPr/>
        </p:nvSpPr>
        <p:spPr bwMode="auto">
          <a:xfrm>
            <a:off x="4648200" y="1600200"/>
            <a:ext cx="0" cy="1219200"/>
          </a:xfrm>
          <a:prstGeom prst="line">
            <a:avLst/>
          </a:prstGeom>
          <a:noFill/>
          <a:ln w="9525">
            <a:solidFill>
              <a:schemeClr val="accent2"/>
            </a:solidFill>
            <a:round/>
            <a:headEnd/>
            <a:tailEnd/>
          </a:ln>
          <a:effectLst/>
        </p:spPr>
        <p:txBody>
          <a:bodyPr wrap="none" anchor="ctr"/>
          <a:lstStyle/>
          <a:p>
            <a:endParaRPr lang="en-US"/>
          </a:p>
        </p:txBody>
      </p:sp>
      <p:sp>
        <p:nvSpPr>
          <p:cNvPr id="21536" name="Line 32"/>
          <p:cNvSpPr>
            <a:spLocks noChangeShapeType="1"/>
          </p:cNvSpPr>
          <p:nvPr/>
        </p:nvSpPr>
        <p:spPr bwMode="auto">
          <a:xfrm>
            <a:off x="2438400" y="2819400"/>
            <a:ext cx="9906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37" name="Line 33"/>
          <p:cNvSpPr>
            <a:spLocks noChangeShapeType="1"/>
          </p:cNvSpPr>
          <p:nvPr/>
        </p:nvSpPr>
        <p:spPr bwMode="auto">
          <a:xfrm flipH="1">
            <a:off x="3581400" y="2819400"/>
            <a:ext cx="10668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1538" name="Oval 34"/>
          <p:cNvSpPr>
            <a:spLocks noChangeArrowheads="1"/>
          </p:cNvSpPr>
          <p:nvPr/>
        </p:nvSpPr>
        <p:spPr bwMode="auto">
          <a:xfrm>
            <a:off x="3429000" y="2667000"/>
            <a:ext cx="152400" cy="228600"/>
          </a:xfrm>
          <a:prstGeom prst="ellipse">
            <a:avLst/>
          </a:prstGeom>
          <a:noFill/>
          <a:ln w="9525">
            <a:solidFill>
              <a:schemeClr val="accent2"/>
            </a:solidFill>
            <a:round/>
            <a:headEnd/>
            <a:tailEnd/>
          </a:ln>
          <a:effectLst/>
        </p:spPr>
        <p:txBody>
          <a:bodyPr wrap="none" anchor="ctr"/>
          <a:lstStyle/>
          <a:p>
            <a:endParaRPr lang="en-US"/>
          </a:p>
        </p:txBody>
      </p:sp>
      <p:sp>
        <p:nvSpPr>
          <p:cNvPr id="21539" name="Text Box 35"/>
          <p:cNvSpPr txBox="1">
            <a:spLocks noChangeArrowheads="1"/>
          </p:cNvSpPr>
          <p:nvPr/>
        </p:nvSpPr>
        <p:spPr bwMode="auto">
          <a:xfrm>
            <a:off x="5715000" y="609600"/>
            <a:ext cx="1981200" cy="1812925"/>
          </a:xfrm>
          <a:prstGeom prst="rect">
            <a:avLst/>
          </a:prstGeom>
          <a:noFill/>
          <a:ln w="9525">
            <a:solidFill>
              <a:schemeClr val="accent2"/>
            </a:solidFill>
            <a:miter lim="800000"/>
            <a:headEnd/>
            <a:tailEnd/>
          </a:ln>
          <a:effectLst/>
        </p:spPr>
        <p:txBody>
          <a:bodyPr>
            <a:spAutoFit/>
          </a:bodyPr>
          <a:lstStyle/>
          <a:p>
            <a:pPr>
              <a:spcBef>
                <a:spcPct val="50000"/>
              </a:spcBef>
            </a:pPr>
            <a:r>
              <a:rPr lang="en-US" sz="1600">
                <a:solidFill>
                  <a:schemeClr val="accent2"/>
                </a:solidFill>
              </a:rPr>
              <a:t>OR LOGIC: Logic for if row count is &gt; 4 OR there are no more records stop processing.  Otherwise process the records.</a:t>
            </a:r>
          </a:p>
        </p:txBody>
      </p:sp>
      <p:sp>
        <p:nvSpPr>
          <p:cNvPr id="21540" name="AutoShape 36"/>
          <p:cNvSpPr>
            <a:spLocks noChangeArrowheads="1"/>
          </p:cNvSpPr>
          <p:nvPr/>
        </p:nvSpPr>
        <p:spPr bwMode="auto">
          <a:xfrm>
            <a:off x="1600200" y="3352800"/>
            <a:ext cx="1295400" cy="838200"/>
          </a:xfrm>
          <a:prstGeom prst="flowChartDecision">
            <a:avLst/>
          </a:prstGeom>
          <a:noFill/>
          <a:ln w="9525">
            <a:solidFill>
              <a:srgbClr val="FF3399"/>
            </a:solidFill>
            <a:miter lim="800000"/>
            <a:headEnd/>
            <a:tailEnd/>
          </a:ln>
          <a:effectLst/>
        </p:spPr>
        <p:txBody>
          <a:bodyPr wrap="none" anchor="ctr"/>
          <a:lstStyle/>
          <a:p>
            <a:pPr algn="ctr"/>
            <a:r>
              <a:rPr lang="en-US" sz="1400">
                <a:solidFill>
                  <a:srgbClr val="FF3399"/>
                </a:solidFill>
              </a:rPr>
              <a:t>Rowcount &lt; 5</a:t>
            </a:r>
            <a:endParaRPr lang="en-US">
              <a:solidFill>
                <a:srgbClr val="FF3399"/>
              </a:solidFill>
            </a:endParaRPr>
          </a:p>
        </p:txBody>
      </p:sp>
      <p:sp>
        <p:nvSpPr>
          <p:cNvPr id="21541" name="Line 37"/>
          <p:cNvSpPr>
            <a:spLocks noChangeShapeType="1"/>
          </p:cNvSpPr>
          <p:nvPr/>
        </p:nvSpPr>
        <p:spPr bwMode="auto">
          <a:xfrm>
            <a:off x="2895600" y="3733800"/>
            <a:ext cx="533400" cy="0"/>
          </a:xfrm>
          <a:prstGeom prst="line">
            <a:avLst/>
          </a:prstGeom>
          <a:noFill/>
          <a:ln w="9525">
            <a:solidFill>
              <a:srgbClr val="FF3399"/>
            </a:solidFill>
            <a:round/>
            <a:headEnd/>
            <a:tailEnd/>
          </a:ln>
          <a:effectLst/>
        </p:spPr>
        <p:txBody>
          <a:bodyPr wrap="none" anchor="ctr"/>
          <a:lstStyle/>
          <a:p>
            <a:endParaRPr lang="en-US"/>
          </a:p>
        </p:txBody>
      </p:sp>
      <p:sp>
        <p:nvSpPr>
          <p:cNvPr id="21542" name="Line 38"/>
          <p:cNvSpPr>
            <a:spLocks noChangeShapeType="1"/>
          </p:cNvSpPr>
          <p:nvPr/>
        </p:nvSpPr>
        <p:spPr bwMode="auto">
          <a:xfrm>
            <a:off x="3429000" y="3733800"/>
            <a:ext cx="0" cy="3048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44" name="Text Box 40"/>
          <p:cNvSpPr txBox="1">
            <a:spLocks noChangeArrowheads="1"/>
          </p:cNvSpPr>
          <p:nvPr/>
        </p:nvSpPr>
        <p:spPr bwMode="auto">
          <a:xfrm>
            <a:off x="2971800" y="3505200"/>
            <a:ext cx="228600" cy="304800"/>
          </a:xfrm>
          <a:prstGeom prst="rect">
            <a:avLst/>
          </a:prstGeom>
          <a:noFill/>
          <a:ln w="9525">
            <a:noFill/>
            <a:miter lim="800000"/>
            <a:headEnd/>
            <a:tailEnd/>
          </a:ln>
          <a:effectLst/>
        </p:spPr>
        <p:txBody>
          <a:bodyPr>
            <a:spAutoFit/>
          </a:bodyPr>
          <a:lstStyle/>
          <a:p>
            <a:pPr>
              <a:spcBef>
                <a:spcPct val="50000"/>
              </a:spcBef>
            </a:pPr>
            <a:r>
              <a:rPr lang="en-US" sz="1400">
                <a:solidFill>
                  <a:srgbClr val="FF3399"/>
                </a:solidFill>
              </a:rPr>
              <a:t>Y</a:t>
            </a:r>
            <a:endParaRPr lang="en-US">
              <a:solidFill>
                <a:srgbClr val="FF3399"/>
              </a:solidFill>
            </a:endParaRPr>
          </a:p>
        </p:txBody>
      </p:sp>
      <p:sp>
        <p:nvSpPr>
          <p:cNvPr id="21545" name="Rectangle 41"/>
          <p:cNvSpPr>
            <a:spLocks noChangeArrowheads="1"/>
          </p:cNvSpPr>
          <p:nvPr/>
        </p:nvSpPr>
        <p:spPr bwMode="auto">
          <a:xfrm>
            <a:off x="1295400" y="3505200"/>
            <a:ext cx="312738" cy="304800"/>
          </a:xfrm>
          <a:prstGeom prst="rect">
            <a:avLst/>
          </a:prstGeom>
          <a:noFill/>
          <a:ln w="9525">
            <a:noFill/>
            <a:miter lim="800000"/>
            <a:headEnd/>
            <a:tailEnd/>
          </a:ln>
          <a:effectLst/>
        </p:spPr>
        <p:txBody>
          <a:bodyPr wrap="none">
            <a:spAutoFit/>
          </a:bodyPr>
          <a:lstStyle/>
          <a:p>
            <a:r>
              <a:rPr lang="en-US" sz="1400">
                <a:solidFill>
                  <a:srgbClr val="FF3399"/>
                </a:solidFill>
              </a:rPr>
              <a:t>N</a:t>
            </a:r>
          </a:p>
        </p:txBody>
      </p:sp>
      <p:sp>
        <p:nvSpPr>
          <p:cNvPr id="21546" name="Line 42"/>
          <p:cNvSpPr>
            <a:spLocks noChangeShapeType="1"/>
          </p:cNvSpPr>
          <p:nvPr/>
        </p:nvSpPr>
        <p:spPr bwMode="auto">
          <a:xfrm flipH="1">
            <a:off x="1143000" y="3733800"/>
            <a:ext cx="457200" cy="0"/>
          </a:xfrm>
          <a:prstGeom prst="line">
            <a:avLst/>
          </a:prstGeom>
          <a:noFill/>
          <a:ln w="9525">
            <a:solidFill>
              <a:srgbClr val="FF3399"/>
            </a:solidFill>
            <a:round/>
            <a:headEnd/>
            <a:tailEnd/>
          </a:ln>
          <a:effectLst/>
        </p:spPr>
        <p:txBody>
          <a:bodyPr wrap="none" anchor="ctr"/>
          <a:lstStyle/>
          <a:p>
            <a:endParaRPr lang="en-US"/>
          </a:p>
        </p:txBody>
      </p:sp>
      <p:sp>
        <p:nvSpPr>
          <p:cNvPr id="21547" name="Line 43"/>
          <p:cNvSpPr>
            <a:spLocks noChangeShapeType="1"/>
          </p:cNvSpPr>
          <p:nvPr/>
        </p:nvSpPr>
        <p:spPr bwMode="auto">
          <a:xfrm>
            <a:off x="1143000" y="3733800"/>
            <a:ext cx="0" cy="4572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48" name="AutoShape 44"/>
          <p:cNvSpPr>
            <a:spLocks noChangeArrowheads="1"/>
          </p:cNvSpPr>
          <p:nvPr/>
        </p:nvSpPr>
        <p:spPr bwMode="auto">
          <a:xfrm>
            <a:off x="2743200" y="4038600"/>
            <a:ext cx="1295400" cy="838200"/>
          </a:xfrm>
          <a:prstGeom prst="flowChartDecision">
            <a:avLst/>
          </a:prstGeom>
          <a:noFill/>
          <a:ln w="9525">
            <a:solidFill>
              <a:srgbClr val="FF3399"/>
            </a:solidFill>
            <a:miter lim="800000"/>
            <a:headEnd/>
            <a:tailEnd/>
          </a:ln>
          <a:effectLst/>
        </p:spPr>
        <p:txBody>
          <a:bodyPr wrap="none" anchor="ctr"/>
          <a:lstStyle/>
          <a:p>
            <a:pPr algn="ctr"/>
            <a:r>
              <a:rPr lang="en-US" sz="1400">
                <a:solidFill>
                  <a:srgbClr val="FF3399"/>
                </a:solidFill>
              </a:rPr>
              <a:t>Records to </a:t>
            </a:r>
          </a:p>
          <a:p>
            <a:pPr algn="ctr"/>
            <a:r>
              <a:rPr lang="en-US" sz="1400">
                <a:solidFill>
                  <a:srgbClr val="FF3399"/>
                </a:solidFill>
              </a:rPr>
              <a:t>process</a:t>
            </a:r>
          </a:p>
        </p:txBody>
      </p:sp>
      <p:sp>
        <p:nvSpPr>
          <p:cNvPr id="21549" name="Line 45"/>
          <p:cNvSpPr>
            <a:spLocks noChangeShapeType="1"/>
          </p:cNvSpPr>
          <p:nvPr/>
        </p:nvSpPr>
        <p:spPr bwMode="auto">
          <a:xfrm>
            <a:off x="4038600" y="4419600"/>
            <a:ext cx="533400" cy="0"/>
          </a:xfrm>
          <a:prstGeom prst="line">
            <a:avLst/>
          </a:prstGeom>
          <a:noFill/>
          <a:ln w="9525">
            <a:solidFill>
              <a:srgbClr val="FF3399"/>
            </a:solidFill>
            <a:round/>
            <a:headEnd/>
            <a:tailEnd/>
          </a:ln>
          <a:effectLst/>
        </p:spPr>
        <p:txBody>
          <a:bodyPr wrap="none" anchor="ctr"/>
          <a:lstStyle/>
          <a:p>
            <a:endParaRPr lang="en-US"/>
          </a:p>
        </p:txBody>
      </p:sp>
      <p:sp>
        <p:nvSpPr>
          <p:cNvPr id="21550" name="Line 46"/>
          <p:cNvSpPr>
            <a:spLocks noChangeShapeType="1"/>
          </p:cNvSpPr>
          <p:nvPr/>
        </p:nvSpPr>
        <p:spPr bwMode="auto">
          <a:xfrm>
            <a:off x="4572000" y="4419600"/>
            <a:ext cx="0" cy="3048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51" name="Rectangle 47"/>
          <p:cNvSpPr>
            <a:spLocks noChangeArrowheads="1"/>
          </p:cNvSpPr>
          <p:nvPr/>
        </p:nvSpPr>
        <p:spPr bwMode="auto">
          <a:xfrm>
            <a:off x="4191000" y="4724400"/>
            <a:ext cx="914400" cy="533400"/>
          </a:xfrm>
          <a:prstGeom prst="rect">
            <a:avLst/>
          </a:prstGeom>
          <a:noFill/>
          <a:ln w="9525">
            <a:solidFill>
              <a:srgbClr val="FF3399"/>
            </a:solidFill>
            <a:miter lim="800000"/>
            <a:headEnd/>
            <a:tailEnd/>
          </a:ln>
          <a:effectLst/>
        </p:spPr>
        <p:txBody>
          <a:bodyPr wrap="none" anchor="ctr"/>
          <a:lstStyle/>
          <a:p>
            <a:pPr algn="ctr"/>
            <a:r>
              <a:rPr lang="en-US" sz="1400">
                <a:solidFill>
                  <a:srgbClr val="FF3399"/>
                </a:solidFill>
              </a:rPr>
              <a:t>Process</a:t>
            </a:r>
          </a:p>
        </p:txBody>
      </p:sp>
      <p:sp>
        <p:nvSpPr>
          <p:cNvPr id="21552" name="Text Box 48"/>
          <p:cNvSpPr txBox="1">
            <a:spLocks noChangeArrowheads="1"/>
          </p:cNvSpPr>
          <p:nvPr/>
        </p:nvSpPr>
        <p:spPr bwMode="auto">
          <a:xfrm>
            <a:off x="4114800" y="4191000"/>
            <a:ext cx="228600" cy="304800"/>
          </a:xfrm>
          <a:prstGeom prst="rect">
            <a:avLst/>
          </a:prstGeom>
          <a:noFill/>
          <a:ln w="9525">
            <a:noFill/>
            <a:miter lim="800000"/>
            <a:headEnd/>
            <a:tailEnd/>
          </a:ln>
          <a:effectLst/>
        </p:spPr>
        <p:txBody>
          <a:bodyPr>
            <a:spAutoFit/>
          </a:bodyPr>
          <a:lstStyle/>
          <a:p>
            <a:pPr>
              <a:spcBef>
                <a:spcPct val="50000"/>
              </a:spcBef>
            </a:pPr>
            <a:r>
              <a:rPr lang="en-US" sz="1400">
                <a:solidFill>
                  <a:srgbClr val="FF3399"/>
                </a:solidFill>
              </a:rPr>
              <a:t>Y</a:t>
            </a:r>
            <a:endParaRPr lang="en-US">
              <a:solidFill>
                <a:srgbClr val="FF3399"/>
              </a:solidFill>
            </a:endParaRPr>
          </a:p>
        </p:txBody>
      </p:sp>
      <p:sp>
        <p:nvSpPr>
          <p:cNvPr id="21553" name="Line 49"/>
          <p:cNvSpPr>
            <a:spLocks noChangeShapeType="1"/>
          </p:cNvSpPr>
          <p:nvPr/>
        </p:nvSpPr>
        <p:spPr bwMode="auto">
          <a:xfrm flipH="1">
            <a:off x="2286000" y="4419600"/>
            <a:ext cx="457200" cy="0"/>
          </a:xfrm>
          <a:prstGeom prst="line">
            <a:avLst/>
          </a:prstGeom>
          <a:noFill/>
          <a:ln w="9525">
            <a:solidFill>
              <a:srgbClr val="FF3399"/>
            </a:solidFill>
            <a:round/>
            <a:headEnd/>
            <a:tailEnd/>
          </a:ln>
          <a:effectLst/>
        </p:spPr>
        <p:txBody>
          <a:bodyPr wrap="none" anchor="ctr"/>
          <a:lstStyle/>
          <a:p>
            <a:endParaRPr lang="en-US"/>
          </a:p>
        </p:txBody>
      </p:sp>
      <p:sp>
        <p:nvSpPr>
          <p:cNvPr id="21554" name="Rectangle 50"/>
          <p:cNvSpPr>
            <a:spLocks noChangeArrowheads="1"/>
          </p:cNvSpPr>
          <p:nvPr/>
        </p:nvSpPr>
        <p:spPr bwMode="auto">
          <a:xfrm>
            <a:off x="2438400" y="4191000"/>
            <a:ext cx="312738" cy="304800"/>
          </a:xfrm>
          <a:prstGeom prst="rect">
            <a:avLst/>
          </a:prstGeom>
          <a:noFill/>
          <a:ln w="9525">
            <a:noFill/>
            <a:miter lim="800000"/>
            <a:headEnd/>
            <a:tailEnd/>
          </a:ln>
          <a:effectLst/>
        </p:spPr>
        <p:txBody>
          <a:bodyPr wrap="none">
            <a:spAutoFit/>
          </a:bodyPr>
          <a:lstStyle/>
          <a:p>
            <a:r>
              <a:rPr lang="en-US" sz="1400">
                <a:solidFill>
                  <a:srgbClr val="FF3399"/>
                </a:solidFill>
              </a:rPr>
              <a:t>N</a:t>
            </a:r>
          </a:p>
        </p:txBody>
      </p:sp>
      <p:sp>
        <p:nvSpPr>
          <p:cNvPr id="21555" name="Line 51"/>
          <p:cNvSpPr>
            <a:spLocks noChangeShapeType="1"/>
          </p:cNvSpPr>
          <p:nvPr/>
        </p:nvSpPr>
        <p:spPr bwMode="auto">
          <a:xfrm>
            <a:off x="2286000" y="4419600"/>
            <a:ext cx="0" cy="3048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56" name="Rectangle 52"/>
          <p:cNvSpPr>
            <a:spLocks noChangeArrowheads="1"/>
          </p:cNvSpPr>
          <p:nvPr/>
        </p:nvSpPr>
        <p:spPr bwMode="auto">
          <a:xfrm>
            <a:off x="1828800" y="4724400"/>
            <a:ext cx="914400" cy="533400"/>
          </a:xfrm>
          <a:prstGeom prst="rect">
            <a:avLst/>
          </a:prstGeom>
          <a:noFill/>
          <a:ln w="9525">
            <a:solidFill>
              <a:srgbClr val="FF3399"/>
            </a:solidFill>
            <a:miter lim="800000"/>
            <a:headEnd/>
            <a:tailEnd/>
          </a:ln>
          <a:effectLst/>
        </p:spPr>
        <p:txBody>
          <a:bodyPr wrap="none" anchor="ctr"/>
          <a:lstStyle/>
          <a:p>
            <a:pPr algn="ctr"/>
            <a:r>
              <a:rPr lang="en-US" sz="1400">
                <a:solidFill>
                  <a:srgbClr val="FF3399"/>
                </a:solidFill>
              </a:rPr>
              <a:t>Stop</a:t>
            </a:r>
          </a:p>
          <a:p>
            <a:pPr algn="ctr"/>
            <a:r>
              <a:rPr lang="en-US" sz="1400">
                <a:solidFill>
                  <a:srgbClr val="FF3399"/>
                </a:solidFill>
              </a:rPr>
              <a:t>processing</a:t>
            </a:r>
          </a:p>
        </p:txBody>
      </p:sp>
      <p:sp>
        <p:nvSpPr>
          <p:cNvPr id="21557" name="Line 53"/>
          <p:cNvSpPr>
            <a:spLocks noChangeShapeType="1"/>
          </p:cNvSpPr>
          <p:nvPr/>
        </p:nvSpPr>
        <p:spPr bwMode="auto">
          <a:xfrm>
            <a:off x="2362200" y="5257800"/>
            <a:ext cx="0" cy="152400"/>
          </a:xfrm>
          <a:prstGeom prst="line">
            <a:avLst/>
          </a:prstGeom>
          <a:noFill/>
          <a:ln w="9525">
            <a:solidFill>
              <a:srgbClr val="FF3399"/>
            </a:solidFill>
            <a:round/>
            <a:headEnd/>
            <a:tailEnd/>
          </a:ln>
          <a:effectLst/>
        </p:spPr>
        <p:txBody>
          <a:bodyPr wrap="none" anchor="ctr"/>
          <a:lstStyle/>
          <a:p>
            <a:endParaRPr lang="en-US"/>
          </a:p>
        </p:txBody>
      </p:sp>
      <p:sp>
        <p:nvSpPr>
          <p:cNvPr id="21558" name="Line 54"/>
          <p:cNvSpPr>
            <a:spLocks noChangeShapeType="1"/>
          </p:cNvSpPr>
          <p:nvPr/>
        </p:nvSpPr>
        <p:spPr bwMode="auto">
          <a:xfrm>
            <a:off x="4572000" y="5257800"/>
            <a:ext cx="0" cy="152400"/>
          </a:xfrm>
          <a:prstGeom prst="line">
            <a:avLst/>
          </a:prstGeom>
          <a:noFill/>
          <a:ln w="9525">
            <a:solidFill>
              <a:srgbClr val="FF3399"/>
            </a:solidFill>
            <a:round/>
            <a:headEnd/>
            <a:tailEnd/>
          </a:ln>
          <a:effectLst/>
        </p:spPr>
        <p:txBody>
          <a:bodyPr wrap="none" anchor="ctr"/>
          <a:lstStyle/>
          <a:p>
            <a:endParaRPr lang="en-US"/>
          </a:p>
        </p:txBody>
      </p:sp>
      <p:sp>
        <p:nvSpPr>
          <p:cNvPr id="21559" name="Line 55"/>
          <p:cNvSpPr>
            <a:spLocks noChangeShapeType="1"/>
          </p:cNvSpPr>
          <p:nvPr/>
        </p:nvSpPr>
        <p:spPr bwMode="auto">
          <a:xfrm>
            <a:off x="2362200" y="5410200"/>
            <a:ext cx="9906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60" name="Line 56"/>
          <p:cNvSpPr>
            <a:spLocks noChangeShapeType="1"/>
          </p:cNvSpPr>
          <p:nvPr/>
        </p:nvSpPr>
        <p:spPr bwMode="auto">
          <a:xfrm flipH="1">
            <a:off x="3505200" y="5410200"/>
            <a:ext cx="10668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61" name="Oval 57"/>
          <p:cNvSpPr>
            <a:spLocks noChangeArrowheads="1"/>
          </p:cNvSpPr>
          <p:nvPr/>
        </p:nvSpPr>
        <p:spPr bwMode="auto">
          <a:xfrm>
            <a:off x="3352800" y="5257800"/>
            <a:ext cx="152400" cy="228600"/>
          </a:xfrm>
          <a:prstGeom prst="ellipse">
            <a:avLst/>
          </a:prstGeom>
          <a:noFill/>
          <a:ln w="9525">
            <a:solidFill>
              <a:srgbClr val="FF3399"/>
            </a:solidFill>
            <a:round/>
            <a:headEnd/>
            <a:tailEnd/>
          </a:ln>
          <a:effectLst/>
        </p:spPr>
        <p:txBody>
          <a:bodyPr wrap="none" anchor="ctr"/>
          <a:lstStyle/>
          <a:p>
            <a:endParaRPr lang="en-US"/>
          </a:p>
        </p:txBody>
      </p:sp>
      <p:sp>
        <p:nvSpPr>
          <p:cNvPr id="21562" name="Line 58"/>
          <p:cNvSpPr>
            <a:spLocks noChangeShapeType="1"/>
          </p:cNvSpPr>
          <p:nvPr/>
        </p:nvSpPr>
        <p:spPr bwMode="auto">
          <a:xfrm>
            <a:off x="3429000" y="5486400"/>
            <a:ext cx="0" cy="152400"/>
          </a:xfrm>
          <a:prstGeom prst="line">
            <a:avLst/>
          </a:prstGeom>
          <a:noFill/>
          <a:ln w="9525">
            <a:solidFill>
              <a:srgbClr val="FF3399"/>
            </a:solidFill>
            <a:round/>
            <a:headEnd/>
            <a:tailEnd/>
          </a:ln>
          <a:effectLst/>
        </p:spPr>
        <p:txBody>
          <a:bodyPr wrap="none" anchor="ctr"/>
          <a:lstStyle/>
          <a:p>
            <a:endParaRPr lang="en-US"/>
          </a:p>
        </p:txBody>
      </p:sp>
      <p:sp>
        <p:nvSpPr>
          <p:cNvPr id="21563" name="Line 59"/>
          <p:cNvSpPr>
            <a:spLocks noChangeShapeType="1"/>
          </p:cNvSpPr>
          <p:nvPr/>
        </p:nvSpPr>
        <p:spPr bwMode="auto">
          <a:xfrm>
            <a:off x="1143000" y="4724400"/>
            <a:ext cx="0" cy="914400"/>
          </a:xfrm>
          <a:prstGeom prst="line">
            <a:avLst/>
          </a:prstGeom>
          <a:noFill/>
          <a:ln w="9525">
            <a:solidFill>
              <a:srgbClr val="FF3399"/>
            </a:solidFill>
            <a:round/>
            <a:headEnd/>
            <a:tailEnd/>
          </a:ln>
          <a:effectLst/>
        </p:spPr>
        <p:txBody>
          <a:bodyPr wrap="none" anchor="ctr"/>
          <a:lstStyle/>
          <a:p>
            <a:endParaRPr lang="en-US"/>
          </a:p>
        </p:txBody>
      </p:sp>
      <p:sp>
        <p:nvSpPr>
          <p:cNvPr id="21564" name="Line 60"/>
          <p:cNvSpPr>
            <a:spLocks noChangeShapeType="1"/>
          </p:cNvSpPr>
          <p:nvPr/>
        </p:nvSpPr>
        <p:spPr bwMode="auto">
          <a:xfrm>
            <a:off x="1143000" y="5638800"/>
            <a:ext cx="9906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65" name="Line 61"/>
          <p:cNvSpPr>
            <a:spLocks noChangeShapeType="1"/>
          </p:cNvSpPr>
          <p:nvPr/>
        </p:nvSpPr>
        <p:spPr bwMode="auto">
          <a:xfrm flipH="1">
            <a:off x="2286000" y="5638800"/>
            <a:ext cx="1143000" cy="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66" name="Oval 62"/>
          <p:cNvSpPr>
            <a:spLocks noChangeArrowheads="1"/>
          </p:cNvSpPr>
          <p:nvPr/>
        </p:nvSpPr>
        <p:spPr bwMode="auto">
          <a:xfrm>
            <a:off x="2133600" y="5486400"/>
            <a:ext cx="152400" cy="228600"/>
          </a:xfrm>
          <a:prstGeom prst="ellipse">
            <a:avLst/>
          </a:prstGeom>
          <a:noFill/>
          <a:ln w="9525">
            <a:solidFill>
              <a:srgbClr val="FF3399"/>
            </a:solidFill>
            <a:round/>
            <a:headEnd/>
            <a:tailEnd/>
          </a:ln>
          <a:effectLst/>
        </p:spPr>
        <p:txBody>
          <a:bodyPr wrap="none" anchor="ctr"/>
          <a:lstStyle/>
          <a:p>
            <a:endParaRPr lang="en-US"/>
          </a:p>
        </p:txBody>
      </p:sp>
      <p:sp>
        <p:nvSpPr>
          <p:cNvPr id="21567" name="Rectangle 63"/>
          <p:cNvSpPr>
            <a:spLocks noChangeArrowheads="1"/>
          </p:cNvSpPr>
          <p:nvPr/>
        </p:nvSpPr>
        <p:spPr bwMode="auto">
          <a:xfrm>
            <a:off x="762000" y="4191000"/>
            <a:ext cx="914400" cy="533400"/>
          </a:xfrm>
          <a:prstGeom prst="rect">
            <a:avLst/>
          </a:prstGeom>
          <a:noFill/>
          <a:ln w="9525">
            <a:solidFill>
              <a:srgbClr val="FF3399"/>
            </a:solidFill>
            <a:miter lim="800000"/>
            <a:headEnd/>
            <a:tailEnd/>
          </a:ln>
          <a:effectLst/>
        </p:spPr>
        <p:txBody>
          <a:bodyPr wrap="none" anchor="ctr"/>
          <a:lstStyle/>
          <a:p>
            <a:pPr algn="ctr"/>
            <a:r>
              <a:rPr lang="en-US" sz="1400">
                <a:solidFill>
                  <a:srgbClr val="FF3399"/>
                </a:solidFill>
              </a:rPr>
              <a:t>Stop</a:t>
            </a:r>
          </a:p>
          <a:p>
            <a:pPr algn="ctr"/>
            <a:r>
              <a:rPr lang="en-US" sz="1400">
                <a:solidFill>
                  <a:srgbClr val="FF3399"/>
                </a:solidFill>
              </a:rPr>
              <a:t>processing</a:t>
            </a:r>
          </a:p>
        </p:txBody>
      </p:sp>
      <p:sp>
        <p:nvSpPr>
          <p:cNvPr id="21568" name="Line 64"/>
          <p:cNvSpPr>
            <a:spLocks noChangeShapeType="1"/>
          </p:cNvSpPr>
          <p:nvPr/>
        </p:nvSpPr>
        <p:spPr bwMode="auto">
          <a:xfrm flipV="1">
            <a:off x="2133600" y="5867400"/>
            <a:ext cx="0" cy="457200"/>
          </a:xfrm>
          <a:prstGeom prst="line">
            <a:avLst/>
          </a:prstGeom>
          <a:noFill/>
          <a:ln w="9525">
            <a:solidFill>
              <a:srgbClr val="FF3399"/>
            </a:solidFill>
            <a:round/>
            <a:headEnd/>
            <a:tailEnd type="triangle" w="med" len="med"/>
          </a:ln>
          <a:effectLst/>
        </p:spPr>
        <p:txBody>
          <a:bodyPr wrap="none" anchor="ctr"/>
          <a:lstStyle/>
          <a:p>
            <a:endParaRPr lang="en-US"/>
          </a:p>
        </p:txBody>
      </p:sp>
      <p:sp>
        <p:nvSpPr>
          <p:cNvPr id="21569" name="Text Box 65"/>
          <p:cNvSpPr txBox="1">
            <a:spLocks noChangeArrowheads="1"/>
          </p:cNvSpPr>
          <p:nvPr/>
        </p:nvSpPr>
        <p:spPr bwMode="auto">
          <a:xfrm>
            <a:off x="5638800" y="3124200"/>
            <a:ext cx="2438400" cy="1323975"/>
          </a:xfrm>
          <a:prstGeom prst="rect">
            <a:avLst/>
          </a:prstGeom>
          <a:noFill/>
          <a:ln w="9525">
            <a:solidFill>
              <a:srgbClr val="FF3399"/>
            </a:solidFill>
            <a:miter lim="800000"/>
            <a:headEnd/>
            <a:tailEnd/>
          </a:ln>
          <a:effectLst/>
        </p:spPr>
        <p:txBody>
          <a:bodyPr>
            <a:spAutoFit/>
          </a:bodyPr>
          <a:lstStyle/>
          <a:p>
            <a:pPr>
              <a:spcBef>
                <a:spcPct val="50000"/>
              </a:spcBef>
            </a:pPr>
            <a:r>
              <a:rPr lang="en-US" sz="1600">
                <a:solidFill>
                  <a:srgbClr val="FF3399"/>
                </a:solidFill>
              </a:rPr>
              <a:t>AND LOGIC: Logic for if row count is &lt; 5 and there are records to process, process.  If either condition is false, do not process.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3D48AC1-A81B-4F59-A3D9-B5645A1EF9C5}" type="slidenum">
              <a:rPr lang="en-GB"/>
              <a:pPr/>
              <a:t>53</a:t>
            </a:fld>
            <a:endParaRPr lang="en-GB"/>
          </a:p>
        </p:txBody>
      </p:sp>
      <p:sp>
        <p:nvSpPr>
          <p:cNvPr id="90114" name="Rectangle 2"/>
          <p:cNvSpPr>
            <a:spLocks noGrp="1" noChangeArrowheads="1"/>
          </p:cNvSpPr>
          <p:nvPr>
            <p:ph type="title"/>
          </p:nvPr>
        </p:nvSpPr>
        <p:spPr>
          <a:xfrm>
            <a:off x="1371600" y="76200"/>
            <a:ext cx="7239000" cy="1143000"/>
          </a:xfrm>
        </p:spPr>
        <p:txBody>
          <a:bodyPr>
            <a:normAutofit fontScale="90000"/>
          </a:bodyPr>
          <a:lstStyle/>
          <a:p>
            <a:r>
              <a:rPr lang="en-GB"/>
              <a:t>A variation using WHILE Loop and %FOUND</a:t>
            </a:r>
          </a:p>
        </p:txBody>
      </p:sp>
      <p:sp>
        <p:nvSpPr>
          <p:cNvPr id="90116" name="AutoShape 4"/>
          <p:cNvSpPr>
            <a:spLocks noChangeArrowheads="1"/>
          </p:cNvSpPr>
          <p:nvPr/>
        </p:nvSpPr>
        <p:spPr bwMode="auto">
          <a:xfrm>
            <a:off x="0" y="1295400"/>
            <a:ext cx="9144000" cy="5334000"/>
          </a:xfrm>
          <a:prstGeom prst="roundRect">
            <a:avLst>
              <a:gd name="adj" fmla="val 5630"/>
            </a:avLst>
          </a:prstGeom>
          <a:solidFill>
            <a:srgbClr val="CCECFF"/>
          </a:solidFill>
          <a:ln w="9525">
            <a:solidFill>
              <a:schemeClr val="tx1"/>
            </a:solidFill>
            <a:round/>
            <a:headEnd/>
            <a:tailEnd/>
          </a:ln>
          <a:effectLst/>
        </p:spPr>
        <p:txBody>
          <a:bodyPr/>
          <a:lstStyle/>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DECLARE</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CURSOR </a:t>
            </a:r>
            <a:r>
              <a:rPr lang="en-GB" sz="2200" b="1" dirty="0" err="1">
                <a:latin typeface="Courier New" pitchFamily="49" charset="0"/>
              </a:rPr>
              <a:t>low_pay</a:t>
            </a:r>
            <a:r>
              <a:rPr lang="en-GB" sz="2200" b="1" dirty="0">
                <a:latin typeface="Courier New" pitchFamily="49" charset="0"/>
              </a:rPr>
              <a:t> IS SELECT </a:t>
            </a:r>
            <a:r>
              <a:rPr lang="en-GB" sz="2200" b="1" dirty="0" err="1">
                <a:latin typeface="Courier New" pitchFamily="49" charset="0"/>
              </a:rPr>
              <a:t>surname,salary</a:t>
            </a:r>
            <a:r>
              <a:rPr lang="en-GB" sz="2200" b="1" dirty="0">
                <a:latin typeface="Courier New" pitchFamily="49" charset="0"/>
              </a:rPr>
              <a:t> FROM Personnel where salary &lt; 30000;</a:t>
            </a:r>
          </a:p>
          <a:p>
            <a:pPr marL="342900" indent="-342900">
              <a:lnSpc>
                <a:spcPct val="80000"/>
              </a:lnSpc>
              <a:spcBef>
                <a:spcPct val="20000"/>
              </a:spcBef>
              <a:buClr>
                <a:schemeClr val="tx1"/>
              </a:buClr>
              <a:buSzPct val="75000"/>
              <a:buFont typeface="Wingdings" pitchFamily="2" charset="2"/>
              <a:buNone/>
            </a:pPr>
            <a:r>
              <a:rPr lang="en-GB" sz="2200" b="1" dirty="0" err="1">
                <a:latin typeface="Courier New" pitchFamily="49" charset="0"/>
              </a:rPr>
              <a:t>v_surname</a:t>
            </a:r>
            <a:r>
              <a:rPr lang="en-GB" sz="2200" b="1" dirty="0">
                <a:latin typeface="Courier New" pitchFamily="49" charset="0"/>
              </a:rPr>
              <a:t>		</a:t>
            </a:r>
            <a:r>
              <a:rPr lang="en-GB" sz="2200" b="1" dirty="0" err="1">
                <a:latin typeface="Courier New" pitchFamily="49" charset="0"/>
              </a:rPr>
              <a:t>personnel.surname%TYPE</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err="1">
                <a:latin typeface="Courier New" pitchFamily="49" charset="0"/>
              </a:rPr>
              <a:t>v_salary</a:t>
            </a:r>
            <a:r>
              <a:rPr lang="en-GB" sz="2200" b="1" dirty="0">
                <a:latin typeface="Courier New" pitchFamily="49" charset="0"/>
              </a:rPr>
              <a:t>		</a:t>
            </a:r>
            <a:r>
              <a:rPr lang="en-GB" sz="2200" b="1" dirty="0" err="1">
                <a:latin typeface="Courier New" pitchFamily="49" charset="0"/>
              </a:rPr>
              <a:t>personnel.salary%TYPE</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BEGIN</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OPEN </a:t>
            </a:r>
            <a:r>
              <a:rPr lang="en-GB" sz="2200" b="1" dirty="0" err="1">
                <a:latin typeface="Courier New" pitchFamily="49" charset="0"/>
              </a:rPr>
              <a:t>low_pay</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a:t>
            </a:r>
            <a:r>
              <a:rPr lang="en-GB" sz="2200" b="1" dirty="0">
                <a:solidFill>
                  <a:srgbClr val="C00000"/>
                </a:solidFill>
                <a:latin typeface="Courier New" pitchFamily="49" charset="0"/>
              </a:rPr>
              <a:t>FETCH</a:t>
            </a:r>
            <a:r>
              <a:rPr lang="en-GB" sz="2200" b="1" dirty="0">
                <a:latin typeface="Courier New" pitchFamily="49" charset="0"/>
              </a:rPr>
              <a:t> </a:t>
            </a:r>
            <a:r>
              <a:rPr lang="en-GB" sz="2200" b="1" dirty="0" err="1">
                <a:latin typeface="Courier New" pitchFamily="49" charset="0"/>
              </a:rPr>
              <a:t>low_pay</a:t>
            </a:r>
            <a:r>
              <a:rPr lang="en-GB" sz="2200" b="1" dirty="0">
                <a:latin typeface="Courier New" pitchFamily="49" charset="0"/>
              </a:rPr>
              <a:t> INTO </a:t>
            </a:r>
            <a:r>
              <a:rPr lang="en-GB" sz="2200" b="1" dirty="0" err="1">
                <a:latin typeface="Courier New" pitchFamily="49" charset="0"/>
              </a:rPr>
              <a:t>v_surname</a:t>
            </a:r>
            <a:r>
              <a:rPr lang="en-GB" sz="2200" b="1" dirty="0">
                <a:latin typeface="Courier New" pitchFamily="49" charset="0"/>
              </a:rPr>
              <a:t>, </a:t>
            </a:r>
            <a:r>
              <a:rPr lang="en-GB" sz="2200" b="1" dirty="0" err="1">
                <a:latin typeface="Courier New" pitchFamily="49" charset="0"/>
              </a:rPr>
              <a:t>v_salary</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WHILE </a:t>
            </a:r>
            <a:r>
              <a:rPr lang="en-GB" sz="2200" b="1" dirty="0" err="1">
                <a:latin typeface="Courier New" pitchFamily="49" charset="0"/>
              </a:rPr>
              <a:t>low_pay%FOUND</a:t>
            </a:r>
            <a:r>
              <a:rPr lang="en-GB" sz="2200" b="1" dirty="0">
                <a:latin typeface="Courier New" pitchFamily="49" charset="0"/>
              </a:rPr>
              <a:t> LOOP</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DBMS_OUTPUT.PUT_LINE(</a:t>
            </a:r>
            <a:r>
              <a:rPr lang="en-GB" sz="2200" b="1" dirty="0" err="1">
                <a:latin typeface="Courier New" pitchFamily="49" charset="0"/>
              </a:rPr>
              <a:t>v_surname</a:t>
            </a:r>
            <a:r>
              <a:rPr lang="en-GB" sz="2200" b="1" dirty="0">
                <a:latin typeface="Courier New" pitchFamily="49" charset="0"/>
              </a:rPr>
              <a:t> </a:t>
            </a:r>
            <a:r>
              <a:rPr lang="en-GB" sz="2000" b="1" dirty="0">
                <a:latin typeface="Courier New" pitchFamily="49" charset="0"/>
              </a:rPr>
              <a:t>||' '||</a:t>
            </a:r>
            <a:r>
              <a:rPr lang="en-GB" dirty="0"/>
              <a:t> </a:t>
            </a:r>
            <a:r>
              <a:rPr lang="en-GB" sz="2200" b="1" dirty="0" err="1">
                <a:latin typeface="Courier New" pitchFamily="49" charset="0"/>
              </a:rPr>
              <a:t>v_salary</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a:t>
            </a:r>
            <a:r>
              <a:rPr lang="en-GB" sz="2200" b="1" dirty="0">
                <a:solidFill>
                  <a:srgbClr val="C00000"/>
                </a:solidFill>
                <a:latin typeface="Courier New" pitchFamily="49" charset="0"/>
              </a:rPr>
              <a:t> FETCH </a:t>
            </a:r>
            <a:r>
              <a:rPr lang="en-GB" sz="2200" b="1" dirty="0" err="1">
                <a:latin typeface="Courier New" pitchFamily="49" charset="0"/>
              </a:rPr>
              <a:t>low_pay</a:t>
            </a:r>
            <a:r>
              <a:rPr lang="en-GB" sz="2200" b="1" dirty="0">
                <a:latin typeface="Courier New" pitchFamily="49" charset="0"/>
              </a:rPr>
              <a:t> INTO </a:t>
            </a:r>
            <a:r>
              <a:rPr lang="en-GB" sz="2200" b="1" dirty="0" err="1">
                <a:latin typeface="Courier New" pitchFamily="49" charset="0"/>
              </a:rPr>
              <a:t>v_surname</a:t>
            </a:r>
            <a:r>
              <a:rPr lang="en-GB" sz="2200" b="1" dirty="0">
                <a:latin typeface="Courier New" pitchFamily="49" charset="0"/>
              </a:rPr>
              <a:t>, </a:t>
            </a:r>
            <a:r>
              <a:rPr lang="en-GB" sz="2200" b="1" dirty="0" err="1">
                <a:latin typeface="Courier New" pitchFamily="49" charset="0"/>
              </a:rPr>
              <a:t>v_salary</a:t>
            </a:r>
            <a:r>
              <a:rPr lang="en-GB" sz="2200" b="1" dirty="0">
                <a:latin typeface="Courier New" pitchFamily="49" charset="0"/>
              </a:rPr>
              <a:t>;	</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END LOOP;</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	CLOSE </a:t>
            </a:r>
            <a:r>
              <a:rPr lang="en-GB" sz="2200" b="1" dirty="0" err="1">
                <a:latin typeface="Courier New" pitchFamily="49" charset="0"/>
              </a:rPr>
              <a:t>low_pay</a:t>
            </a:r>
            <a:r>
              <a:rPr lang="en-GB" sz="2200" b="1" dirty="0">
                <a:latin typeface="Courier New" pitchFamily="49" charset="0"/>
              </a:rPr>
              <a:t>;</a:t>
            </a:r>
          </a:p>
          <a:p>
            <a:pPr marL="342900" indent="-342900">
              <a:lnSpc>
                <a:spcPct val="80000"/>
              </a:lnSpc>
              <a:spcBef>
                <a:spcPct val="20000"/>
              </a:spcBef>
              <a:buClr>
                <a:schemeClr val="tx1"/>
              </a:buClr>
              <a:buSzPct val="75000"/>
              <a:buFont typeface="Wingdings" pitchFamily="2" charset="2"/>
              <a:buNone/>
            </a:pPr>
            <a:r>
              <a:rPr lang="en-GB" sz="2200" b="1" dirty="0">
                <a:latin typeface="Courier New" pitchFamily="49" charset="0"/>
              </a:rPr>
              <a:t>END;</a:t>
            </a:r>
          </a:p>
        </p:txBody>
      </p:sp>
      <p:sp>
        <p:nvSpPr>
          <p:cNvPr id="90117" name="Text Box 5"/>
          <p:cNvSpPr txBox="1">
            <a:spLocks noChangeArrowheads="1"/>
          </p:cNvSpPr>
          <p:nvPr/>
        </p:nvSpPr>
        <p:spPr bwMode="auto">
          <a:xfrm>
            <a:off x="4953000" y="6019800"/>
            <a:ext cx="3984625" cy="519113"/>
          </a:xfrm>
          <a:prstGeom prst="rect">
            <a:avLst/>
          </a:prstGeom>
          <a:solidFill>
            <a:schemeClr val="bg1"/>
          </a:solidFill>
          <a:ln w="9525">
            <a:noFill/>
            <a:miter lim="800000"/>
            <a:headEnd/>
            <a:tailEnd/>
          </a:ln>
          <a:effectLst/>
        </p:spPr>
        <p:txBody>
          <a:bodyPr wrap="none">
            <a:spAutoFit/>
          </a:bodyPr>
          <a:lstStyle/>
          <a:p>
            <a:r>
              <a:rPr lang="en-GB"/>
              <a:t>Note 2 FETCH commands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D765380-F907-4153-BE20-B69C085D3DA3}" type="slidenum">
              <a:rPr lang="en-GB"/>
              <a:pPr/>
              <a:t>54</a:t>
            </a:fld>
            <a:endParaRPr lang="en-GB"/>
          </a:p>
        </p:txBody>
      </p:sp>
      <p:sp>
        <p:nvSpPr>
          <p:cNvPr id="91138" name="Rectangle 2"/>
          <p:cNvSpPr>
            <a:spLocks noGrp="1" noChangeArrowheads="1"/>
          </p:cNvSpPr>
          <p:nvPr>
            <p:ph type="title"/>
          </p:nvPr>
        </p:nvSpPr>
        <p:spPr/>
        <p:txBody>
          <a:bodyPr/>
          <a:lstStyle/>
          <a:p>
            <a:r>
              <a:rPr lang="en-GB"/>
              <a:t>Parameters in Cursors</a:t>
            </a:r>
          </a:p>
        </p:txBody>
      </p:sp>
      <p:sp>
        <p:nvSpPr>
          <p:cNvPr id="91140" name="AutoShape 4"/>
          <p:cNvSpPr>
            <a:spLocks noChangeArrowheads="1"/>
          </p:cNvSpPr>
          <p:nvPr/>
        </p:nvSpPr>
        <p:spPr bwMode="auto">
          <a:xfrm>
            <a:off x="0" y="1981200"/>
            <a:ext cx="9144000" cy="4648200"/>
          </a:xfrm>
          <a:prstGeom prst="roundRect">
            <a:avLst>
              <a:gd name="adj" fmla="val 5630"/>
            </a:avLst>
          </a:prstGeom>
          <a:solidFill>
            <a:srgbClr val="CCECFF"/>
          </a:solidFill>
          <a:ln w="9525">
            <a:solidFill>
              <a:schemeClr val="tx1"/>
            </a:solidFill>
            <a:round/>
            <a:headEnd/>
            <a:tailEnd/>
          </a:ln>
          <a:effectLst/>
        </p:spPr>
        <p:txBody>
          <a:bodyPr/>
          <a:lstStyle/>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DECLARE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CURSOR c_salary (p_min number,p_max number)</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IS SELECT surname,salary FROM Personnel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where salary between p_min and p_max;</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v_surname		Personnel.surname%TYPE;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v_salary		Personnel.salary%TYPE;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BEGIN</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OPEN c_salary(&amp;p_min, &amp;p_max);</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FETCH c_salary INTO v_surname, v_salary;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EXIT WHEN c_salary%NOTFOUND;</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DBMS_OUTPUT.PUT_LINE(v_surname||' '||v_salary);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END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CLOSE c_salary;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END;</a:t>
            </a:r>
          </a:p>
        </p:txBody>
      </p:sp>
      <p:sp>
        <p:nvSpPr>
          <p:cNvPr id="91141" name="Text Box 5"/>
          <p:cNvSpPr txBox="1">
            <a:spLocks noChangeArrowheads="1"/>
          </p:cNvSpPr>
          <p:nvPr/>
        </p:nvSpPr>
        <p:spPr bwMode="auto">
          <a:xfrm>
            <a:off x="6461125" y="4191000"/>
            <a:ext cx="2682875" cy="581025"/>
          </a:xfrm>
          <a:prstGeom prst="rect">
            <a:avLst/>
          </a:prstGeom>
          <a:noFill/>
          <a:ln w="9525">
            <a:noFill/>
            <a:miter lim="800000"/>
            <a:headEnd/>
            <a:tailEnd/>
          </a:ln>
          <a:effectLst/>
        </p:spPr>
        <p:txBody>
          <a:bodyPr>
            <a:spAutoFit/>
          </a:bodyPr>
          <a:lstStyle/>
          <a:p>
            <a:r>
              <a:rPr lang="en-GB" sz="1600">
                <a:solidFill>
                  <a:srgbClr val="FF0000"/>
                </a:solidFill>
              </a:rPr>
              <a:t>These would be in quotes for VARCHAR2 variables</a:t>
            </a:r>
          </a:p>
        </p:txBody>
      </p:sp>
      <p:sp>
        <p:nvSpPr>
          <p:cNvPr id="91142" name="Rectangle 6"/>
          <p:cNvSpPr>
            <a:spLocks noChangeArrowheads="1"/>
          </p:cNvSpPr>
          <p:nvPr/>
        </p:nvSpPr>
        <p:spPr bwMode="auto">
          <a:xfrm>
            <a:off x="7239000" y="533400"/>
            <a:ext cx="1447800" cy="762000"/>
          </a:xfrm>
          <a:prstGeom prst="rect">
            <a:avLst/>
          </a:prstGeom>
          <a:solidFill>
            <a:srgbClr val="FFFF00"/>
          </a:solidFill>
          <a:ln w="9525">
            <a:solidFill>
              <a:schemeClr val="tx1"/>
            </a:solidFill>
            <a:miter lim="800000"/>
            <a:headEnd/>
            <a:tailEnd/>
          </a:ln>
          <a:effectLst/>
        </p:spPr>
        <p:txBody>
          <a:bodyPr wrap="none" anchor="ctr"/>
          <a:lstStyle/>
          <a:p>
            <a:pPr algn="ctr"/>
            <a:r>
              <a:rPr lang="en-GB"/>
              <a:t>Block2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6C9358-6FCA-4895-8D07-CB9918C0FB12}" type="slidenum">
              <a:rPr lang="en-GB"/>
              <a:pPr/>
              <a:t>55</a:t>
            </a:fld>
            <a:endParaRPr lang="en-GB"/>
          </a:p>
        </p:txBody>
      </p:sp>
      <p:sp>
        <p:nvSpPr>
          <p:cNvPr id="92162" name="Rectangle 2"/>
          <p:cNvSpPr>
            <a:spLocks noGrp="1" noChangeArrowheads="1"/>
          </p:cNvSpPr>
          <p:nvPr>
            <p:ph type="title"/>
          </p:nvPr>
        </p:nvSpPr>
        <p:spPr/>
        <p:txBody>
          <a:bodyPr>
            <a:normAutofit fontScale="90000"/>
          </a:bodyPr>
          <a:lstStyle/>
          <a:p>
            <a:r>
              <a:rPr lang="en-GB"/>
              <a:t>FOR LOOP requires no CURSOR OPEN, FETCH, CLOSE</a:t>
            </a:r>
          </a:p>
        </p:txBody>
      </p:sp>
      <p:sp>
        <p:nvSpPr>
          <p:cNvPr id="92164" name="AutoShape 4"/>
          <p:cNvSpPr>
            <a:spLocks noChangeArrowheads="1"/>
          </p:cNvSpPr>
          <p:nvPr/>
        </p:nvSpPr>
        <p:spPr bwMode="auto">
          <a:xfrm>
            <a:off x="381000" y="2514600"/>
            <a:ext cx="8458200" cy="3429000"/>
          </a:xfrm>
          <a:prstGeom prst="roundRect">
            <a:avLst>
              <a:gd name="adj" fmla="val 5630"/>
            </a:avLst>
          </a:prstGeom>
          <a:solidFill>
            <a:srgbClr val="CCECFF"/>
          </a:solidFill>
          <a:ln w="9525">
            <a:solidFill>
              <a:schemeClr val="tx1"/>
            </a:solidFill>
            <a:round/>
            <a:headEnd/>
            <a:tailEnd/>
          </a:ln>
          <a:effectLst/>
        </p:spPr>
        <p:txBody>
          <a:bodyPr/>
          <a:lstStyle/>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DECLARE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CURSOR c_salary IS SELECT surname,salary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FROM Personnel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where salary &lt; 30000;</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BEGIN</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FOR counter in c_salary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DBMS_OUTPUT.PUT_LINE(counter.surname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 '||counter.salary);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END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END;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0CB860-3FA9-41FC-9CFD-403D43F32E33}" type="slidenum">
              <a:rPr lang="en-GB"/>
              <a:pPr/>
              <a:t>56</a:t>
            </a:fld>
            <a:endParaRPr lang="en-GB"/>
          </a:p>
        </p:txBody>
      </p:sp>
      <p:sp>
        <p:nvSpPr>
          <p:cNvPr id="93186" name="Rectangle 2"/>
          <p:cNvSpPr>
            <a:spLocks noGrp="1" noChangeArrowheads="1"/>
          </p:cNvSpPr>
          <p:nvPr>
            <p:ph type="title"/>
          </p:nvPr>
        </p:nvSpPr>
        <p:spPr>
          <a:xfrm>
            <a:off x="914400" y="1447800"/>
            <a:ext cx="8001000" cy="457200"/>
          </a:xfrm>
        </p:spPr>
        <p:txBody>
          <a:bodyPr>
            <a:normAutofit fontScale="90000"/>
          </a:bodyPr>
          <a:lstStyle/>
          <a:p>
            <a:r>
              <a:rPr lang="en-GB" sz="3200"/>
              <a:t>SELECT FOR UPDATE Cursors</a:t>
            </a:r>
          </a:p>
        </p:txBody>
      </p:sp>
      <p:sp>
        <p:nvSpPr>
          <p:cNvPr id="93188" name="AutoShape 4"/>
          <p:cNvSpPr>
            <a:spLocks noChangeArrowheads="1"/>
          </p:cNvSpPr>
          <p:nvPr/>
        </p:nvSpPr>
        <p:spPr bwMode="auto">
          <a:xfrm>
            <a:off x="0" y="2209800"/>
            <a:ext cx="9144000" cy="4648200"/>
          </a:xfrm>
          <a:prstGeom prst="roundRect">
            <a:avLst>
              <a:gd name="adj" fmla="val 5630"/>
            </a:avLst>
          </a:prstGeom>
          <a:solidFill>
            <a:srgbClr val="CCECFF"/>
          </a:solidFill>
          <a:ln w="9525">
            <a:solidFill>
              <a:schemeClr val="tx1"/>
            </a:solidFill>
            <a:round/>
            <a:headEnd/>
            <a:tailEnd/>
          </a:ln>
          <a:effectLst/>
        </p:spPr>
        <p:txBody>
          <a:bodyPr/>
          <a:lstStyle/>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DECLARE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CURSOR c_salary IS SELECT surname,salary FROM Personnel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FOR UPDATE;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v_surname		personnel.surname%TYPE;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v_salary		personnel.salary%TYPE;</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BEGIN</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OPEN c_salary;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FETCH c_salary INTO v_surname, v_salary;	</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EXIT WHEN c_salary%NOTFOUND;</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UPDATE Personnel SET BONUS=v_salary*0.05 WHERE 			CURRENT of c_salary;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END LOOP;</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	CLOSE c_salary;</a:t>
            </a:r>
          </a:p>
          <a:p>
            <a:pPr marL="342900" indent="-342900">
              <a:lnSpc>
                <a:spcPct val="80000"/>
              </a:lnSpc>
              <a:spcBef>
                <a:spcPct val="20000"/>
              </a:spcBef>
              <a:buClr>
                <a:schemeClr val="tx1"/>
              </a:buClr>
              <a:buSzPct val="75000"/>
              <a:buFont typeface="Wingdings" pitchFamily="2" charset="2"/>
              <a:buNone/>
            </a:pPr>
            <a:r>
              <a:rPr lang="en-GB" sz="2000" b="1">
                <a:latin typeface="Courier New" pitchFamily="49" charset="0"/>
              </a:rPr>
              <a:t>END;</a:t>
            </a:r>
          </a:p>
        </p:txBody>
      </p:sp>
      <p:sp>
        <p:nvSpPr>
          <p:cNvPr id="93192" name="Text Box 8"/>
          <p:cNvSpPr txBox="1">
            <a:spLocks noChangeArrowheads="1"/>
          </p:cNvSpPr>
          <p:nvPr/>
        </p:nvSpPr>
        <p:spPr bwMode="auto">
          <a:xfrm>
            <a:off x="3962400" y="228600"/>
            <a:ext cx="4953000" cy="977900"/>
          </a:xfrm>
          <a:prstGeom prst="rect">
            <a:avLst/>
          </a:prstGeom>
          <a:solidFill>
            <a:srgbClr val="FFFF99"/>
          </a:solidFill>
          <a:ln w="9525">
            <a:solidFill>
              <a:schemeClr val="tx1"/>
            </a:solidFill>
            <a:miter lim="800000"/>
            <a:headEnd/>
            <a:tailEnd/>
          </a:ln>
          <a:effectLst/>
        </p:spPr>
        <p:txBody>
          <a:bodyPr>
            <a:spAutoFit/>
          </a:bodyPr>
          <a:lstStyle/>
          <a:p>
            <a:pPr>
              <a:lnSpc>
                <a:spcPct val="80000"/>
              </a:lnSpc>
              <a:spcBef>
                <a:spcPct val="20000"/>
              </a:spcBef>
              <a:buClr>
                <a:schemeClr val="tx1"/>
              </a:buClr>
              <a:buSzPct val="75000"/>
              <a:buFont typeface="Wingdings" pitchFamily="2" charset="2"/>
              <a:buNone/>
            </a:pPr>
            <a:r>
              <a:rPr lang="en-GB" sz="2400"/>
              <a:t>Useful when updating or deleting each row fetched in a cursor otherwise all would be updated at once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B8D5F5D7-E0BF-4A6B-B7FD-05F08DC8D653}" type="slidenum">
              <a:rPr lang="en-US">
                <a:latin typeface="Arial" pitchFamily="34" charset="0"/>
              </a:rPr>
              <a:pPr/>
              <a:t>6</a:t>
            </a:fld>
            <a:endParaRPr lang="en-US">
              <a:latin typeface="Arial" pitchFamily="34" charset="0"/>
            </a:endParaRPr>
          </a:p>
        </p:txBody>
      </p:sp>
      <p:sp>
        <p:nvSpPr>
          <p:cNvPr id="14340" name="Rectangle 2"/>
          <p:cNvSpPr>
            <a:spLocks noGrp="1" noChangeArrowheads="1"/>
          </p:cNvSpPr>
          <p:nvPr>
            <p:ph type="title"/>
          </p:nvPr>
        </p:nvSpPr>
        <p:spPr>
          <a:xfrm>
            <a:off x="685800" y="228600"/>
            <a:ext cx="7772400" cy="1143000"/>
          </a:xfrm>
        </p:spPr>
        <p:txBody>
          <a:bodyPr>
            <a:normAutofit/>
          </a:bodyPr>
          <a:lstStyle/>
          <a:p>
            <a:pPr eaLnBrk="1" hangingPunct="1"/>
            <a:r>
              <a:rPr lang="en-US" sz="3200" dirty="0">
                <a:solidFill>
                  <a:srgbClr val="FF0000"/>
                </a:solidFill>
                <a:latin typeface="Arial Unicode MS" pitchFamily="34" charset="-128"/>
              </a:rPr>
              <a:t>Manipulating Character </a:t>
            </a:r>
            <a:br>
              <a:rPr lang="en-US" sz="3200" dirty="0">
                <a:solidFill>
                  <a:srgbClr val="FF0000"/>
                </a:solidFill>
                <a:latin typeface="Arial Unicode MS" pitchFamily="34" charset="-128"/>
              </a:rPr>
            </a:br>
            <a:r>
              <a:rPr lang="en-US" sz="3200" dirty="0">
                <a:solidFill>
                  <a:srgbClr val="FF0000"/>
                </a:solidFill>
                <a:latin typeface="Arial Unicode MS" pitchFamily="34" charset="-128"/>
              </a:rPr>
              <a:t>Strings with PL/SQL</a:t>
            </a:r>
            <a:endParaRPr lang="en-US" sz="3200" b="1" dirty="0">
              <a:solidFill>
                <a:srgbClr val="FF0000"/>
              </a:solidFill>
              <a:latin typeface="Arial Unicode MS" pitchFamily="34" charset="-128"/>
            </a:endParaRPr>
          </a:p>
        </p:txBody>
      </p:sp>
      <p:sp>
        <p:nvSpPr>
          <p:cNvPr id="14341" name="Rectangle 3"/>
          <p:cNvSpPr>
            <a:spLocks noGrp="1" noChangeArrowheads="1"/>
          </p:cNvSpPr>
          <p:nvPr>
            <p:ph type="body" idx="1"/>
          </p:nvPr>
        </p:nvSpPr>
        <p:spPr>
          <a:xfrm>
            <a:off x="685800" y="1828800"/>
            <a:ext cx="7772400" cy="4495800"/>
          </a:xfrm>
        </p:spPr>
        <p:txBody>
          <a:bodyPr/>
          <a:lstStyle/>
          <a:p>
            <a:pPr eaLnBrk="1" hangingPunct="1">
              <a:lnSpc>
                <a:spcPct val="90000"/>
              </a:lnSpc>
            </a:pPr>
            <a:r>
              <a:rPr lang="en-US" sz="2400"/>
              <a:t>To concatenate two strings in PL/SQL, you use the double bar (||) operator:</a:t>
            </a:r>
          </a:p>
          <a:p>
            <a:pPr lvl="1" eaLnBrk="1" hangingPunct="1">
              <a:lnSpc>
                <a:spcPct val="90000"/>
              </a:lnSpc>
            </a:pPr>
            <a:r>
              <a:rPr lang="en-US" sz="2000" i="1"/>
              <a:t>new_string</a:t>
            </a:r>
            <a:r>
              <a:rPr lang="en-US" sz="2000"/>
              <a:t> := </a:t>
            </a:r>
            <a:r>
              <a:rPr lang="en-US" sz="2000" i="1"/>
              <a:t>string1</a:t>
            </a:r>
            <a:r>
              <a:rPr lang="en-US" sz="2000"/>
              <a:t> || </a:t>
            </a:r>
            <a:r>
              <a:rPr lang="en-US" sz="2000" i="1"/>
              <a:t>string2</a:t>
            </a:r>
            <a:r>
              <a:rPr lang="en-US" sz="2000"/>
              <a:t>;</a:t>
            </a:r>
          </a:p>
          <a:p>
            <a:pPr eaLnBrk="1" hangingPunct="1">
              <a:lnSpc>
                <a:spcPct val="90000"/>
              </a:lnSpc>
            </a:pPr>
            <a:r>
              <a:rPr lang="en-US" sz="2400"/>
              <a:t>To remove blank leading spaces use the LTRIM function:</a:t>
            </a:r>
          </a:p>
          <a:p>
            <a:pPr lvl="1" eaLnBrk="1" hangingPunct="1">
              <a:lnSpc>
                <a:spcPct val="90000"/>
              </a:lnSpc>
            </a:pPr>
            <a:r>
              <a:rPr lang="en-US" sz="2000" i="1"/>
              <a:t>string := LTRIM(string_variable_name);</a:t>
            </a:r>
          </a:p>
          <a:p>
            <a:pPr eaLnBrk="1" hangingPunct="1">
              <a:lnSpc>
                <a:spcPct val="90000"/>
              </a:lnSpc>
            </a:pPr>
            <a:r>
              <a:rPr lang="en-US" sz="2400"/>
              <a:t>To remove blank trailing spaces use the RTRIM function:</a:t>
            </a:r>
          </a:p>
          <a:p>
            <a:pPr lvl="1" eaLnBrk="1" hangingPunct="1">
              <a:lnSpc>
                <a:spcPct val="90000"/>
              </a:lnSpc>
            </a:pPr>
            <a:r>
              <a:rPr lang="en-US" sz="2000" i="1">
                <a:solidFill>
                  <a:srgbClr val="000000"/>
                </a:solidFill>
              </a:rPr>
              <a:t>string := RTRIM(string_variable_name);</a:t>
            </a:r>
            <a:endParaRPr lang="en-US" sz="2000" i="1">
              <a:solidFill>
                <a:srgbClr val="000000"/>
              </a:solidFill>
              <a:latin typeface="Arial Unicode MS" pitchFamily="34" charset="-128"/>
            </a:endParaRPr>
          </a:p>
          <a:p>
            <a:pPr eaLnBrk="1" hangingPunct="1">
              <a:lnSpc>
                <a:spcPct val="90000"/>
              </a:lnSpc>
            </a:pPr>
            <a:r>
              <a:rPr lang="en-US" sz="2400"/>
              <a:t>To find the number of characters in a character string use the LENGTH function:</a:t>
            </a:r>
          </a:p>
          <a:p>
            <a:pPr lvl="1" eaLnBrk="1" hangingPunct="1">
              <a:lnSpc>
                <a:spcPct val="90000"/>
              </a:lnSpc>
            </a:pPr>
            <a:r>
              <a:rPr lang="en-US" sz="2000" i="1"/>
              <a:t>string_length := LENGTH(string_variable_name);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DC11F5BF-69BD-439E-BD50-354DC37D9C65}" type="slidenum">
              <a:rPr lang="en-US">
                <a:latin typeface="Arial" pitchFamily="34" charset="0"/>
              </a:rPr>
              <a:pPr/>
              <a:t>7</a:t>
            </a:fld>
            <a:endParaRPr lang="en-US">
              <a:latin typeface="Arial" pitchFamily="34" charset="0"/>
            </a:endParaRPr>
          </a:p>
        </p:txBody>
      </p:sp>
      <p:sp>
        <p:nvSpPr>
          <p:cNvPr id="15364" name="Rectangle 2"/>
          <p:cNvSpPr>
            <a:spLocks noGrp="1" noChangeArrowheads="1"/>
          </p:cNvSpPr>
          <p:nvPr>
            <p:ph type="title"/>
          </p:nvPr>
        </p:nvSpPr>
        <p:spPr/>
        <p:txBody>
          <a:bodyPr>
            <a:noAutofit/>
          </a:bodyPr>
          <a:lstStyle/>
          <a:p>
            <a:pPr eaLnBrk="1" hangingPunct="1"/>
            <a:r>
              <a:rPr lang="en-US" sz="3600" dirty="0">
                <a:solidFill>
                  <a:srgbClr val="FF0000"/>
                </a:solidFill>
                <a:latin typeface="Arial Unicode MS" pitchFamily="34" charset="-128"/>
              </a:rPr>
              <a:t>Manipulating Character </a:t>
            </a:r>
            <a:br>
              <a:rPr lang="en-US" sz="3600" dirty="0">
                <a:solidFill>
                  <a:srgbClr val="FF0000"/>
                </a:solidFill>
                <a:latin typeface="Arial Unicode MS" pitchFamily="34" charset="-128"/>
              </a:rPr>
            </a:br>
            <a:r>
              <a:rPr lang="en-US" sz="3600" dirty="0">
                <a:solidFill>
                  <a:srgbClr val="FF0000"/>
                </a:solidFill>
                <a:latin typeface="Arial Unicode MS" pitchFamily="34" charset="-128"/>
              </a:rPr>
              <a:t>Strings with PL/SQL</a:t>
            </a:r>
          </a:p>
        </p:txBody>
      </p:sp>
      <p:sp>
        <p:nvSpPr>
          <p:cNvPr id="15365" name="Rectangle 3"/>
          <p:cNvSpPr>
            <a:spLocks noGrp="1" noChangeArrowheads="1"/>
          </p:cNvSpPr>
          <p:nvPr>
            <p:ph type="body" idx="1"/>
          </p:nvPr>
        </p:nvSpPr>
        <p:spPr/>
        <p:txBody>
          <a:bodyPr>
            <a:normAutofit/>
          </a:bodyPr>
          <a:lstStyle/>
          <a:p>
            <a:pPr eaLnBrk="1" hangingPunct="1"/>
            <a:r>
              <a:rPr lang="en-US" sz="2800" dirty="0"/>
              <a:t>To change case, use UPPER, LOWER, INITCAP</a:t>
            </a:r>
          </a:p>
          <a:p>
            <a:pPr eaLnBrk="1" hangingPunct="1"/>
            <a:r>
              <a:rPr lang="en-US" sz="2800" dirty="0"/>
              <a:t>INSTR function searches a string for a specific substring:</a:t>
            </a:r>
          </a:p>
          <a:p>
            <a:pPr lvl="1" eaLnBrk="1" hangingPunct="1"/>
            <a:r>
              <a:rPr lang="en-US" i="1" dirty="0" err="1"/>
              <a:t>start_position</a:t>
            </a:r>
            <a:r>
              <a:rPr lang="en-US" i="1" dirty="0"/>
              <a:t> := INSTR(</a:t>
            </a:r>
            <a:r>
              <a:rPr lang="en-US" i="1" dirty="0" err="1"/>
              <a:t>original_string</a:t>
            </a:r>
            <a:r>
              <a:rPr lang="en-US" i="1" dirty="0"/>
              <a:t>, substring);</a:t>
            </a:r>
          </a:p>
          <a:p>
            <a:pPr eaLnBrk="1" hangingPunct="1"/>
            <a:r>
              <a:rPr lang="en-US" sz="2800" dirty="0"/>
              <a:t>SUBSTR function extracts a specific number of characters from a character string, starting at a given point:</a:t>
            </a:r>
          </a:p>
          <a:p>
            <a:pPr lvl="1" eaLnBrk="1" hangingPunct="1"/>
            <a:r>
              <a:rPr lang="en-US" i="1" dirty="0" err="1"/>
              <a:t>extracted_string</a:t>
            </a:r>
            <a:r>
              <a:rPr lang="en-US" i="1" dirty="0"/>
              <a:t> := SUBSTR(</a:t>
            </a:r>
            <a:r>
              <a:rPr lang="en-US" i="1" dirty="0" err="1"/>
              <a:t>string_variable</a:t>
            </a:r>
            <a:r>
              <a:rPr lang="en-US" i="1" dirty="0"/>
              <a:t>,  </a:t>
            </a:r>
            <a:r>
              <a:rPr lang="en-US" i="1" dirty="0" err="1"/>
              <a:t>starting_point</a:t>
            </a:r>
            <a:r>
              <a:rPr lang="en-US" i="1" dirty="0"/>
              <a:t>, </a:t>
            </a:r>
            <a:r>
              <a:rPr lang="en-US" i="1" dirty="0" err="1"/>
              <a:t>number_of_characters</a:t>
            </a:r>
            <a:r>
              <a:rPr lang="en-US" i="1"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762000"/>
          </a:xfrm>
        </p:spPr>
        <p:txBody>
          <a:bodyPr/>
          <a:lstStyle/>
          <a:p>
            <a:pPr eaLnBrk="1" hangingPunct="1"/>
            <a:r>
              <a:rPr lang="en-US" sz="3200" b="1" dirty="0">
                <a:solidFill>
                  <a:srgbClr val="FF0000"/>
                </a:solidFill>
              </a:rPr>
              <a:t>COMMON PL/SQL STRING FUNCTIONS</a:t>
            </a:r>
          </a:p>
        </p:txBody>
      </p:sp>
      <p:sp>
        <p:nvSpPr>
          <p:cNvPr id="15363" name="Rectangle 3"/>
          <p:cNvSpPr>
            <a:spLocks noGrp="1" noChangeArrowheads="1"/>
          </p:cNvSpPr>
          <p:nvPr>
            <p:ph type="body" idx="1"/>
          </p:nvPr>
        </p:nvSpPr>
        <p:spPr>
          <a:xfrm>
            <a:off x="685800" y="1447800"/>
            <a:ext cx="7772400" cy="4648200"/>
          </a:xfrm>
        </p:spPr>
        <p:txBody>
          <a:bodyPr/>
          <a:lstStyle/>
          <a:p>
            <a:pPr eaLnBrk="1" hangingPunct="1"/>
            <a:r>
              <a:rPr lang="en-US" sz="2000"/>
              <a:t>CHR(asciivalue) </a:t>
            </a:r>
          </a:p>
          <a:p>
            <a:pPr eaLnBrk="1" hangingPunct="1"/>
            <a:r>
              <a:rPr lang="en-US" sz="2000"/>
              <a:t>ASCII(string)</a:t>
            </a:r>
          </a:p>
          <a:p>
            <a:pPr eaLnBrk="1" hangingPunct="1"/>
            <a:r>
              <a:rPr lang="en-US" sz="2000"/>
              <a:t>LOWER(string)</a:t>
            </a:r>
          </a:p>
          <a:p>
            <a:pPr eaLnBrk="1" hangingPunct="1"/>
            <a:r>
              <a:rPr lang="en-US" sz="2000"/>
              <a:t>SUBSTR(string,start,substrlength)</a:t>
            </a:r>
          </a:p>
          <a:p>
            <a:pPr eaLnBrk="1" hangingPunct="1"/>
            <a:r>
              <a:rPr lang="en-US" sz="2000"/>
              <a:t>LTRIM(string)</a:t>
            </a:r>
          </a:p>
          <a:p>
            <a:pPr eaLnBrk="1" hangingPunct="1"/>
            <a:r>
              <a:rPr lang="en-US" sz="2000"/>
              <a:t>RTRIM(string)</a:t>
            </a:r>
          </a:p>
          <a:p>
            <a:pPr eaLnBrk="1" hangingPunct="1"/>
            <a:r>
              <a:rPr lang="en-US" sz="2000"/>
              <a:t>LPAD(string_to_be_padded, spaces_to_pad, |string_to_pad_with|)</a:t>
            </a:r>
          </a:p>
          <a:p>
            <a:pPr eaLnBrk="1" hangingPunct="1"/>
            <a:r>
              <a:rPr lang="en-US" sz="2000"/>
              <a:t>RPAD(string_to_be_padded, spaces_to_pad, |string_to_pad_with|)</a:t>
            </a:r>
          </a:p>
          <a:p>
            <a:pPr eaLnBrk="1" hangingPunct="1"/>
            <a:r>
              <a:rPr lang="en-US" sz="2000"/>
              <a:t>REPLACE(string, searchstring, replacestring)</a:t>
            </a:r>
          </a:p>
          <a:p>
            <a:pPr eaLnBrk="1" hangingPunct="1"/>
            <a:r>
              <a:rPr lang="en-US" sz="2000"/>
              <a:t>UPPER(string)</a:t>
            </a:r>
          </a:p>
          <a:p>
            <a:pPr eaLnBrk="1" hangingPunct="1"/>
            <a:r>
              <a:rPr lang="en-US" sz="2000"/>
              <a:t>INITCAP(string)</a:t>
            </a:r>
          </a:p>
          <a:p>
            <a:pPr eaLnBrk="1" hangingPunct="1"/>
            <a:r>
              <a:rPr lang="en-US" sz="2000"/>
              <a:t>LENGTH(string)</a:t>
            </a:r>
          </a:p>
          <a:p>
            <a:pPr eaLnBrk="1" hangingPunct="1"/>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8BB29C44-1DB3-4199-B087-BB0272295774}" type="slidenum">
              <a:rPr lang="en-US">
                <a:latin typeface="Arial" pitchFamily="34" charset="0"/>
              </a:rPr>
              <a:pPr/>
              <a:t>9</a:t>
            </a:fld>
            <a:endParaRPr lang="en-US">
              <a:latin typeface="Arial" pitchFamily="34" charset="0"/>
            </a:endParaRPr>
          </a:p>
        </p:txBody>
      </p:sp>
      <p:sp>
        <p:nvSpPr>
          <p:cNvPr id="23556" name="Rectangle 2"/>
          <p:cNvSpPr>
            <a:spLocks noGrp="1" noChangeArrowheads="1"/>
          </p:cNvSpPr>
          <p:nvPr>
            <p:ph type="title"/>
          </p:nvPr>
        </p:nvSpPr>
        <p:spPr/>
        <p:txBody>
          <a:bodyPr/>
          <a:lstStyle/>
          <a:p>
            <a:pPr eaLnBrk="1" hangingPunct="1"/>
            <a:r>
              <a:rPr lang="en-US" b="1" dirty="0">
                <a:solidFill>
                  <a:srgbClr val="FF0000"/>
                </a:solidFill>
              </a:rPr>
              <a:t>Complex Conditions</a:t>
            </a:r>
          </a:p>
        </p:txBody>
      </p:sp>
      <p:sp>
        <p:nvSpPr>
          <p:cNvPr id="23557" name="Rectangle 3"/>
          <p:cNvSpPr>
            <a:spLocks noGrp="1" noChangeArrowheads="1"/>
          </p:cNvSpPr>
          <p:nvPr>
            <p:ph type="body" idx="1"/>
          </p:nvPr>
        </p:nvSpPr>
        <p:spPr>
          <a:xfrm>
            <a:off x="685800" y="1752600"/>
            <a:ext cx="7772400" cy="1219200"/>
          </a:xfrm>
        </p:spPr>
        <p:txBody>
          <a:bodyPr>
            <a:normAutofit fontScale="92500" lnSpcReduction="10000"/>
          </a:bodyPr>
          <a:lstStyle/>
          <a:p>
            <a:pPr eaLnBrk="1" hangingPunct="1"/>
            <a:r>
              <a:rPr lang="en-US" sz="2400"/>
              <a:t>Created with logical operators AND, OR and NOT</a:t>
            </a:r>
          </a:p>
          <a:p>
            <a:pPr eaLnBrk="1" hangingPunct="1"/>
            <a:r>
              <a:rPr lang="en-US" sz="2400"/>
              <a:t>AND is evaluated before OR</a:t>
            </a:r>
          </a:p>
          <a:p>
            <a:pPr eaLnBrk="1" hangingPunct="1"/>
            <a:r>
              <a:rPr lang="en-US" sz="2400"/>
              <a:t>Use () to set precedence</a:t>
            </a:r>
          </a:p>
        </p:txBody>
      </p:sp>
      <p:pic>
        <p:nvPicPr>
          <p:cNvPr id="23558" name="Picture 4" descr="Fig04-19"/>
          <p:cNvPicPr>
            <a:picLocks noChangeAspect="1" noChangeArrowheads="1"/>
          </p:cNvPicPr>
          <p:nvPr/>
        </p:nvPicPr>
        <p:blipFill>
          <a:blip r:embed="rId2" cstate="print"/>
          <a:srcRect t="23958" b="25626"/>
          <a:stretch>
            <a:fillRect/>
          </a:stretch>
        </p:blipFill>
        <p:spPr bwMode="auto">
          <a:xfrm>
            <a:off x="990600" y="3276600"/>
            <a:ext cx="7011988" cy="26511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86564C76C0F429CD6C389FECFCE49" ma:contentTypeVersion="2" ma:contentTypeDescription="Create a new document." ma:contentTypeScope="" ma:versionID="05fc054baf521cb3ae0571e955eb62ec">
  <xsd:schema xmlns:xsd="http://www.w3.org/2001/XMLSchema" xmlns:xs="http://www.w3.org/2001/XMLSchema" xmlns:p="http://schemas.microsoft.com/office/2006/metadata/properties" xmlns:ns2="abc2973b-db5a-458a-aeae-3071ff8a1925" targetNamespace="http://schemas.microsoft.com/office/2006/metadata/properties" ma:root="true" ma:fieldsID="15380b8ed52f699729b3c9996243c0b6" ns2:_="">
    <xsd:import namespace="abc2973b-db5a-458a-aeae-3071ff8a19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c2973b-db5a-458a-aeae-3071ff8a1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EA736B-21F8-41C0-BF25-6230D5AC1035}"/>
</file>

<file path=customXml/itemProps2.xml><?xml version="1.0" encoding="utf-8"?>
<ds:datastoreItem xmlns:ds="http://schemas.openxmlformats.org/officeDocument/2006/customXml" ds:itemID="{58B3D8C4-533C-4DC2-B7D5-DD7AD6A3AAE5}"/>
</file>

<file path=customXml/itemProps3.xml><?xml version="1.0" encoding="utf-8"?>
<ds:datastoreItem xmlns:ds="http://schemas.openxmlformats.org/officeDocument/2006/customXml" ds:itemID="{109B0231-D2E9-4FBE-9809-A114CA51E570}"/>
</file>

<file path=docProps/app.xml><?xml version="1.0" encoding="utf-8"?>
<Properties xmlns="http://schemas.openxmlformats.org/officeDocument/2006/extended-properties" xmlns:vt="http://schemas.openxmlformats.org/officeDocument/2006/docPropsVTypes">
  <TotalTime>2</TotalTime>
  <Words>6047</Words>
  <Application>Microsoft Office PowerPoint</Application>
  <PresentationFormat>On-screen Show (4:3)</PresentationFormat>
  <Paragraphs>742</Paragraphs>
  <Slides>56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Unicode MS</vt:lpstr>
      <vt:lpstr>Calibri</vt:lpstr>
      <vt:lpstr>Courier New</vt:lpstr>
      <vt:lpstr>Tahoma</vt:lpstr>
      <vt:lpstr>Times New Roman</vt:lpstr>
      <vt:lpstr>Wingdings</vt:lpstr>
      <vt:lpstr>Office Theme</vt:lpstr>
      <vt:lpstr>PowerPoint Presentation</vt:lpstr>
      <vt:lpstr>PL/SQL Block Types</vt:lpstr>
      <vt:lpstr>PL/SQL Variable Types</vt:lpstr>
      <vt:lpstr>Variable Naming Conventions</vt:lpstr>
      <vt:lpstr>PL/SQL is strongly typed</vt:lpstr>
      <vt:lpstr>Manipulating Character  Strings with PL/SQL</vt:lpstr>
      <vt:lpstr>Manipulating Character  Strings with PL/SQL</vt:lpstr>
      <vt:lpstr>COMMON PL/SQL STRING FUNCTIONS</vt:lpstr>
      <vt:lpstr>Complex Conditions</vt:lpstr>
      <vt:lpstr>Reference data types</vt:lpstr>
      <vt:lpstr>%TYPE vs %ROWTYPE - What's the difference? </vt:lpstr>
      <vt:lpstr> What are the advantages of using these over data types? </vt:lpstr>
      <vt:lpstr>What  are % TYPE and % ROWTYPE ?</vt:lpstr>
      <vt:lpstr>PowerPoint Presentation</vt:lpstr>
      <vt:lpstr>Using SQL in procedures</vt:lpstr>
      <vt:lpstr>Example (Anonymous Block of Code)</vt:lpstr>
      <vt:lpstr>%ROWTYPE</vt:lpstr>
      <vt:lpstr>SELECT  INTO</vt:lpstr>
      <vt:lpstr>CURSORS</vt:lpstr>
      <vt:lpstr>CURSOR</vt:lpstr>
      <vt:lpstr>Cursors in SQL</vt:lpstr>
      <vt:lpstr>Implicit Cursor</vt:lpstr>
      <vt:lpstr>Using an Implicit Cursor</vt:lpstr>
      <vt:lpstr>Explicit Cursor</vt:lpstr>
      <vt:lpstr>Implicit cursors </vt:lpstr>
      <vt:lpstr>Using an Explicit Cursor</vt:lpstr>
      <vt:lpstr>Explicit cursors </vt:lpstr>
      <vt:lpstr>EXPLICIT CURSOR</vt:lpstr>
      <vt:lpstr>Explicit Cursor with %ROWTYPE</vt:lpstr>
      <vt:lpstr>Syntax for Cursors</vt:lpstr>
      <vt:lpstr>Cursors</vt:lpstr>
      <vt:lpstr>PowerPoint Presentation</vt:lpstr>
      <vt:lpstr>PowerPoint Presentation</vt:lpstr>
      <vt:lpstr>PowerPoint Presentation</vt:lpstr>
      <vt:lpstr>PowerPoint Presentation</vt:lpstr>
      <vt:lpstr>The %ISOPEN Attribute</vt:lpstr>
      <vt:lpstr>PowerPoint Presentation</vt:lpstr>
      <vt:lpstr>Cursor FOR Loops</vt:lpstr>
      <vt:lpstr>Cursor FOR Loops: An Example</vt:lpstr>
      <vt:lpstr>PowerPoint Presentation</vt:lpstr>
      <vt:lpstr>If the salary of the employe is &lt;20000, update the salary by 5000</vt:lpstr>
      <vt:lpstr>STRINGS</vt:lpstr>
      <vt:lpstr>STRINGS</vt:lpstr>
      <vt:lpstr>CURSORS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variation using WHILE Loop and %FOUND</vt:lpstr>
      <vt:lpstr>Parameters in Cursors</vt:lpstr>
      <vt:lpstr>FOR LOOP requires no CURSOR OPEN, FETCH, CLOSE</vt:lpstr>
      <vt:lpstr>SELECT FOR UPDATE Cursors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dc:creator>
  <cp:lastModifiedBy>kaushik</cp:lastModifiedBy>
  <cp:revision>1</cp:revision>
  <dcterms:created xsi:type="dcterms:W3CDTF">2020-11-23T05:30:21Z</dcterms:created>
  <dcterms:modified xsi:type="dcterms:W3CDTF">2020-11-23T05:32:28Z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0x010100DBE86564C76C0F429CD6C389FECFCE49</vt:lpwstr>
  </property>
</Properties>
</file>