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0" r:id="rId5"/>
    <p:sldId id="263" r:id="rId6"/>
    <p:sldId id="262" r:id="rId7"/>
    <p:sldId id="261"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4/2/2021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768009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4/2/2021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51286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4/2/2021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73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4/2/2021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97280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4/2/2021</a:t>
            </a:fld>
            <a:endParaRPr lang="en-US" dirty="0"/>
          </a:p>
        </p:txBody>
      </p:sp>
    </p:spTree>
    <p:extLst>
      <p:ext uri="{BB962C8B-B14F-4D97-AF65-F5344CB8AC3E}">
        <p14:creationId xmlns:p14="http://schemas.microsoft.com/office/powerpoint/2010/main" val="361781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4/2/2021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53621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4/2/2021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00460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4/2/2021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41624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4/2/2021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95330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4/2/2021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50688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4/2/2021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3102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4/2/2021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11691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foursquare.com/docs/api/venues/explore"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pedshed.net/?page_id=5"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White peony petals">
            <a:extLst>
              <a:ext uri="{FF2B5EF4-FFF2-40B4-BE49-F238E27FC236}">
                <a16:creationId xmlns:a16="http://schemas.microsoft.com/office/drawing/2014/main" id="{3C29EE05-D00E-451E-8954-7A0FD7BC8EC1}"/>
              </a:ext>
            </a:extLst>
          </p:cNvPr>
          <p:cNvPicPr>
            <a:picLocks noChangeAspect="1"/>
          </p:cNvPicPr>
          <p:nvPr/>
        </p:nvPicPr>
        <p:blipFill rotWithShape="1">
          <a:blip r:embed="rId2"/>
          <a:srcRect r="25226"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1" name="Freeform: Shape 10">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TextBox 4">
            <a:extLst>
              <a:ext uri="{FF2B5EF4-FFF2-40B4-BE49-F238E27FC236}">
                <a16:creationId xmlns:a16="http://schemas.microsoft.com/office/drawing/2014/main" id="{3935586D-D923-404F-BA3E-E0360E427F5E}"/>
              </a:ext>
            </a:extLst>
          </p:cNvPr>
          <p:cNvSpPr txBox="1"/>
          <p:nvPr/>
        </p:nvSpPr>
        <p:spPr>
          <a:xfrm>
            <a:off x="2130641" y="612558"/>
            <a:ext cx="7137646" cy="1452192"/>
          </a:xfrm>
          <a:prstGeom prst="rect">
            <a:avLst/>
          </a:prstGeom>
          <a:noFill/>
        </p:spPr>
        <p:txBody>
          <a:bodyPr wrap="square" rtlCol="0">
            <a:spAutoFit/>
          </a:bodyPr>
          <a:lstStyle/>
          <a:p>
            <a:pPr algn="ctr">
              <a:lnSpc>
                <a:spcPct val="107000"/>
              </a:lnSpc>
              <a:spcAft>
                <a:spcPts val="800"/>
              </a:spcAft>
            </a:pPr>
            <a:r>
              <a:rPr lang="en-US" sz="2800" dirty="0">
                <a:effectLst/>
                <a:latin typeface="Arial" panose="020B0604020202020204" pitchFamily="34" charset="0"/>
                <a:ea typeface="Calibri" panose="020F0502020204030204" pitchFamily="34" charset="0"/>
                <a:cs typeface="Times New Roman" panose="02020603050405020304" pitchFamily="18" charset="0"/>
              </a:rPr>
              <a:t>Data </a:t>
            </a:r>
            <a:r>
              <a:rPr lang="en-US" sz="2800" dirty="0">
                <a:latin typeface="Arial" panose="020B0604020202020204" pitchFamily="34" charset="0"/>
                <a:ea typeface="Calibri" panose="020F0502020204030204" pitchFamily="34" charset="0"/>
                <a:cs typeface="Times New Roman" panose="02020603050405020304" pitchFamily="18" charset="0"/>
              </a:rPr>
              <a:t>Visualization and Data Analysis </a:t>
            </a:r>
            <a:r>
              <a:rPr lang="en-US" sz="2800" dirty="0">
                <a:effectLst/>
                <a:latin typeface="Arial" panose="020B0604020202020204" pitchFamily="34" charset="0"/>
                <a:ea typeface="Calibri" panose="020F0502020204030204" pitchFamily="34" charset="0"/>
                <a:cs typeface="Times New Roman" panose="02020603050405020304" pitchFamily="18" charset="0"/>
              </a:rPr>
              <a:t>of office location preferences at M.N. Dastur &amp;Co.</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C66E6170-59AC-49DE-8DBF-D845510F3DEE}"/>
              </a:ext>
            </a:extLst>
          </p:cNvPr>
          <p:cNvSpPr txBox="1"/>
          <p:nvPr/>
        </p:nvSpPr>
        <p:spPr>
          <a:xfrm>
            <a:off x="2760955" y="3059668"/>
            <a:ext cx="6036815" cy="369332"/>
          </a:xfrm>
          <a:prstGeom prst="rect">
            <a:avLst/>
          </a:prstGeom>
          <a:noFill/>
        </p:spPr>
        <p:txBody>
          <a:bodyPr wrap="square" rtlCol="0">
            <a:spAutoFit/>
          </a:bodyPr>
          <a:lstStyle/>
          <a:p>
            <a:r>
              <a:rPr lang="en-US" dirty="0"/>
              <a:t>Capstone Project- The battle of neighborhoods</a:t>
            </a:r>
            <a:endParaRPr lang="en-IN" dirty="0"/>
          </a:p>
        </p:txBody>
      </p:sp>
      <p:sp>
        <p:nvSpPr>
          <p:cNvPr id="7" name="TextBox 6">
            <a:extLst>
              <a:ext uri="{FF2B5EF4-FFF2-40B4-BE49-F238E27FC236}">
                <a16:creationId xmlns:a16="http://schemas.microsoft.com/office/drawing/2014/main" id="{A1B9A6FB-3FB2-48EA-8D3D-EDB6C4BCB305}"/>
              </a:ext>
            </a:extLst>
          </p:cNvPr>
          <p:cNvSpPr txBox="1"/>
          <p:nvPr/>
        </p:nvSpPr>
        <p:spPr>
          <a:xfrm>
            <a:off x="488272" y="5060272"/>
            <a:ext cx="4517745" cy="1754326"/>
          </a:xfrm>
          <a:prstGeom prst="rect">
            <a:avLst/>
          </a:prstGeom>
          <a:noFill/>
        </p:spPr>
        <p:txBody>
          <a:bodyPr wrap="square" rtlCol="0">
            <a:spAutoFit/>
          </a:bodyPr>
          <a:lstStyle/>
          <a:p>
            <a:r>
              <a:rPr lang="en-US" dirty="0"/>
              <a:t>Name : Supratim Sengupta</a:t>
            </a:r>
          </a:p>
          <a:p>
            <a:endParaRPr lang="en-US" dirty="0"/>
          </a:p>
          <a:p>
            <a:r>
              <a:rPr lang="en-US" dirty="0"/>
              <a:t>Metallurgical and Material Science major</a:t>
            </a:r>
          </a:p>
          <a:p>
            <a:endParaRPr lang="en-US" dirty="0"/>
          </a:p>
          <a:p>
            <a:r>
              <a:rPr lang="en-US" dirty="0"/>
              <a:t>IIT Bombay</a:t>
            </a:r>
            <a:endParaRPr lang="en-IN" dirty="0"/>
          </a:p>
        </p:txBody>
      </p:sp>
      <p:sp>
        <p:nvSpPr>
          <p:cNvPr id="8" name="TextBox 7">
            <a:extLst>
              <a:ext uri="{FF2B5EF4-FFF2-40B4-BE49-F238E27FC236}">
                <a16:creationId xmlns:a16="http://schemas.microsoft.com/office/drawing/2014/main" id="{6B2D8B44-7AB9-4435-8DD6-9A3E2690296E}"/>
              </a:ext>
            </a:extLst>
          </p:cNvPr>
          <p:cNvSpPr txBox="1"/>
          <p:nvPr/>
        </p:nvSpPr>
        <p:spPr>
          <a:xfrm>
            <a:off x="8610278" y="6420604"/>
            <a:ext cx="3613212" cy="369332"/>
          </a:xfrm>
          <a:prstGeom prst="rect">
            <a:avLst/>
          </a:prstGeom>
          <a:noFill/>
        </p:spPr>
        <p:txBody>
          <a:bodyPr wrap="square" rtlCol="0">
            <a:spAutoFit/>
          </a:bodyPr>
          <a:lstStyle/>
          <a:p>
            <a:r>
              <a:rPr lang="en-US" dirty="0"/>
              <a:t>Language of code: Python</a:t>
            </a:r>
            <a:endParaRPr lang="en-IN" dirty="0"/>
          </a:p>
        </p:txBody>
      </p:sp>
    </p:spTree>
    <p:extLst>
      <p:ext uri="{BB962C8B-B14F-4D97-AF65-F5344CB8AC3E}">
        <p14:creationId xmlns:p14="http://schemas.microsoft.com/office/powerpoint/2010/main" val="741458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White peony petals">
            <a:extLst>
              <a:ext uri="{FF2B5EF4-FFF2-40B4-BE49-F238E27FC236}">
                <a16:creationId xmlns:a16="http://schemas.microsoft.com/office/drawing/2014/main" id="{3C29EE05-D00E-451E-8954-7A0FD7BC8EC1}"/>
              </a:ext>
            </a:extLst>
          </p:cNvPr>
          <p:cNvPicPr>
            <a:picLocks noChangeAspect="1"/>
          </p:cNvPicPr>
          <p:nvPr/>
        </p:nvPicPr>
        <p:blipFill rotWithShape="1">
          <a:blip r:embed="rId2"/>
          <a:srcRect r="25226"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1" name="Freeform: Shape 10">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extBox 1">
            <a:extLst>
              <a:ext uri="{FF2B5EF4-FFF2-40B4-BE49-F238E27FC236}">
                <a16:creationId xmlns:a16="http://schemas.microsoft.com/office/drawing/2014/main" id="{C48F7D6A-2D43-4434-A368-F5F9342A9A26}"/>
              </a:ext>
            </a:extLst>
          </p:cNvPr>
          <p:cNvSpPr txBox="1"/>
          <p:nvPr/>
        </p:nvSpPr>
        <p:spPr>
          <a:xfrm>
            <a:off x="408373" y="393444"/>
            <a:ext cx="8682361" cy="369332"/>
          </a:xfrm>
          <a:prstGeom prst="rect">
            <a:avLst/>
          </a:prstGeom>
          <a:noFill/>
        </p:spPr>
        <p:txBody>
          <a:bodyPr wrap="square" rtlCol="0">
            <a:spAutoFit/>
          </a:bodyPr>
          <a:lstStyle/>
          <a:p>
            <a:r>
              <a:rPr lang="en-US" dirty="0"/>
              <a:t>Introduction</a:t>
            </a:r>
            <a:endParaRPr lang="en-IN" dirty="0"/>
          </a:p>
        </p:txBody>
      </p:sp>
      <p:sp>
        <p:nvSpPr>
          <p:cNvPr id="3" name="TextBox 2">
            <a:extLst>
              <a:ext uri="{FF2B5EF4-FFF2-40B4-BE49-F238E27FC236}">
                <a16:creationId xmlns:a16="http://schemas.microsoft.com/office/drawing/2014/main" id="{A3EE57F0-EBED-49A6-9B28-58FC13FFF0F8}"/>
              </a:ext>
            </a:extLst>
          </p:cNvPr>
          <p:cNvSpPr txBox="1"/>
          <p:nvPr/>
        </p:nvSpPr>
        <p:spPr>
          <a:xfrm>
            <a:off x="408373" y="1100831"/>
            <a:ext cx="10475650" cy="1477328"/>
          </a:xfrm>
          <a:prstGeom prst="rect">
            <a:avLst/>
          </a:prstGeom>
          <a:noFill/>
        </p:spPr>
        <p:txBody>
          <a:bodyPr wrap="square" rtlCol="0">
            <a:spAutoFit/>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Being a consultancy company based on the eastern coalfield belt of India they have taken an approach of creating a local community of companies together coming up with the solutions of certain complex metallurgical problems. The main approach is creating independent spaces for the companies to work in unison alongside each other.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901B5C50-8317-45C9-AC89-EAD85E9AD8E9}"/>
              </a:ext>
            </a:extLst>
          </p:cNvPr>
          <p:cNvSpPr txBox="1"/>
          <p:nvPr/>
        </p:nvSpPr>
        <p:spPr>
          <a:xfrm>
            <a:off x="1147275" y="3698656"/>
            <a:ext cx="2192784" cy="369332"/>
          </a:xfrm>
          <a:prstGeom prst="rect">
            <a:avLst/>
          </a:prstGeom>
          <a:noFill/>
        </p:spPr>
        <p:txBody>
          <a:bodyPr wrap="square" rtlCol="0">
            <a:spAutoFit/>
          </a:bodyPr>
          <a:lstStyle/>
          <a:p>
            <a:r>
              <a:rPr lang="en-US" dirty="0"/>
              <a:t>Business Problem</a:t>
            </a:r>
            <a:endParaRPr lang="en-IN" dirty="0"/>
          </a:p>
        </p:txBody>
      </p:sp>
      <p:sp>
        <p:nvSpPr>
          <p:cNvPr id="6" name="TextBox 5">
            <a:extLst>
              <a:ext uri="{FF2B5EF4-FFF2-40B4-BE49-F238E27FC236}">
                <a16:creationId xmlns:a16="http://schemas.microsoft.com/office/drawing/2014/main" id="{9044C25E-C5A0-4AB4-A82C-1F62C01BB884}"/>
              </a:ext>
            </a:extLst>
          </p:cNvPr>
          <p:cNvSpPr txBox="1"/>
          <p:nvPr/>
        </p:nvSpPr>
        <p:spPr>
          <a:xfrm>
            <a:off x="6402360" y="2578159"/>
            <a:ext cx="395944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Expansion due to penetration in fields of oil and gas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Determining locational preference for new expansion in Kolkata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Using Python to visualize and analyze current locational data </a:t>
            </a:r>
            <a:endParaRPr lang="en-IN" dirty="0"/>
          </a:p>
        </p:txBody>
      </p:sp>
      <p:cxnSp>
        <p:nvCxnSpPr>
          <p:cNvPr id="8" name="Straight Arrow Connector 7">
            <a:extLst>
              <a:ext uri="{FF2B5EF4-FFF2-40B4-BE49-F238E27FC236}">
                <a16:creationId xmlns:a16="http://schemas.microsoft.com/office/drawing/2014/main" id="{3A6117C3-806B-4215-9748-4629367A79E1}"/>
              </a:ext>
            </a:extLst>
          </p:cNvPr>
          <p:cNvCxnSpPr>
            <a:stCxn id="5" idx="3"/>
            <a:endCxn id="6" idx="1"/>
          </p:cNvCxnSpPr>
          <p:nvPr/>
        </p:nvCxnSpPr>
        <p:spPr>
          <a:xfrm flipV="1">
            <a:off x="3340059" y="3870821"/>
            <a:ext cx="3062301" cy="125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5322DF6-7B18-4AA6-9EA2-9C9678E938EE}"/>
              </a:ext>
            </a:extLst>
          </p:cNvPr>
          <p:cNvSpPr txBox="1"/>
          <p:nvPr/>
        </p:nvSpPr>
        <p:spPr>
          <a:xfrm>
            <a:off x="1147275" y="6095224"/>
            <a:ext cx="2290439" cy="369332"/>
          </a:xfrm>
          <a:prstGeom prst="rect">
            <a:avLst/>
          </a:prstGeom>
          <a:noFill/>
        </p:spPr>
        <p:txBody>
          <a:bodyPr wrap="square" rtlCol="0">
            <a:spAutoFit/>
          </a:bodyPr>
          <a:lstStyle/>
          <a:p>
            <a:r>
              <a:rPr lang="en-US" dirty="0"/>
              <a:t>Interest of project</a:t>
            </a:r>
            <a:endParaRPr lang="en-IN" dirty="0"/>
          </a:p>
        </p:txBody>
      </p:sp>
      <p:sp>
        <p:nvSpPr>
          <p:cNvPr id="16" name="TextBox 15">
            <a:extLst>
              <a:ext uri="{FF2B5EF4-FFF2-40B4-BE49-F238E27FC236}">
                <a16:creationId xmlns:a16="http://schemas.microsoft.com/office/drawing/2014/main" id="{AFBE9B4A-E28D-4AE9-92FA-B582A746C45F}"/>
              </a:ext>
            </a:extLst>
          </p:cNvPr>
          <p:cNvSpPr txBox="1"/>
          <p:nvPr/>
        </p:nvSpPr>
        <p:spPr>
          <a:xfrm>
            <a:off x="6620530" y="5356560"/>
            <a:ext cx="395944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Board of Directors at M.N. </a:t>
            </a:r>
            <a:r>
              <a:rPr lang="en-US" dirty="0" err="1"/>
              <a:t>dastur</a:t>
            </a:r>
            <a:endParaRPr lang="en-US" dirty="0"/>
          </a:p>
          <a:p>
            <a:pPr marL="285750" indent="-285750">
              <a:buFont typeface="Arial" panose="020B0604020202020204" pitchFamily="34" charset="0"/>
              <a:buChar char="•"/>
            </a:pPr>
            <a:r>
              <a:rPr lang="en-US" dirty="0"/>
              <a:t>Duplicated for other organizations with equivalent expansion policies</a:t>
            </a:r>
            <a:endParaRPr lang="en-IN" dirty="0"/>
          </a:p>
        </p:txBody>
      </p:sp>
      <p:cxnSp>
        <p:nvCxnSpPr>
          <p:cNvPr id="18" name="Straight Arrow Connector 17">
            <a:extLst>
              <a:ext uri="{FF2B5EF4-FFF2-40B4-BE49-F238E27FC236}">
                <a16:creationId xmlns:a16="http://schemas.microsoft.com/office/drawing/2014/main" id="{AFD96666-DACD-4F77-82BC-72FE05C58B39}"/>
              </a:ext>
            </a:extLst>
          </p:cNvPr>
          <p:cNvCxnSpPr>
            <a:stCxn id="14" idx="3"/>
          </p:cNvCxnSpPr>
          <p:nvPr/>
        </p:nvCxnSpPr>
        <p:spPr>
          <a:xfrm>
            <a:off x="3437714" y="6279890"/>
            <a:ext cx="318281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162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White peony petals">
            <a:extLst>
              <a:ext uri="{FF2B5EF4-FFF2-40B4-BE49-F238E27FC236}">
                <a16:creationId xmlns:a16="http://schemas.microsoft.com/office/drawing/2014/main" id="{3C29EE05-D00E-451E-8954-7A0FD7BC8EC1}"/>
              </a:ext>
            </a:extLst>
          </p:cNvPr>
          <p:cNvPicPr>
            <a:picLocks noChangeAspect="1"/>
          </p:cNvPicPr>
          <p:nvPr/>
        </p:nvPicPr>
        <p:blipFill rotWithShape="1">
          <a:blip r:embed="rId2"/>
          <a:srcRect r="25226" b="1"/>
          <a:stretch/>
        </p:blipFill>
        <p:spPr>
          <a:xfrm>
            <a:off x="4534672" y="-19868"/>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1" name="Freeform: Shape 10">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extBox 1">
            <a:extLst>
              <a:ext uri="{FF2B5EF4-FFF2-40B4-BE49-F238E27FC236}">
                <a16:creationId xmlns:a16="http://schemas.microsoft.com/office/drawing/2014/main" id="{522CC2FB-8746-42D7-9B50-F920F4D2723B}"/>
              </a:ext>
            </a:extLst>
          </p:cNvPr>
          <p:cNvSpPr txBox="1"/>
          <p:nvPr/>
        </p:nvSpPr>
        <p:spPr>
          <a:xfrm>
            <a:off x="532660" y="594804"/>
            <a:ext cx="8229600" cy="369332"/>
          </a:xfrm>
          <a:prstGeom prst="rect">
            <a:avLst/>
          </a:prstGeom>
          <a:noFill/>
        </p:spPr>
        <p:txBody>
          <a:bodyPr wrap="square" rtlCol="0">
            <a:spAutoFit/>
          </a:bodyPr>
          <a:lstStyle/>
          <a:p>
            <a:r>
              <a:rPr lang="en-US" dirty="0"/>
              <a:t>Dataset Exploration</a:t>
            </a:r>
            <a:endParaRPr lang="en-IN" dirty="0"/>
          </a:p>
        </p:txBody>
      </p:sp>
      <p:sp>
        <p:nvSpPr>
          <p:cNvPr id="3" name="TextBox 2">
            <a:extLst>
              <a:ext uri="{FF2B5EF4-FFF2-40B4-BE49-F238E27FC236}">
                <a16:creationId xmlns:a16="http://schemas.microsoft.com/office/drawing/2014/main" id="{980DDE9B-27FF-4765-9EAD-88B6046909E3}"/>
              </a:ext>
            </a:extLst>
          </p:cNvPr>
          <p:cNvSpPr txBox="1"/>
          <p:nvPr/>
        </p:nvSpPr>
        <p:spPr>
          <a:xfrm>
            <a:off x="408373" y="1402672"/>
            <a:ext cx="11022046" cy="369332"/>
          </a:xfrm>
          <a:prstGeom prst="rect">
            <a:avLst/>
          </a:prstGeom>
          <a:noFill/>
        </p:spPr>
        <p:txBody>
          <a:bodyPr wrap="square" rtlCol="0">
            <a:spAutoFit/>
          </a:bodyPr>
          <a:lstStyle/>
          <a:p>
            <a:pPr marL="285750" indent="-285750">
              <a:buFont typeface="Arial" panose="020B0604020202020204" pitchFamily="34" charset="0"/>
              <a:buChar char="•"/>
            </a:pPr>
            <a:r>
              <a:rPr lang="en-US" dirty="0"/>
              <a:t>Scraping of data from the official website of the organization--- for present data</a:t>
            </a:r>
            <a:endParaRPr lang="en-IN" dirty="0"/>
          </a:p>
        </p:txBody>
      </p:sp>
      <p:sp>
        <p:nvSpPr>
          <p:cNvPr id="5" name="Rectangle 4">
            <a:extLst>
              <a:ext uri="{FF2B5EF4-FFF2-40B4-BE49-F238E27FC236}">
                <a16:creationId xmlns:a16="http://schemas.microsoft.com/office/drawing/2014/main" id="{1EB348AE-0471-4CFE-9D08-0528AC8D2BED}"/>
              </a:ext>
            </a:extLst>
          </p:cNvPr>
          <p:cNvSpPr/>
          <p:nvPr/>
        </p:nvSpPr>
        <p:spPr>
          <a:xfrm>
            <a:off x="809225" y="2116012"/>
            <a:ext cx="2832549" cy="2210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98CCFF46-A0AE-4D0E-842D-4229879E4645}"/>
              </a:ext>
            </a:extLst>
          </p:cNvPr>
          <p:cNvSpPr txBox="1"/>
          <p:nvPr/>
        </p:nvSpPr>
        <p:spPr>
          <a:xfrm>
            <a:off x="1042021" y="2512946"/>
            <a:ext cx="2467743"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India</a:t>
            </a:r>
          </a:p>
          <a:p>
            <a:pPr marL="285750" indent="-285750">
              <a:buFont typeface="Arial" panose="020B0604020202020204" pitchFamily="34" charset="0"/>
              <a:buChar char="•"/>
            </a:pPr>
            <a:r>
              <a:rPr lang="en-US" sz="1600" dirty="0"/>
              <a:t>Japan</a:t>
            </a:r>
          </a:p>
          <a:p>
            <a:pPr marL="285750" indent="-285750">
              <a:buFont typeface="Arial" panose="020B0604020202020204" pitchFamily="34" charset="0"/>
              <a:buChar char="•"/>
            </a:pPr>
            <a:r>
              <a:rPr lang="en-US" sz="1600" dirty="0"/>
              <a:t>Germany</a:t>
            </a:r>
          </a:p>
          <a:p>
            <a:pPr marL="285750" indent="-285750">
              <a:buFont typeface="Arial" panose="020B0604020202020204" pitchFamily="34" charset="0"/>
              <a:buChar char="•"/>
            </a:pPr>
            <a:r>
              <a:rPr lang="en-US" sz="1600" dirty="0"/>
              <a:t>United States</a:t>
            </a:r>
          </a:p>
          <a:p>
            <a:pPr marL="285750" indent="-285750">
              <a:buFont typeface="Arial" panose="020B0604020202020204" pitchFamily="34" charset="0"/>
              <a:buChar char="•"/>
            </a:pPr>
            <a:r>
              <a:rPr lang="en-US" sz="1600" dirty="0"/>
              <a:t>UAE</a:t>
            </a:r>
          </a:p>
        </p:txBody>
      </p:sp>
      <p:cxnSp>
        <p:nvCxnSpPr>
          <p:cNvPr id="10" name="Straight Arrow Connector 9">
            <a:extLst>
              <a:ext uri="{FF2B5EF4-FFF2-40B4-BE49-F238E27FC236}">
                <a16:creationId xmlns:a16="http://schemas.microsoft.com/office/drawing/2014/main" id="{033589D0-1477-4269-8E80-53EB2B2278BB}"/>
              </a:ext>
            </a:extLst>
          </p:cNvPr>
          <p:cNvCxnSpPr>
            <a:cxnSpLocks/>
            <a:stCxn id="5" idx="3"/>
          </p:cNvCxnSpPr>
          <p:nvPr/>
        </p:nvCxnSpPr>
        <p:spPr>
          <a:xfrm>
            <a:off x="3641774" y="3221282"/>
            <a:ext cx="1005686" cy="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BEB72FD-3877-4BB9-962D-AD4D63FC78FF}"/>
              </a:ext>
            </a:extLst>
          </p:cNvPr>
          <p:cNvSpPr/>
          <p:nvPr/>
        </p:nvSpPr>
        <p:spPr>
          <a:xfrm>
            <a:off x="4681286" y="2116013"/>
            <a:ext cx="2960591" cy="2210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524C2691-A33A-492D-BD82-45CF8B97E5B4}"/>
              </a:ext>
            </a:extLst>
          </p:cNvPr>
          <p:cNvSpPr txBox="1"/>
          <p:nvPr/>
        </p:nvSpPr>
        <p:spPr>
          <a:xfrm>
            <a:off x="4681286" y="2366808"/>
            <a:ext cx="3061241"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Kolkata----Headquarters</a:t>
            </a:r>
          </a:p>
          <a:p>
            <a:pPr marL="285750" indent="-285750">
              <a:buFont typeface="Arial" panose="020B0604020202020204" pitchFamily="34" charset="0"/>
              <a:buChar char="•"/>
            </a:pPr>
            <a:r>
              <a:rPr lang="en-US" sz="1600" dirty="0"/>
              <a:t>Bengaluru</a:t>
            </a:r>
          </a:p>
          <a:p>
            <a:pPr marL="285750" indent="-285750">
              <a:buFont typeface="Arial" panose="020B0604020202020204" pitchFamily="34" charset="0"/>
              <a:buChar char="•"/>
            </a:pPr>
            <a:r>
              <a:rPr lang="en-US" sz="1600" dirty="0"/>
              <a:t>New Delhi</a:t>
            </a:r>
          </a:p>
          <a:p>
            <a:pPr marL="285750" indent="-285750">
              <a:buFont typeface="Arial" panose="020B0604020202020204" pitchFamily="34" charset="0"/>
              <a:buChar char="•"/>
            </a:pPr>
            <a:r>
              <a:rPr lang="en-US" sz="1600" dirty="0"/>
              <a:t>Mumbai</a:t>
            </a:r>
          </a:p>
          <a:p>
            <a:pPr marL="285750" indent="-285750">
              <a:buFont typeface="Arial" panose="020B0604020202020204" pitchFamily="34" charset="0"/>
              <a:buChar char="•"/>
            </a:pPr>
            <a:r>
              <a:rPr lang="en-US" sz="1600" dirty="0"/>
              <a:t>Chennai</a:t>
            </a:r>
          </a:p>
          <a:p>
            <a:pPr marL="285750" indent="-285750">
              <a:buFont typeface="Arial" panose="020B0604020202020204" pitchFamily="34" charset="0"/>
              <a:buChar char="•"/>
            </a:pPr>
            <a:r>
              <a:rPr lang="en-US" sz="1600" dirty="0"/>
              <a:t>Bhubaneshwar</a:t>
            </a:r>
            <a:endParaRPr lang="en-IN" sz="1600" dirty="0"/>
          </a:p>
        </p:txBody>
      </p:sp>
      <p:cxnSp>
        <p:nvCxnSpPr>
          <p:cNvPr id="17" name="Straight Arrow Connector 16">
            <a:extLst>
              <a:ext uri="{FF2B5EF4-FFF2-40B4-BE49-F238E27FC236}">
                <a16:creationId xmlns:a16="http://schemas.microsoft.com/office/drawing/2014/main" id="{AC5083BB-6FBA-4FCA-9334-061477D54F8F}"/>
              </a:ext>
            </a:extLst>
          </p:cNvPr>
          <p:cNvCxnSpPr/>
          <p:nvPr/>
        </p:nvCxnSpPr>
        <p:spPr>
          <a:xfrm>
            <a:off x="7655102" y="3174665"/>
            <a:ext cx="113482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00F332E-AB32-40D5-B7A4-896B32A43370}"/>
              </a:ext>
            </a:extLst>
          </p:cNvPr>
          <p:cNvSpPr txBox="1"/>
          <p:nvPr/>
        </p:nvSpPr>
        <p:spPr>
          <a:xfrm>
            <a:off x="8892551" y="2357856"/>
            <a:ext cx="2828286"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Chandni Chowk</a:t>
            </a:r>
          </a:p>
          <a:p>
            <a:pPr marL="285750" indent="-285750">
              <a:buFont typeface="Arial" panose="020B0604020202020204" pitchFamily="34" charset="0"/>
              <a:buChar char="•"/>
            </a:pPr>
            <a:r>
              <a:rPr lang="en-US" sz="1600" dirty="0"/>
              <a:t>Rabindra Sadan</a:t>
            </a:r>
          </a:p>
          <a:p>
            <a:pPr marL="285750" indent="-285750">
              <a:buFont typeface="Arial" panose="020B0604020202020204" pitchFamily="34" charset="0"/>
              <a:buChar char="•"/>
            </a:pPr>
            <a:r>
              <a:rPr lang="en-US" sz="1600" dirty="0"/>
              <a:t>Bhowanipore</a:t>
            </a:r>
          </a:p>
          <a:p>
            <a:pPr marL="285750" indent="-285750">
              <a:buFont typeface="Arial" panose="020B0604020202020204" pitchFamily="34" charset="0"/>
              <a:buChar char="•"/>
            </a:pPr>
            <a:r>
              <a:rPr lang="en-US" sz="1600" dirty="0"/>
              <a:t>New town</a:t>
            </a:r>
          </a:p>
          <a:p>
            <a:pPr marL="285750" indent="-285750">
              <a:buFont typeface="Arial" panose="020B0604020202020204" pitchFamily="34" charset="0"/>
              <a:buChar char="•"/>
            </a:pPr>
            <a:r>
              <a:rPr lang="en-US" sz="1600" dirty="0"/>
              <a:t>Jadavpur</a:t>
            </a:r>
          </a:p>
          <a:p>
            <a:pPr marL="285750" indent="-285750">
              <a:buFont typeface="Arial" panose="020B0604020202020204" pitchFamily="34" charset="0"/>
              <a:buChar char="•"/>
            </a:pPr>
            <a:r>
              <a:rPr lang="en-US" sz="1600" dirty="0" err="1"/>
              <a:t>Birati</a:t>
            </a:r>
            <a:endParaRPr lang="en-US" sz="1600" dirty="0"/>
          </a:p>
          <a:p>
            <a:pPr marL="285750" indent="-285750">
              <a:buFont typeface="Arial" panose="020B0604020202020204" pitchFamily="34" charset="0"/>
              <a:buChar char="•"/>
            </a:pPr>
            <a:endParaRPr lang="en-IN" sz="1600" dirty="0"/>
          </a:p>
        </p:txBody>
      </p:sp>
      <p:sp>
        <p:nvSpPr>
          <p:cNvPr id="21" name="Rectangle 20">
            <a:extLst>
              <a:ext uri="{FF2B5EF4-FFF2-40B4-BE49-F238E27FC236}">
                <a16:creationId xmlns:a16="http://schemas.microsoft.com/office/drawing/2014/main" id="{FA5E3060-3E77-4422-9367-62EF5A5E760A}"/>
              </a:ext>
            </a:extLst>
          </p:cNvPr>
          <p:cNvSpPr/>
          <p:nvPr/>
        </p:nvSpPr>
        <p:spPr>
          <a:xfrm>
            <a:off x="8803150" y="2116012"/>
            <a:ext cx="2751556" cy="2210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IN"/>
          </a:p>
        </p:txBody>
      </p:sp>
      <p:sp>
        <p:nvSpPr>
          <p:cNvPr id="24" name="TextBox 23">
            <a:extLst>
              <a:ext uri="{FF2B5EF4-FFF2-40B4-BE49-F238E27FC236}">
                <a16:creationId xmlns:a16="http://schemas.microsoft.com/office/drawing/2014/main" id="{61DA7C03-F1B1-4EBF-867B-95B52B484415}"/>
              </a:ext>
            </a:extLst>
          </p:cNvPr>
          <p:cNvSpPr txBox="1"/>
          <p:nvPr/>
        </p:nvSpPr>
        <p:spPr>
          <a:xfrm>
            <a:off x="532660" y="4776186"/>
            <a:ext cx="10067278" cy="369332"/>
          </a:xfrm>
          <a:prstGeom prst="rect">
            <a:avLst/>
          </a:prstGeom>
          <a:noFill/>
        </p:spPr>
        <p:txBody>
          <a:bodyPr wrap="square" rtlCol="0">
            <a:spAutoFit/>
          </a:bodyPr>
          <a:lstStyle/>
          <a:p>
            <a:pPr marL="285750" indent="-285750">
              <a:buFont typeface="Arial" panose="020B0604020202020204" pitchFamily="34" charset="0"/>
              <a:buChar char="•"/>
            </a:pPr>
            <a:r>
              <a:rPr lang="en-US" dirty="0"/>
              <a:t>Finding the latitudes and longitudes using </a:t>
            </a:r>
            <a:r>
              <a:rPr lang="en-US" dirty="0" err="1"/>
              <a:t>Geopy</a:t>
            </a:r>
            <a:endParaRPr lang="en-IN" dirty="0"/>
          </a:p>
        </p:txBody>
      </p:sp>
      <p:sp>
        <p:nvSpPr>
          <p:cNvPr id="25" name="TextBox 24">
            <a:extLst>
              <a:ext uri="{FF2B5EF4-FFF2-40B4-BE49-F238E27FC236}">
                <a16:creationId xmlns:a16="http://schemas.microsoft.com/office/drawing/2014/main" id="{0630C780-8AD8-4199-87FE-59C26326D8CD}"/>
              </a:ext>
            </a:extLst>
          </p:cNvPr>
          <p:cNvSpPr txBox="1"/>
          <p:nvPr/>
        </p:nvSpPr>
        <p:spPr>
          <a:xfrm>
            <a:off x="546918" y="5426797"/>
            <a:ext cx="11270843" cy="646331"/>
          </a:xfrm>
          <a:prstGeom prst="rect">
            <a:avLst/>
          </a:prstGeom>
          <a:noFill/>
        </p:spPr>
        <p:txBody>
          <a:bodyPr wrap="square" rtlCol="0">
            <a:spAutoFit/>
          </a:bodyPr>
          <a:lstStyle/>
          <a:p>
            <a:pPr marL="285750" indent="-285750">
              <a:buFont typeface="Arial" panose="020B0604020202020204" pitchFamily="34" charset="0"/>
              <a:buChar char="•"/>
            </a:pPr>
            <a:r>
              <a:rPr lang="en-US" dirty="0"/>
              <a:t>Plot maps of the scrapped locations of data throughout the country as well as within Kolkata using Folium</a:t>
            </a:r>
            <a:endParaRPr lang="en-IN" dirty="0"/>
          </a:p>
        </p:txBody>
      </p:sp>
    </p:spTree>
    <p:extLst>
      <p:ext uri="{BB962C8B-B14F-4D97-AF65-F5344CB8AC3E}">
        <p14:creationId xmlns:p14="http://schemas.microsoft.com/office/powerpoint/2010/main" val="3014923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White peony petals">
            <a:extLst>
              <a:ext uri="{FF2B5EF4-FFF2-40B4-BE49-F238E27FC236}">
                <a16:creationId xmlns:a16="http://schemas.microsoft.com/office/drawing/2014/main" id="{3C29EE05-D00E-451E-8954-7A0FD7BC8EC1}"/>
              </a:ext>
            </a:extLst>
          </p:cNvPr>
          <p:cNvPicPr>
            <a:picLocks noChangeAspect="1"/>
          </p:cNvPicPr>
          <p:nvPr/>
        </p:nvPicPr>
        <p:blipFill rotWithShape="1">
          <a:blip r:embed="rId2"/>
          <a:srcRect r="25226" b="1"/>
          <a:stretch/>
        </p:blipFill>
        <p:spPr>
          <a:xfrm>
            <a:off x="4517998" y="-19868"/>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1" name="Freeform: Shape 10">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extBox 1">
            <a:extLst>
              <a:ext uri="{FF2B5EF4-FFF2-40B4-BE49-F238E27FC236}">
                <a16:creationId xmlns:a16="http://schemas.microsoft.com/office/drawing/2014/main" id="{5F230AE5-2FC7-44DA-9CC0-EE1C73451CAC}"/>
              </a:ext>
            </a:extLst>
          </p:cNvPr>
          <p:cNvSpPr txBox="1"/>
          <p:nvPr/>
        </p:nvSpPr>
        <p:spPr>
          <a:xfrm>
            <a:off x="106531" y="585926"/>
            <a:ext cx="10413507" cy="2472472"/>
          </a:xfrm>
          <a:prstGeom prst="rect">
            <a:avLst/>
          </a:prstGeom>
          <a:noFill/>
        </p:spPr>
        <p:txBody>
          <a:bodyPr wrap="square" rtlCol="0">
            <a:spAutoFit/>
          </a:bodyPr>
          <a:lstStyle/>
          <a:p>
            <a:pPr>
              <a:lnSpc>
                <a:spcPts val="1920"/>
              </a:lnSpc>
              <a:spcBef>
                <a:spcPts val="1200"/>
              </a:spcBef>
              <a:spcAft>
                <a:spcPts val="1500"/>
              </a:spcAft>
            </a:pPr>
            <a:r>
              <a:rPr lang="en-IN"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100 venues in the 400m closest to the offices listed in Kolkata. </a:t>
            </a:r>
          </a:p>
          <a:p>
            <a:pPr>
              <a:lnSpc>
                <a:spcPts val="1920"/>
              </a:lnSpc>
              <a:spcBef>
                <a:spcPts val="1200"/>
              </a:spcBef>
              <a:spcAft>
                <a:spcPts val="1500"/>
              </a:spcAft>
            </a:pPr>
            <a:r>
              <a:rPr lang="en-IN"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final output is a Data Frame containing these details which can then be used for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nSpc>
                <a:spcPts val="1500"/>
              </a:lnSpc>
              <a:spcAft>
                <a:spcPts val="800"/>
              </a:spcAft>
              <a:buSzPts val="1000"/>
              <a:buFont typeface="Symbol" panose="05050102010706020507" pitchFamily="18" charset="2"/>
              <a:buChar char=""/>
              <a:tabLst>
                <a:tab pos="457200" algn="l"/>
              </a:tabLst>
            </a:pPr>
            <a:r>
              <a:rPr lang="en-IN"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Using the latitude and longitude found in the previous section, query Foursquare using the explore </a:t>
            </a:r>
            <a:r>
              <a:rPr lang="en-IN" sz="1400" u="none" strike="noStrik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hlinkClick r:id="rId3"/>
              </a:rPr>
              <a:t>API</a:t>
            </a:r>
            <a:r>
              <a:rPr lang="en-IN"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to find up to 100 local popular venues.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nSpc>
                <a:spcPts val="1500"/>
              </a:lnSpc>
              <a:spcAft>
                <a:spcPts val="800"/>
              </a:spcAft>
              <a:buSzPts val="1000"/>
              <a:buFont typeface="Symbol" panose="05050102010706020507" pitchFamily="18" charset="2"/>
              <a:buChar char=""/>
              <a:tabLst>
                <a:tab pos="457200" algn="l"/>
              </a:tabLst>
            </a:pPr>
            <a:r>
              <a:rPr lang="en-IN"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Group the data produced by office name and shape using one hot encoding.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nSpc>
                <a:spcPts val="1500"/>
              </a:lnSpc>
              <a:spcAft>
                <a:spcPts val="800"/>
              </a:spcAft>
              <a:buSzPts val="1000"/>
              <a:buFont typeface="Symbol" panose="05050102010706020507" pitchFamily="18" charset="2"/>
              <a:buChar char=""/>
              <a:tabLst>
                <a:tab pos="457200" algn="l"/>
              </a:tabLst>
            </a:pPr>
            <a:r>
              <a:rPr lang="en-IN"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Find the 10 most common venues for each office and create a final DataFrame with this data for analysis.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E8D43941-565D-4AA1-8F92-F2F33AED86DE}"/>
              </a:ext>
            </a:extLst>
          </p:cNvPr>
          <p:cNvSpPr txBox="1"/>
          <p:nvPr/>
        </p:nvSpPr>
        <p:spPr>
          <a:xfrm>
            <a:off x="133241" y="158435"/>
            <a:ext cx="7017065" cy="335989"/>
          </a:xfrm>
          <a:prstGeom prst="rect">
            <a:avLst/>
          </a:prstGeom>
          <a:noFill/>
        </p:spPr>
        <p:txBody>
          <a:bodyPr wrap="square" rtlCol="0">
            <a:spAutoFit/>
          </a:bodyPr>
          <a:lstStyle/>
          <a:p>
            <a:pPr>
              <a:lnSpc>
                <a:spcPts val="1920"/>
              </a:lnSpc>
              <a:spcBef>
                <a:spcPts val="1200"/>
              </a:spcBef>
              <a:spcAft>
                <a:spcPts val="150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Foursquare data for each office: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3B9DB285-26A2-49BA-8341-A150EDEFBF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217" y="3225009"/>
            <a:ext cx="5151566" cy="3177815"/>
          </a:xfrm>
          <a:prstGeom prst="rect">
            <a:avLst/>
          </a:prstGeom>
        </p:spPr>
      </p:pic>
      <p:pic>
        <p:nvPicPr>
          <p:cNvPr id="16" name="Picture 15">
            <a:extLst>
              <a:ext uri="{FF2B5EF4-FFF2-40B4-BE49-F238E27FC236}">
                <a16:creationId xmlns:a16="http://schemas.microsoft.com/office/drawing/2014/main" id="{C68C0AB8-68A4-4774-8E27-EDF46385AE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1945" y="3225009"/>
            <a:ext cx="5151566" cy="3177815"/>
          </a:xfrm>
          <a:prstGeom prst="rect">
            <a:avLst/>
          </a:prstGeom>
        </p:spPr>
      </p:pic>
    </p:spTree>
    <p:extLst>
      <p:ext uri="{BB962C8B-B14F-4D97-AF65-F5344CB8AC3E}">
        <p14:creationId xmlns:p14="http://schemas.microsoft.com/office/powerpoint/2010/main" val="3762477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White peony petals">
            <a:extLst>
              <a:ext uri="{FF2B5EF4-FFF2-40B4-BE49-F238E27FC236}">
                <a16:creationId xmlns:a16="http://schemas.microsoft.com/office/drawing/2014/main" id="{3C29EE05-D00E-451E-8954-7A0FD7BC8EC1}"/>
              </a:ext>
            </a:extLst>
          </p:cNvPr>
          <p:cNvPicPr>
            <a:picLocks noChangeAspect="1"/>
          </p:cNvPicPr>
          <p:nvPr/>
        </p:nvPicPr>
        <p:blipFill rotWithShape="1">
          <a:blip r:embed="rId2"/>
          <a:srcRect r="25226"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1" name="Freeform: Shape 10">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extBox 1">
            <a:extLst>
              <a:ext uri="{FF2B5EF4-FFF2-40B4-BE49-F238E27FC236}">
                <a16:creationId xmlns:a16="http://schemas.microsoft.com/office/drawing/2014/main" id="{D4F09949-C5B7-42EB-8ED7-4402DA226A22}"/>
              </a:ext>
            </a:extLst>
          </p:cNvPr>
          <p:cNvSpPr txBox="1"/>
          <p:nvPr/>
        </p:nvSpPr>
        <p:spPr>
          <a:xfrm>
            <a:off x="310718" y="710214"/>
            <a:ext cx="11212498" cy="1367041"/>
          </a:xfrm>
          <a:prstGeom prst="rect">
            <a:avLst/>
          </a:prstGeom>
          <a:noFill/>
        </p:spPr>
        <p:txBody>
          <a:bodyPr wrap="square" rtlCol="0">
            <a:spAutoFit/>
          </a:bodyPr>
          <a:lstStyle/>
          <a:p>
            <a:pPr marL="285750" marR="304800" lvl="0" indent="-285750">
              <a:lnSpc>
                <a:spcPts val="1500"/>
              </a:lnSpc>
              <a:spcAft>
                <a:spcPts val="800"/>
              </a:spcAft>
              <a:buSzPts val="1000"/>
              <a:buFont typeface="Arial" panose="020B0604020202020204" pitchFamily="34" charset="0"/>
              <a:buChar char="•"/>
              <a:tabLst>
                <a:tab pos="457200" algn="l"/>
              </a:tabLst>
            </a:pPr>
            <a:r>
              <a:rPr lang="en-IN"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Data has been collected from the M.N.Dastur  website for Kolkata based offices and exact locations added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304800" lvl="0" indent="-285750">
              <a:lnSpc>
                <a:spcPts val="1500"/>
              </a:lnSpc>
              <a:spcAft>
                <a:spcPts val="800"/>
              </a:spcAft>
              <a:buSzPts val="1000"/>
              <a:buFont typeface="Arial" panose="020B0604020202020204" pitchFamily="34" charset="0"/>
              <a:buChar char="•"/>
              <a:tabLst>
                <a:tab pos="457200" algn="l"/>
              </a:tabLst>
            </a:pPr>
            <a:r>
              <a:rPr lang="en-IN"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areas around each office will be characterised using data from Foursquare for venue types in a 400m radius around each. This radius was chosen as the </a:t>
            </a:r>
            <a:r>
              <a:rPr lang="en-IN" sz="1600" u="sng"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hlinkClick r:id="rId3"/>
              </a:rPr>
              <a:t>“ ped shed "</a:t>
            </a:r>
            <a:r>
              <a:rPr lang="en-IN"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which is deemed as equivalent to 5 mins walk.</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600" dirty="0">
                <a:solidFill>
                  <a:srgbClr val="000000"/>
                </a:solidFill>
                <a:effectLst/>
                <a:latin typeface="Arial" panose="020B0604020202020204" pitchFamily="34" charset="0"/>
                <a:ea typeface="Calibri" panose="020F0502020204030204" pitchFamily="34" charset="0"/>
              </a:rPr>
              <a:t>The data will be explored using heatmapping and K-means clustering in order to find similarities between the localities of the various M.N.Dastur offices in Kolkata</a:t>
            </a:r>
            <a:endParaRPr lang="en-IN" sz="1600" dirty="0"/>
          </a:p>
        </p:txBody>
      </p:sp>
      <p:sp>
        <p:nvSpPr>
          <p:cNvPr id="3" name="TextBox 2">
            <a:extLst>
              <a:ext uri="{FF2B5EF4-FFF2-40B4-BE49-F238E27FC236}">
                <a16:creationId xmlns:a16="http://schemas.microsoft.com/office/drawing/2014/main" id="{3D4841F0-8F65-43C7-B9F6-FE590959A80C}"/>
              </a:ext>
            </a:extLst>
          </p:cNvPr>
          <p:cNvSpPr txBox="1"/>
          <p:nvPr/>
        </p:nvSpPr>
        <p:spPr>
          <a:xfrm>
            <a:off x="454647" y="187113"/>
            <a:ext cx="6658252" cy="335989"/>
          </a:xfrm>
          <a:prstGeom prst="rect">
            <a:avLst/>
          </a:prstGeom>
          <a:noFill/>
        </p:spPr>
        <p:txBody>
          <a:bodyPr wrap="square" rtlCol="0">
            <a:spAutoFit/>
          </a:bodyPr>
          <a:lstStyle/>
          <a:p>
            <a:pPr>
              <a:lnSpc>
                <a:spcPts val="1920"/>
              </a:lnSpc>
              <a:spcBef>
                <a:spcPts val="1200"/>
              </a:spcBef>
              <a:spcAft>
                <a:spcPts val="150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Methodology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DBDE3390-6DFB-4667-A136-EB1B159705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459" y="2497118"/>
            <a:ext cx="4859164" cy="3948070"/>
          </a:xfrm>
          <a:prstGeom prst="rect">
            <a:avLst/>
          </a:prstGeom>
        </p:spPr>
      </p:pic>
      <p:sp>
        <p:nvSpPr>
          <p:cNvPr id="7" name="TextBox 6">
            <a:extLst>
              <a:ext uri="{FF2B5EF4-FFF2-40B4-BE49-F238E27FC236}">
                <a16:creationId xmlns:a16="http://schemas.microsoft.com/office/drawing/2014/main" id="{59298E9A-4C0C-4735-B218-DDB9CAE942D3}"/>
              </a:ext>
            </a:extLst>
          </p:cNvPr>
          <p:cNvSpPr txBox="1"/>
          <p:nvPr/>
        </p:nvSpPr>
        <p:spPr>
          <a:xfrm>
            <a:off x="6327777" y="4367813"/>
            <a:ext cx="5634997" cy="1310615"/>
          </a:xfrm>
          <a:prstGeom prst="rect">
            <a:avLst/>
          </a:prstGeom>
          <a:noFill/>
        </p:spPr>
        <p:txBody>
          <a:bodyPr wrap="square" rtlCol="0">
            <a:spAutoFit/>
          </a:bodyPr>
          <a:lstStyle/>
          <a:p>
            <a:pPr>
              <a:lnSpc>
                <a:spcPts val="1920"/>
              </a:lnSpc>
              <a:spcBef>
                <a:spcPts val="1200"/>
              </a:spcBef>
              <a:spcAft>
                <a:spcPts val="15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After performing of the heat map, it can be seen that there are hotspots in the southern area of Kolkata namely the areas near Chandni chowk to Rabindra sadan within which we can see the technological hub area of park street and esplanade all the way up to tollygunge.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3525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White peony petals">
            <a:extLst>
              <a:ext uri="{FF2B5EF4-FFF2-40B4-BE49-F238E27FC236}">
                <a16:creationId xmlns:a16="http://schemas.microsoft.com/office/drawing/2014/main" id="{3C29EE05-D00E-451E-8954-7A0FD7BC8EC1}"/>
              </a:ext>
            </a:extLst>
          </p:cNvPr>
          <p:cNvPicPr>
            <a:picLocks noChangeAspect="1"/>
          </p:cNvPicPr>
          <p:nvPr/>
        </p:nvPicPr>
        <p:blipFill rotWithShape="1">
          <a:blip r:embed="rId2"/>
          <a:srcRect r="25226" b="1"/>
          <a:stretch/>
        </p:blipFill>
        <p:spPr>
          <a:xfrm>
            <a:off x="4487028" y="8149"/>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1" name="Freeform: Shape 10">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extBox 1">
            <a:extLst>
              <a:ext uri="{FF2B5EF4-FFF2-40B4-BE49-F238E27FC236}">
                <a16:creationId xmlns:a16="http://schemas.microsoft.com/office/drawing/2014/main" id="{E20186EC-67DD-41CF-B021-9138980EA128}"/>
              </a:ext>
            </a:extLst>
          </p:cNvPr>
          <p:cNvSpPr txBox="1"/>
          <p:nvPr/>
        </p:nvSpPr>
        <p:spPr>
          <a:xfrm>
            <a:off x="195309" y="257452"/>
            <a:ext cx="8673483" cy="335989"/>
          </a:xfrm>
          <a:prstGeom prst="rect">
            <a:avLst/>
          </a:prstGeom>
          <a:noFill/>
        </p:spPr>
        <p:txBody>
          <a:bodyPr wrap="square" rtlCol="0">
            <a:spAutoFit/>
          </a:bodyPr>
          <a:lstStyle/>
          <a:p>
            <a:pPr>
              <a:lnSpc>
                <a:spcPts val="1920"/>
              </a:lnSpc>
              <a:spcBef>
                <a:spcPts val="1200"/>
              </a:spcBef>
              <a:spcAft>
                <a:spcPts val="150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Clustering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C7205DAE-8A1A-4241-9D78-8D06A628BF0B}"/>
              </a:ext>
            </a:extLst>
          </p:cNvPr>
          <p:cNvSpPr txBox="1"/>
          <p:nvPr/>
        </p:nvSpPr>
        <p:spPr>
          <a:xfrm>
            <a:off x="195309" y="850883"/>
            <a:ext cx="10502283" cy="579646"/>
          </a:xfrm>
          <a:prstGeom prst="rect">
            <a:avLst/>
          </a:prstGeom>
          <a:noFill/>
        </p:spPr>
        <p:txBody>
          <a:bodyPr wrap="square" rtlCol="0">
            <a:spAutoFit/>
          </a:bodyPr>
          <a:lstStyle/>
          <a:p>
            <a:pPr marL="285750" indent="-285750">
              <a:lnSpc>
                <a:spcPts val="1920"/>
              </a:lnSpc>
              <a:spcBef>
                <a:spcPts val="1200"/>
              </a:spcBef>
              <a:spcAft>
                <a:spcPts val="1500"/>
              </a:spcAft>
              <a:buFont typeface="Arial" panose="020B0604020202020204" pitchFamily="34" charset="0"/>
              <a:buChar char="•"/>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After clustering done on the basis of k-means algorithm we can see there is majority of cluster 1(label 0)  within which majority of the current office location falls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79EEB836-E2CE-4DFA-84DB-A0A616303E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205" y="1600749"/>
            <a:ext cx="4290432" cy="2697714"/>
          </a:xfrm>
          <a:prstGeom prst="rect">
            <a:avLst/>
          </a:prstGeom>
        </p:spPr>
      </p:pic>
      <p:sp>
        <p:nvSpPr>
          <p:cNvPr id="7" name="TextBox 6">
            <a:extLst>
              <a:ext uri="{FF2B5EF4-FFF2-40B4-BE49-F238E27FC236}">
                <a16:creationId xmlns:a16="http://schemas.microsoft.com/office/drawing/2014/main" id="{367A52B1-E23E-43AE-9FFB-A5A74743930F}"/>
              </a:ext>
            </a:extLst>
          </p:cNvPr>
          <p:cNvSpPr txBox="1"/>
          <p:nvPr/>
        </p:nvSpPr>
        <p:spPr>
          <a:xfrm>
            <a:off x="1701520" y="4589755"/>
            <a:ext cx="2035979" cy="338554"/>
          </a:xfrm>
          <a:prstGeom prst="rect">
            <a:avLst/>
          </a:prstGeom>
          <a:noFill/>
        </p:spPr>
        <p:txBody>
          <a:bodyPr wrap="square" rtlCol="0">
            <a:spAutoFit/>
          </a:bodyPr>
          <a:lstStyle/>
          <a:p>
            <a:r>
              <a:rPr lang="en-US" sz="1600" dirty="0"/>
              <a:t>No of Clusters=3</a:t>
            </a:r>
            <a:endParaRPr lang="en-IN" sz="1600" dirty="0"/>
          </a:p>
        </p:txBody>
      </p:sp>
      <p:pic>
        <p:nvPicPr>
          <p:cNvPr id="10" name="Picture 9">
            <a:extLst>
              <a:ext uri="{FF2B5EF4-FFF2-40B4-BE49-F238E27FC236}">
                <a16:creationId xmlns:a16="http://schemas.microsoft.com/office/drawing/2014/main" id="{673F0E30-BEF1-48A3-A85E-E248A21810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8729" y="1521685"/>
            <a:ext cx="5359733" cy="2855841"/>
          </a:xfrm>
          <a:prstGeom prst="rect">
            <a:avLst/>
          </a:prstGeom>
        </p:spPr>
      </p:pic>
      <p:sp>
        <p:nvSpPr>
          <p:cNvPr id="12" name="TextBox 11">
            <a:extLst>
              <a:ext uri="{FF2B5EF4-FFF2-40B4-BE49-F238E27FC236}">
                <a16:creationId xmlns:a16="http://schemas.microsoft.com/office/drawing/2014/main" id="{2E2841D8-BB31-4A73-B6B6-10CD5D4D4819}"/>
              </a:ext>
            </a:extLst>
          </p:cNvPr>
          <p:cNvSpPr txBox="1"/>
          <p:nvPr/>
        </p:nvSpPr>
        <p:spPr>
          <a:xfrm>
            <a:off x="372642" y="5033639"/>
            <a:ext cx="11123941" cy="1925464"/>
          </a:xfrm>
          <a:prstGeom prst="rect">
            <a:avLst/>
          </a:prstGeom>
          <a:noFill/>
        </p:spPr>
        <p:txBody>
          <a:bodyPr wrap="square" rtlCol="0">
            <a:spAutoFit/>
          </a:bodyPr>
          <a:lstStyle/>
          <a:p>
            <a:pPr algn="just">
              <a:lnSpc>
                <a:spcPct val="107000"/>
              </a:lnSpc>
              <a:spcBef>
                <a:spcPts val="1200"/>
              </a:spcBef>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Comparing the three largest clusters (clusters 1,2 and 3 in order) we note the following: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nSpc>
                <a:spcPts val="1500"/>
              </a:lnSpc>
              <a:spcAft>
                <a:spcPts val="800"/>
              </a:spcAft>
              <a:buSzPts val="1000"/>
              <a:buFont typeface="Symbol" panose="05050102010706020507" pitchFamily="18" charset="2"/>
              <a:buChar char=""/>
              <a:tabLst>
                <a:tab pos="457200" algn="l"/>
              </a:tabLs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largest cluster share a number of features. ATM, Asian restaurants ,BBQ joints, beer garden comes under these popular features.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nSpc>
                <a:spcPts val="1500"/>
              </a:lnSpc>
              <a:spcAft>
                <a:spcPts val="800"/>
              </a:spcAft>
              <a:buSzPts val="1000"/>
              <a:buFont typeface="Symbol" panose="05050102010706020507" pitchFamily="18" charset="2"/>
              <a:buChar char=""/>
              <a:tabLst>
                <a:tab pos="457200" algn="l"/>
              </a:tabLs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Being specific about the type of each area beyond these shared features is difficult but we note a few differences using the top ten venue types for each cluster: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600" dirty="0">
                <a:solidFill>
                  <a:srgbClr val="000000"/>
                </a:solidFill>
                <a:effectLst/>
                <a:latin typeface="Arial" panose="020B0604020202020204" pitchFamily="34" charset="0"/>
                <a:ea typeface="Times New Roman" panose="02020603050405020304" pitchFamily="18" charset="0"/>
              </a:rPr>
              <a:t>Cluster 1 (label 0) has the "core" venue types one might except, but has less variety in other areas i.e., types of variety in restaurants and movie theatres and lounges i.e., it lacks some form of entertainment</a:t>
            </a:r>
            <a:endParaRPr lang="en-IN" sz="1600" dirty="0"/>
          </a:p>
        </p:txBody>
      </p:sp>
    </p:spTree>
    <p:extLst>
      <p:ext uri="{BB962C8B-B14F-4D97-AF65-F5344CB8AC3E}">
        <p14:creationId xmlns:p14="http://schemas.microsoft.com/office/powerpoint/2010/main" val="1018003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White peony petals">
            <a:extLst>
              <a:ext uri="{FF2B5EF4-FFF2-40B4-BE49-F238E27FC236}">
                <a16:creationId xmlns:a16="http://schemas.microsoft.com/office/drawing/2014/main" id="{3C29EE05-D00E-451E-8954-7A0FD7BC8EC1}"/>
              </a:ext>
            </a:extLst>
          </p:cNvPr>
          <p:cNvPicPr>
            <a:picLocks noChangeAspect="1"/>
          </p:cNvPicPr>
          <p:nvPr/>
        </p:nvPicPr>
        <p:blipFill rotWithShape="1">
          <a:blip r:embed="rId2"/>
          <a:srcRect r="25226"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1" name="Freeform: Shape 10">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TextBox 2">
            <a:extLst>
              <a:ext uri="{FF2B5EF4-FFF2-40B4-BE49-F238E27FC236}">
                <a16:creationId xmlns:a16="http://schemas.microsoft.com/office/drawing/2014/main" id="{629A5D35-39A7-46DC-806F-C1BF02CC4647}"/>
              </a:ext>
            </a:extLst>
          </p:cNvPr>
          <p:cNvSpPr txBox="1"/>
          <p:nvPr/>
        </p:nvSpPr>
        <p:spPr>
          <a:xfrm>
            <a:off x="426128" y="257452"/>
            <a:ext cx="6249880" cy="335989"/>
          </a:xfrm>
          <a:prstGeom prst="rect">
            <a:avLst/>
          </a:prstGeom>
          <a:noFill/>
        </p:spPr>
        <p:txBody>
          <a:bodyPr wrap="square" rtlCol="0">
            <a:spAutoFit/>
          </a:bodyPr>
          <a:lstStyle/>
          <a:p>
            <a:pPr>
              <a:lnSpc>
                <a:spcPts val="1920"/>
              </a:lnSpc>
              <a:spcBef>
                <a:spcPts val="1200"/>
              </a:spcBef>
              <a:spcAft>
                <a:spcPts val="150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Conclusion</a:t>
            </a:r>
            <a:r>
              <a:rPr lang="en-IN" sz="1800" u="sng"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BEE614A-FBF9-4D46-A4B2-A91D285BA10E}"/>
              </a:ext>
            </a:extLst>
          </p:cNvPr>
          <p:cNvSpPr txBox="1"/>
          <p:nvPr/>
        </p:nvSpPr>
        <p:spPr>
          <a:xfrm>
            <a:off x="426128" y="1020932"/>
            <a:ext cx="8815526" cy="2739211"/>
          </a:xfrm>
          <a:prstGeom prst="rect">
            <a:avLst/>
          </a:prstGeom>
          <a:noFill/>
        </p:spPr>
        <p:txBody>
          <a:bodyPr wrap="square" rtlCol="0">
            <a:spAutoFit/>
          </a:bodyPr>
          <a:lstStyle/>
          <a:p>
            <a:pPr algn="just">
              <a:spcBef>
                <a:spcPts val="1200"/>
              </a:spcBef>
            </a:pPr>
            <a:r>
              <a:rPr lang="en-IN" sz="1800" dirty="0">
                <a:solidFill>
                  <a:srgbClr val="000000"/>
                </a:solidFill>
                <a:effectLst/>
                <a:latin typeface="Helvetica" panose="020B0604020202020204" pitchFamily="34" charset="0"/>
                <a:ea typeface="Times New Roman" panose="02020603050405020304" pitchFamily="18" charset="0"/>
              </a:rPr>
              <a:t>We have been able to show that the current offices fall into three main types of neighbourhood based on the types of venues in those neighbourhoods. This analysis might allow the key stakeholder here, of M.N.Dastur themselves, to rate potential locations for future offices.</a:t>
            </a:r>
            <a:endParaRPr lang="en-IN" sz="1800" dirty="0">
              <a:effectLst/>
              <a:latin typeface="Times New Roman" panose="02020603050405020304" pitchFamily="18" charset="0"/>
              <a:ea typeface="Times New Roman" panose="02020603050405020304" pitchFamily="18" charset="0"/>
            </a:endParaRPr>
          </a:p>
          <a:p>
            <a:pPr algn="just">
              <a:spcBef>
                <a:spcPts val="1200"/>
              </a:spcBef>
            </a:pPr>
            <a:r>
              <a:rPr lang="en-IN" sz="1800" dirty="0">
                <a:solidFill>
                  <a:srgbClr val="000000"/>
                </a:solidFill>
                <a:effectLst/>
                <a:latin typeface="Helvetica" panose="020B0604020202020204" pitchFamily="34" charset="0"/>
                <a:ea typeface="Times New Roman" panose="02020603050405020304" pitchFamily="18" charset="0"/>
              </a:rPr>
              <a:t>Key things to explore further would be how to define / subset the more successful offices to better inform the clustering process. Also, to explore the distances from commuter train stations / key roads, distance from the manufacturing and marketing bases of the popular clients in the field of oil and gas where they are aiming to penetrate into which will most likely have impact here also.</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2089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White peony petals">
            <a:extLst>
              <a:ext uri="{FF2B5EF4-FFF2-40B4-BE49-F238E27FC236}">
                <a16:creationId xmlns:a16="http://schemas.microsoft.com/office/drawing/2014/main" id="{3C29EE05-D00E-451E-8954-7A0FD7BC8EC1}"/>
              </a:ext>
            </a:extLst>
          </p:cNvPr>
          <p:cNvPicPr>
            <a:picLocks noChangeAspect="1"/>
          </p:cNvPicPr>
          <p:nvPr/>
        </p:nvPicPr>
        <p:blipFill rotWithShape="1">
          <a:blip r:embed="rId2"/>
          <a:srcRect r="25226"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1" name="Freeform: Shape 10">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extBox 1">
            <a:extLst>
              <a:ext uri="{FF2B5EF4-FFF2-40B4-BE49-F238E27FC236}">
                <a16:creationId xmlns:a16="http://schemas.microsoft.com/office/drawing/2014/main" id="{A91BCF73-743B-4A83-B848-9C2AB38FA511}"/>
              </a:ext>
            </a:extLst>
          </p:cNvPr>
          <p:cNvSpPr txBox="1"/>
          <p:nvPr/>
        </p:nvSpPr>
        <p:spPr>
          <a:xfrm>
            <a:off x="2497584" y="3044279"/>
            <a:ext cx="6862439" cy="769441"/>
          </a:xfrm>
          <a:prstGeom prst="rect">
            <a:avLst/>
          </a:prstGeom>
          <a:noFill/>
        </p:spPr>
        <p:txBody>
          <a:bodyPr wrap="square" rtlCol="0">
            <a:spAutoFit/>
          </a:bodyPr>
          <a:lstStyle/>
          <a:p>
            <a:pPr algn="ctr"/>
            <a:r>
              <a:rPr lang="en-US" sz="4400" dirty="0"/>
              <a:t>THANK YOU</a:t>
            </a:r>
            <a:endParaRPr lang="en-IN" sz="4400" dirty="0"/>
          </a:p>
        </p:txBody>
      </p:sp>
    </p:spTree>
    <p:extLst>
      <p:ext uri="{BB962C8B-B14F-4D97-AF65-F5344CB8AC3E}">
        <p14:creationId xmlns:p14="http://schemas.microsoft.com/office/powerpoint/2010/main" val="2943121837"/>
      </p:ext>
    </p:extLst>
  </p:cSld>
  <p:clrMapOvr>
    <a:masterClrMapping/>
  </p:clrMapOvr>
</p:sld>
</file>

<file path=ppt/theme/theme1.xml><?xml version="1.0" encoding="utf-8"?>
<a:theme xmlns:a="http://schemas.openxmlformats.org/drawingml/2006/main" name="SketchLinesVTI">
  <a:themeElements>
    <a:clrScheme name="AnalogousFromLightSeedRightStep">
      <a:dk1>
        <a:srgbClr val="000000"/>
      </a:dk1>
      <a:lt1>
        <a:srgbClr val="FFFFFF"/>
      </a:lt1>
      <a:dk2>
        <a:srgbClr val="3C3522"/>
      </a:dk2>
      <a:lt2>
        <a:srgbClr val="E2E6E8"/>
      </a:lt2>
      <a:accent1>
        <a:srgbClr val="BE9A87"/>
      </a:accent1>
      <a:accent2>
        <a:srgbClr val="AEA077"/>
      </a:accent2>
      <a:accent3>
        <a:srgbClr val="A0A77E"/>
      </a:accent3>
      <a:accent4>
        <a:srgbClr val="8BAB75"/>
      </a:accent4>
      <a:accent5>
        <a:srgbClr val="81AD81"/>
      </a:accent5>
      <a:accent6>
        <a:srgbClr val="77AE8E"/>
      </a:accent6>
      <a:hlink>
        <a:srgbClr val="5C879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75</TotalTime>
  <Words>733</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Meiryo</vt:lpstr>
      <vt:lpstr>Arial</vt:lpstr>
      <vt:lpstr>Calibri</vt:lpstr>
      <vt:lpstr>Corbel</vt:lpstr>
      <vt:lpstr>Helvetica</vt:lpstr>
      <vt:lpstr>Symbol</vt:lpstr>
      <vt:lpstr>Times New Roman</vt:lpstr>
      <vt:lpstr>SketchLinesVTI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SUPRATIM SENGUPTA</dc:creator>
  <cp:lastModifiedBy>SUPRATIM SENGUPTA</cp:lastModifiedBy>
  <cp:revision>11</cp:revision>
  <dcterms:created xsi:type="dcterms:W3CDTF">2021-04-02T10:50:11Z</dcterms:created>
  <dcterms:modified xsi:type="dcterms:W3CDTF">2021-04-02T12:05:19Z</dcterms:modified>
</cp:coreProperties>
</file>