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1" r:id="rId4"/>
  </p:sldMasterIdLst>
  <p:notesMasterIdLst>
    <p:notesMasterId r:id="rId11"/>
  </p:notesMasterIdLst>
  <p:sldIdLst>
    <p:sldId id="256" r:id="rId5"/>
    <p:sldId id="257" r:id="rId6"/>
    <p:sldId id="268" r:id="rId7"/>
    <p:sldId id="267" r:id="rId8"/>
    <p:sldId id="269" r:id="rId9"/>
    <p:sldId id="270"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Medium" panose="00000600000000000000" pitchFamily="2" charset="0"/>
      <p:regular r:id="rId16"/>
      <p:bold r:id="rId17"/>
      <p:italic r:id="rId18"/>
      <p:boldItalic r:id="rId19"/>
    </p:embeddedFont>
    <p:embeddedFont>
      <p:font typeface="Playfair Display"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442567-EFD0-462C-BFFC-4B56C133BD32}">
  <a:tblStyle styleId="{83442567-EFD0-462C-BFFC-4B56C133BD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f3cfcb53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f3cfcb5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16df5c0f9c_0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16df5c0f9c_0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16df5c0f9c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16df5c0f9c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5402930dac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5402930dac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171500" y="1516975"/>
            <a:ext cx="6801000" cy="1440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300"/>
              <a:buFont typeface="Playfair Display"/>
              <a:buNone/>
              <a:defRPr sz="4300" b="1">
                <a:solidFill>
                  <a:schemeClr val="lt1"/>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390650" y="2957225"/>
            <a:ext cx="63627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Font typeface="Montserrat Medium"/>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3_1_1_1">
    <p:spTree>
      <p:nvGrpSpPr>
        <p:cNvPr id="1" name="Shape 417"/>
        <p:cNvGrpSpPr/>
        <p:nvPr/>
      </p:nvGrpSpPr>
      <p:grpSpPr>
        <a:xfrm>
          <a:off x="0" y="0"/>
          <a:ext cx="0" cy="0"/>
          <a:chOff x="0" y="0"/>
          <a:chExt cx="0" cy="0"/>
        </a:xfrm>
      </p:grpSpPr>
      <p:sp>
        <p:nvSpPr>
          <p:cNvPr id="418" name="Google Shape;418;p60"/>
          <p:cNvSpPr/>
          <p:nvPr/>
        </p:nvSpPr>
        <p:spPr>
          <a:xfrm rot="10800000">
            <a:off x="7088700" y="-125"/>
            <a:ext cx="20553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0"/>
          <p:cNvSpPr/>
          <p:nvPr/>
        </p:nvSpPr>
        <p:spPr>
          <a:xfrm rot="5400000">
            <a:off x="7942350" y="3941850"/>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13_1_1_1_1">
    <p:spTree>
      <p:nvGrpSpPr>
        <p:cNvPr id="1" name="Shape 420"/>
        <p:cNvGrpSpPr/>
        <p:nvPr/>
      </p:nvGrpSpPr>
      <p:grpSpPr>
        <a:xfrm>
          <a:off x="0" y="0"/>
          <a:ext cx="0" cy="0"/>
          <a:chOff x="0" y="0"/>
          <a:chExt cx="0" cy="0"/>
        </a:xfrm>
      </p:grpSpPr>
      <p:sp>
        <p:nvSpPr>
          <p:cNvPr id="421" name="Google Shape;421;p61"/>
          <p:cNvSpPr/>
          <p:nvPr/>
        </p:nvSpPr>
        <p:spPr>
          <a:xfrm rot="10800000">
            <a:off x="0" y="4422181"/>
            <a:ext cx="31896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1"/>
          <p:cNvSpPr/>
          <p:nvPr/>
        </p:nvSpPr>
        <p:spPr>
          <a:xfrm>
            <a:off x="7092600" y="0"/>
            <a:ext cx="20514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5" name="Google Shape;25;p4"/>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5"/>
              </a:buClr>
              <a:buSzPts val="1200"/>
              <a:buAutoNum type="arabicPeriod"/>
              <a:defRPr sz="1100">
                <a:solidFill>
                  <a:srgbClr val="000000"/>
                </a:solidFill>
              </a:defRPr>
            </a:lvl1pPr>
            <a:lvl2pPr marL="914400" lvl="1" indent="-304800">
              <a:spcBef>
                <a:spcPts val="1600"/>
              </a:spcBef>
              <a:spcAft>
                <a:spcPts val="0"/>
              </a:spcAft>
              <a:buClr>
                <a:srgbClr val="000000"/>
              </a:buClr>
              <a:buSzPts val="1200"/>
              <a:buAutoNum type="alphaLcPeriod"/>
              <a:defRPr>
                <a:solidFill>
                  <a:srgbClr val="000000"/>
                </a:solidFill>
              </a:defRPr>
            </a:lvl2pPr>
            <a:lvl3pPr marL="1371600" lvl="2" indent="-304800">
              <a:spcBef>
                <a:spcPts val="1600"/>
              </a:spcBef>
              <a:spcAft>
                <a:spcPts val="0"/>
              </a:spcAft>
              <a:buClr>
                <a:srgbClr val="000000"/>
              </a:buClr>
              <a:buSzPts val="1200"/>
              <a:buAutoNum type="romanLcPeriod"/>
              <a:defRPr>
                <a:solidFill>
                  <a:srgbClr val="000000"/>
                </a:solidFill>
              </a:defRPr>
            </a:lvl3pPr>
            <a:lvl4pPr marL="1828800" lvl="3" indent="-304800">
              <a:spcBef>
                <a:spcPts val="1600"/>
              </a:spcBef>
              <a:spcAft>
                <a:spcPts val="0"/>
              </a:spcAft>
              <a:buClr>
                <a:srgbClr val="000000"/>
              </a:buClr>
              <a:buSzPts val="1200"/>
              <a:buAutoNum type="arabicPeriod"/>
              <a:defRPr>
                <a:solidFill>
                  <a:srgbClr val="000000"/>
                </a:solidFill>
              </a:defRPr>
            </a:lvl4pPr>
            <a:lvl5pPr marL="2286000" lvl="4" indent="-304800">
              <a:spcBef>
                <a:spcPts val="1600"/>
              </a:spcBef>
              <a:spcAft>
                <a:spcPts val="0"/>
              </a:spcAft>
              <a:buClr>
                <a:srgbClr val="000000"/>
              </a:buClr>
              <a:buSzPts val="1200"/>
              <a:buAutoNum type="alphaLcPeriod"/>
              <a:defRPr>
                <a:solidFill>
                  <a:srgbClr val="000000"/>
                </a:solidFill>
              </a:defRPr>
            </a:lvl5pPr>
            <a:lvl6pPr marL="2743200" lvl="5" indent="-304800">
              <a:spcBef>
                <a:spcPts val="1600"/>
              </a:spcBef>
              <a:spcAft>
                <a:spcPts val="0"/>
              </a:spcAft>
              <a:buClr>
                <a:srgbClr val="000000"/>
              </a:buClr>
              <a:buSzPts val="1200"/>
              <a:buAutoNum type="romanLcPeriod"/>
              <a:defRPr>
                <a:solidFill>
                  <a:srgbClr val="000000"/>
                </a:solidFill>
              </a:defRPr>
            </a:lvl6pPr>
            <a:lvl7pPr marL="3200400" lvl="6" indent="-304800">
              <a:spcBef>
                <a:spcPts val="1600"/>
              </a:spcBef>
              <a:spcAft>
                <a:spcPts val="0"/>
              </a:spcAft>
              <a:buClr>
                <a:srgbClr val="000000"/>
              </a:buClr>
              <a:buSzPts val="1200"/>
              <a:buAutoNum type="arabicPeriod"/>
              <a:defRPr>
                <a:solidFill>
                  <a:srgbClr val="000000"/>
                </a:solidFill>
              </a:defRPr>
            </a:lvl7pPr>
            <a:lvl8pPr marL="3657600" lvl="7" indent="-304800">
              <a:spcBef>
                <a:spcPts val="1600"/>
              </a:spcBef>
              <a:spcAft>
                <a:spcPts val="0"/>
              </a:spcAft>
              <a:buClr>
                <a:srgbClr val="000000"/>
              </a:buClr>
              <a:buSzPts val="1200"/>
              <a:buAutoNum type="alphaLcPeriod"/>
              <a:defRPr>
                <a:solidFill>
                  <a:srgbClr val="000000"/>
                </a:solidFill>
              </a:defRPr>
            </a:lvl8pPr>
            <a:lvl9pPr marL="4114800" lvl="8" indent="-304800">
              <a:spcBef>
                <a:spcPts val="1600"/>
              </a:spcBef>
              <a:spcAft>
                <a:spcPts val="1600"/>
              </a:spcAft>
              <a:buClr>
                <a:srgbClr val="000000"/>
              </a:buClr>
              <a:buSzPts val="1200"/>
              <a:buAutoNum type="romanLcPeriod"/>
              <a:defRPr>
                <a:solidFill>
                  <a:srgbClr val="000000"/>
                </a:solidFill>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CUSTOM_31">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238" name="Google Shape;238;p36"/>
          <p:cNvSpPr txBox="1">
            <a:spLocks noGrp="1"/>
          </p:cNvSpPr>
          <p:nvPr>
            <p:ph type="title" idx="2"/>
          </p:nvPr>
        </p:nvSpPr>
        <p:spPr>
          <a:xfrm>
            <a:off x="5329763" y="194910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
        <p:nvSpPr>
          <p:cNvPr id="239" name="Google Shape;239;p36"/>
          <p:cNvSpPr txBox="1">
            <a:spLocks noGrp="1"/>
          </p:cNvSpPr>
          <p:nvPr>
            <p:ph type="title" idx="3"/>
          </p:nvPr>
        </p:nvSpPr>
        <p:spPr>
          <a:xfrm>
            <a:off x="5329775" y="2351400"/>
            <a:ext cx="28998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b="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a:endParaRPr/>
          </a:p>
        </p:txBody>
      </p:sp>
      <p:sp>
        <p:nvSpPr>
          <p:cNvPr id="240" name="Google Shape;240;p36"/>
          <p:cNvSpPr txBox="1">
            <a:spLocks noGrp="1"/>
          </p:cNvSpPr>
          <p:nvPr>
            <p:ph type="title" idx="4"/>
          </p:nvPr>
        </p:nvSpPr>
        <p:spPr>
          <a:xfrm>
            <a:off x="5329763" y="3313300"/>
            <a:ext cx="2423100" cy="402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100">
                <a:solidFill>
                  <a:schemeClr val="accent5"/>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a:endParaRPr/>
          </a:p>
        </p:txBody>
      </p:sp>
      <p:sp>
        <p:nvSpPr>
          <p:cNvPr id="241" name="Google Shape;241;p36"/>
          <p:cNvSpPr txBox="1">
            <a:spLocks noGrp="1"/>
          </p:cNvSpPr>
          <p:nvPr>
            <p:ph type="title" idx="5"/>
          </p:nvPr>
        </p:nvSpPr>
        <p:spPr>
          <a:xfrm>
            <a:off x="5329775" y="3715600"/>
            <a:ext cx="2899800" cy="76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400" b="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282" name="Google Shape;282;p40"/>
          <p:cNvSpPr/>
          <p:nvPr/>
        </p:nvSpPr>
        <p:spPr>
          <a:xfrm rot="10800000">
            <a:off x="0" y="4429375"/>
            <a:ext cx="20553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0"/>
          <p:cNvSpPr/>
          <p:nvPr/>
        </p:nvSpPr>
        <p:spPr>
          <a:xfrm rot="5400000">
            <a:off x="8459538" y="332425"/>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7_1">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723900" y="361800"/>
            <a:ext cx="7696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290" name="Google Shape;290;p42"/>
          <p:cNvSpPr/>
          <p:nvPr/>
        </p:nvSpPr>
        <p:spPr>
          <a:xfrm rot="10800000">
            <a:off x="7092600" y="4791475"/>
            <a:ext cx="2051400" cy="3519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rot="5400000">
            <a:off x="8328300" y="143125"/>
            <a:ext cx="1007700" cy="7212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411"/>
        <p:cNvGrpSpPr/>
        <p:nvPr/>
      </p:nvGrpSpPr>
      <p:grpSpPr>
        <a:xfrm>
          <a:off x="0" y="0"/>
          <a:ext cx="0" cy="0"/>
          <a:chOff x="0" y="0"/>
          <a:chExt cx="0" cy="0"/>
        </a:xfrm>
      </p:grpSpPr>
      <p:sp>
        <p:nvSpPr>
          <p:cNvPr id="412" name="Google Shape;412;p58"/>
          <p:cNvSpPr/>
          <p:nvPr/>
        </p:nvSpPr>
        <p:spPr>
          <a:xfrm rot="5400000">
            <a:off x="-332550" y="4459050"/>
            <a:ext cx="10170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8"/>
          <p:cNvSpPr/>
          <p:nvPr/>
        </p:nvSpPr>
        <p:spPr>
          <a:xfrm>
            <a:off x="8136300" y="442217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_1_1">
    <p:spTree>
      <p:nvGrpSpPr>
        <p:cNvPr id="1" name="Shape 414"/>
        <p:cNvGrpSpPr/>
        <p:nvPr/>
      </p:nvGrpSpPr>
      <p:grpSpPr>
        <a:xfrm>
          <a:off x="0" y="0"/>
          <a:ext cx="0" cy="0"/>
          <a:chOff x="0" y="0"/>
          <a:chExt cx="0" cy="0"/>
        </a:xfrm>
      </p:grpSpPr>
      <p:sp>
        <p:nvSpPr>
          <p:cNvPr id="415" name="Google Shape;415;p59"/>
          <p:cNvSpPr/>
          <p:nvPr/>
        </p:nvSpPr>
        <p:spPr>
          <a:xfrm rot="10800000">
            <a:off x="-12" y="4791475"/>
            <a:ext cx="31836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9"/>
          <p:cNvSpPr/>
          <p:nvPr/>
        </p:nvSpPr>
        <p:spPr>
          <a:xfrm rot="5400000">
            <a:off x="8276850" y="143125"/>
            <a:ext cx="1007700" cy="7212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layfair Display"/>
              <a:buNone/>
              <a:defRPr sz="28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82" r:id="rId4"/>
    <p:sldLayoutId id="2147483686" r:id="rId5"/>
    <p:sldLayoutId id="2147483688"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67"/>
          <p:cNvSpPr txBox="1">
            <a:spLocks noGrp="1"/>
          </p:cNvSpPr>
          <p:nvPr>
            <p:ph type="ctrTitle"/>
          </p:nvPr>
        </p:nvSpPr>
        <p:spPr>
          <a:xfrm>
            <a:off x="1171500" y="936378"/>
            <a:ext cx="6801000" cy="144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Crop Care</a:t>
            </a:r>
            <a:endParaRPr sz="4800" dirty="0"/>
          </a:p>
        </p:txBody>
      </p:sp>
      <p:sp>
        <p:nvSpPr>
          <p:cNvPr id="438" name="Google Shape;438;p67"/>
          <p:cNvSpPr txBox="1">
            <a:spLocks noGrp="1"/>
          </p:cNvSpPr>
          <p:nvPr>
            <p:ph type="subTitle" idx="1"/>
          </p:nvPr>
        </p:nvSpPr>
        <p:spPr>
          <a:xfrm>
            <a:off x="6083808" y="2571750"/>
            <a:ext cx="3437382" cy="2139031"/>
          </a:xfrm>
          <a:prstGeom prst="rect">
            <a:avLst/>
          </a:prstGeom>
        </p:spPr>
        <p:txBody>
          <a:bodyPr spcFirstLastPara="1" wrap="square" lIns="91425" tIns="91425" rIns="91425" bIns="91425" anchor="t" anchorCtr="0">
            <a:noAutofit/>
          </a:bodyPr>
          <a:lstStyle/>
          <a:p>
            <a:pPr marL="0" lvl="0" indent="0" algn="l"/>
            <a:r>
              <a:rPr lang="en-GB" dirty="0"/>
              <a:t>Team </a:t>
            </a:r>
            <a:r>
              <a:rPr lang="en-GB" dirty="0" err="1"/>
              <a:t>Tejas</a:t>
            </a:r>
            <a:endParaRPr lang="en-GB" dirty="0"/>
          </a:p>
          <a:p>
            <a:pPr marL="0" lvl="0" indent="0" algn="l"/>
            <a:r>
              <a:rPr lang="en-GB" dirty="0" err="1"/>
              <a:t>Rijul</a:t>
            </a:r>
            <a:r>
              <a:rPr lang="en-GB" dirty="0"/>
              <a:t> </a:t>
            </a:r>
            <a:r>
              <a:rPr lang="en-GB" dirty="0" err="1"/>
              <a:t>Kansal</a:t>
            </a:r>
            <a:r>
              <a:rPr lang="en-GB" dirty="0"/>
              <a:t> (21BCE0342)</a:t>
            </a:r>
          </a:p>
          <a:p>
            <a:pPr marL="0" lvl="0" indent="0" algn="l"/>
            <a:r>
              <a:rPr lang="en-GB" dirty="0"/>
              <a:t>Ananya Garg (21BCE0518)</a:t>
            </a:r>
          </a:p>
          <a:p>
            <a:pPr marL="0" lvl="0" indent="0" algn="l"/>
            <a:r>
              <a:rPr lang="en-GB" dirty="0" err="1"/>
              <a:t>Telvin</a:t>
            </a:r>
            <a:r>
              <a:rPr lang="en-GB" dirty="0"/>
              <a:t> (21BCE3558)</a:t>
            </a:r>
            <a:br>
              <a:rPr lang="en-GB" dirty="0"/>
            </a:br>
            <a:r>
              <a:rPr lang="en-GB" dirty="0" err="1"/>
              <a:t>Anik</a:t>
            </a:r>
            <a:r>
              <a:rPr lang="en-GB" dirty="0"/>
              <a:t> Gupta(21BCE0405)</a:t>
            </a:r>
          </a:p>
          <a:p>
            <a:pPr marL="0" lvl="0" indent="0"/>
            <a:endParaRPr dirty="0"/>
          </a:p>
        </p:txBody>
      </p:sp>
      <p:pic>
        <p:nvPicPr>
          <p:cNvPr id="3" name="Picture 2" descr="A light bulb with a letter in it&#10;&#10;Description automatically generated">
            <a:extLst>
              <a:ext uri="{FF2B5EF4-FFF2-40B4-BE49-F238E27FC236}">
                <a16:creationId xmlns:a16="http://schemas.microsoft.com/office/drawing/2014/main" id="{88170FE1-C257-30C7-09F7-C31FCBF101D6}"/>
              </a:ext>
            </a:extLst>
          </p:cNvPr>
          <p:cNvPicPr>
            <a:picLocks noChangeAspect="1"/>
          </p:cNvPicPr>
          <p:nvPr/>
        </p:nvPicPr>
        <p:blipFill>
          <a:blip r:embed="rId4"/>
          <a:stretch>
            <a:fillRect/>
          </a:stretch>
        </p:blipFill>
        <p:spPr>
          <a:xfrm>
            <a:off x="1882347" y="1330036"/>
            <a:ext cx="1307067" cy="1241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7"/>
                                        </p:tgtEl>
                                        <p:attrNameLst>
                                          <p:attrName>style.visibility</p:attrName>
                                        </p:attrNameLst>
                                      </p:cBhvr>
                                      <p:to>
                                        <p:strVal val="visible"/>
                                      </p:to>
                                    </p:set>
                                    <p:animEffect transition="in" filter="fade">
                                      <p:cBhvr>
                                        <p:cTn id="7" dur="2000"/>
                                        <p:tgtEl>
                                          <p:spTgt spid="43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8"/>
                                        </p:tgtEl>
                                        <p:attrNameLst>
                                          <p:attrName>style.visibility</p:attrName>
                                        </p:attrNameLst>
                                      </p:cBhvr>
                                      <p:to>
                                        <p:strVal val="visible"/>
                                      </p:to>
                                    </p:set>
                                    <p:animEffect transition="in" filter="fade">
                                      <p:cBhvr>
                                        <p:cTn id="11" dur="13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8"/>
          <p:cNvSpPr txBox="1">
            <a:spLocks noGrp="1"/>
          </p:cNvSpPr>
          <p:nvPr>
            <p:ph type="title"/>
          </p:nvPr>
        </p:nvSpPr>
        <p:spPr>
          <a:xfrm>
            <a:off x="723900" y="361950"/>
            <a:ext cx="6448200" cy="5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Problem Statement</a:t>
            </a:r>
            <a:endParaRPr dirty="0"/>
          </a:p>
        </p:txBody>
      </p:sp>
      <p:sp>
        <p:nvSpPr>
          <p:cNvPr id="444" name="Google Shape;444;p68"/>
          <p:cNvSpPr txBox="1">
            <a:spLocks noGrp="1"/>
          </p:cNvSpPr>
          <p:nvPr>
            <p:ph type="body" idx="1"/>
          </p:nvPr>
        </p:nvSpPr>
        <p:spPr>
          <a:xfrm>
            <a:off x="723900" y="953775"/>
            <a:ext cx="7696200" cy="36150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ct val="39008"/>
              <a:buFont typeface="Arial"/>
              <a:buNone/>
              <a:tabLst/>
              <a:defRPr/>
            </a:pPr>
            <a:r>
              <a:rPr kumimoji="0" lang="en-US" sz="2000" b="0" i="0" u="none" strike="noStrike" kern="0" cap="none" spc="0" normalizeH="0" baseline="0" noProof="0" dirty="0">
                <a:ln>
                  <a:noFill/>
                </a:ln>
                <a:solidFill>
                  <a:srgbClr val="595959"/>
                </a:solidFill>
                <a:effectLst/>
                <a:uLnTx/>
                <a:uFillTx/>
                <a:latin typeface="Arial"/>
                <a:cs typeface="Arial"/>
                <a:sym typeface="Arial"/>
              </a:rPr>
              <a:t>In India, the increasing population and the alarming rate of famine affecting over 16% of the population highlight a pressing need for agricultural interventions. One major issue is the lack of accurate information available to farmers, leading to poor crop choices, low yields, and financial strain. This dire situation is evident in the high rate of farmer suicides, with over 300 occurring daily, often due to insufficient returns on their crops. Additionally, an integrated model is not available that provides solutions for these </a:t>
            </a:r>
            <a:r>
              <a:rPr kumimoji="0" lang="en-US" sz="2000" b="0" i="0" u="none" strike="noStrike" kern="0" cap="none" spc="0" normalizeH="0" baseline="0" noProof="0" dirty="0" err="1">
                <a:ln>
                  <a:noFill/>
                </a:ln>
                <a:solidFill>
                  <a:srgbClr val="595959"/>
                </a:solidFill>
                <a:effectLst/>
                <a:uLnTx/>
                <a:uFillTx/>
                <a:latin typeface="Arial"/>
                <a:cs typeface="Arial"/>
                <a:sym typeface="Arial"/>
              </a:rPr>
              <a:t>challenges,making</a:t>
            </a:r>
            <a:r>
              <a:rPr kumimoji="0" lang="en-US" sz="2000" b="0" i="0" u="none" strike="noStrike" kern="0" cap="none" spc="0" normalizeH="0" baseline="0" noProof="0" dirty="0">
                <a:ln>
                  <a:noFill/>
                </a:ln>
                <a:solidFill>
                  <a:srgbClr val="595959"/>
                </a:solidFill>
                <a:effectLst/>
                <a:uLnTx/>
                <a:uFillTx/>
                <a:latin typeface="Arial"/>
                <a:cs typeface="Arial"/>
                <a:sym typeface="Arial"/>
              </a:rPr>
              <a:t> the things even harder for farmers in making informed decisions and improving their livelihoods.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9" name="Google Shape;629;p79"/>
          <p:cNvSpPr txBox="1">
            <a:spLocks noGrp="1"/>
          </p:cNvSpPr>
          <p:nvPr>
            <p:ph type="title"/>
          </p:nvPr>
        </p:nvSpPr>
        <p:spPr>
          <a:xfrm>
            <a:off x="147306" y="189771"/>
            <a:ext cx="769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Proposed Solution</a:t>
            </a:r>
            <a:endParaRPr dirty="0"/>
          </a:p>
        </p:txBody>
      </p:sp>
      <p:sp>
        <p:nvSpPr>
          <p:cNvPr id="2" name="Google Shape;511;p73">
            <a:extLst>
              <a:ext uri="{FF2B5EF4-FFF2-40B4-BE49-F238E27FC236}">
                <a16:creationId xmlns:a16="http://schemas.microsoft.com/office/drawing/2014/main" id="{3F2DE4EA-4CDD-F8A5-453C-50C667CB4918}"/>
              </a:ext>
            </a:extLst>
          </p:cNvPr>
          <p:cNvSpPr txBox="1">
            <a:spLocks/>
          </p:cNvSpPr>
          <p:nvPr/>
        </p:nvSpPr>
        <p:spPr>
          <a:xfrm>
            <a:off x="293610" y="476121"/>
            <a:ext cx="7696200" cy="466737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ct val="61111"/>
            </a:pPr>
            <a:r>
              <a:rPr lang="en-US" sz="1600" dirty="0"/>
              <a:t>To address agricultural challenges in India, we plan to develop a comprehensive Machine Learning (ML) model. Our holistic approach aims to empower farmers with content and sustain </a:t>
            </a:r>
            <a:r>
              <a:rPr lang="en-US" sz="1600" dirty="0" err="1"/>
              <a:t>ableives</a:t>
            </a:r>
            <a:r>
              <a:rPr lang="en-US" sz="1600" dirty="0"/>
              <a:t>, optimizing farming practices and financial planning while contributing to increased agricultural output in India.</a:t>
            </a:r>
          </a:p>
          <a:p>
            <a:pPr>
              <a:spcBef>
                <a:spcPts val="1200"/>
              </a:spcBef>
              <a:buClr>
                <a:schemeClr val="dk1"/>
              </a:buClr>
              <a:buSzPct val="61111"/>
            </a:pPr>
            <a:r>
              <a:rPr lang="en-US" sz="1600" b="1" dirty="0"/>
              <a:t>Crop Prediction</a:t>
            </a:r>
            <a:r>
              <a:rPr lang="en-US" sz="1600" dirty="0"/>
              <a:t>: Utilizing advanced algorithms, it recommends suitable crops based on specific </a:t>
            </a:r>
            <a:r>
              <a:rPr lang="en-US" sz="1600" dirty="0" err="1"/>
              <a:t>parameters,aiding</a:t>
            </a:r>
            <a:r>
              <a:rPr lang="en-US" sz="1600" dirty="0"/>
              <a:t> inexperienced farmers in maximizing yield.</a:t>
            </a:r>
          </a:p>
          <a:p>
            <a:pPr>
              <a:spcBef>
                <a:spcPts val="1200"/>
              </a:spcBef>
              <a:buClr>
                <a:schemeClr val="dk1"/>
              </a:buClr>
              <a:buSzPct val="61111"/>
            </a:pPr>
            <a:r>
              <a:rPr lang="en-US" sz="1600" b="1" dirty="0"/>
              <a:t>Pest and Disease Prediction: </a:t>
            </a:r>
            <a:r>
              <a:rPr lang="en-US" sz="1600" dirty="0"/>
              <a:t>By analyzing historical data and real-time monitoring, this model forecasts threats to crops, enabling proactive measures to minimize losses.</a:t>
            </a:r>
          </a:p>
          <a:p>
            <a:pPr>
              <a:spcBef>
                <a:spcPts val="1200"/>
              </a:spcBef>
              <a:buClr>
                <a:schemeClr val="dk1"/>
              </a:buClr>
              <a:buSzPct val="61111"/>
            </a:pPr>
            <a:r>
              <a:rPr lang="en-US" sz="1600" b="1" dirty="0"/>
              <a:t>Personalized Fertilizer Recommendations:</a:t>
            </a:r>
            <a:r>
              <a:rPr lang="en-US" sz="1600" dirty="0"/>
              <a:t> Tailored advice based on crop types and soil conditions enhances production efficiency.</a:t>
            </a:r>
          </a:p>
          <a:p>
            <a:pPr>
              <a:spcBef>
                <a:spcPts val="1200"/>
              </a:spcBef>
              <a:spcAft>
                <a:spcPts val="1200"/>
              </a:spcAft>
            </a:pPr>
            <a:r>
              <a:rPr lang="en-US" sz="1600" b="1" dirty="0"/>
              <a:t>Yield of Cultivation Estimation: </a:t>
            </a:r>
            <a:r>
              <a:rPr lang="en-US" sz="1600" dirty="0"/>
              <a:t>Insights into yield potential and input costs help farmers make informed decisions, maximizing returns and avoiding debt cycles.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8"/>
          <p:cNvSpPr txBox="1">
            <a:spLocks noGrp="1"/>
          </p:cNvSpPr>
          <p:nvPr>
            <p:ph type="title"/>
          </p:nvPr>
        </p:nvSpPr>
        <p:spPr>
          <a:xfrm>
            <a:off x="504444" y="383303"/>
            <a:ext cx="769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 Stack</a:t>
            </a:r>
            <a:endParaRPr dirty="0"/>
          </a:p>
        </p:txBody>
      </p:sp>
      <p:sp>
        <p:nvSpPr>
          <p:cNvPr id="565" name="Google Shape;565;p78"/>
          <p:cNvSpPr/>
          <p:nvPr/>
        </p:nvSpPr>
        <p:spPr>
          <a:xfrm rot="10800000">
            <a:off x="2343000" y="1120675"/>
            <a:ext cx="6814800" cy="349500"/>
          </a:xfrm>
          <a:prstGeom prst="rect">
            <a:avLst/>
          </a:prstGeom>
          <a:solidFill>
            <a:srgbClr val="7C8C03">
              <a:alpha val="5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8"/>
          <p:cNvSpPr/>
          <p:nvPr/>
        </p:nvSpPr>
        <p:spPr>
          <a:xfrm rot="10800000">
            <a:off x="0" y="4791600"/>
            <a:ext cx="3252300" cy="351900"/>
          </a:xfrm>
          <a:prstGeom prst="rect">
            <a:avLst/>
          </a:prstGeom>
          <a:solidFill>
            <a:schemeClr val="accent3">
              <a:alpha val="763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851AE1B0-F23C-9F1C-9CF1-5334DF4120E2}"/>
              </a:ext>
            </a:extLst>
          </p:cNvPr>
          <p:cNvSpPr txBox="1"/>
          <p:nvPr/>
        </p:nvSpPr>
        <p:spPr>
          <a:xfrm>
            <a:off x="309372" y="1634847"/>
            <a:ext cx="8273796" cy="3508653"/>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GB" sz="1800" dirty="0"/>
              <a:t>1. </a:t>
            </a:r>
            <a:r>
              <a:rPr lang="en-GB" sz="1800" b="1" dirty="0"/>
              <a:t>Android App </a:t>
            </a:r>
            <a:r>
              <a:rPr lang="en-GB" sz="1800" dirty="0"/>
              <a:t>– Kotlin, Android Studio, Rest Apis, XML, Firebase, Tensor Flow</a:t>
            </a:r>
          </a:p>
          <a:p>
            <a:pPr marL="0" lvl="0" indent="0" algn="l" rtl="0">
              <a:spcBef>
                <a:spcPts val="1200"/>
              </a:spcBef>
              <a:spcAft>
                <a:spcPts val="0"/>
              </a:spcAft>
              <a:buClr>
                <a:schemeClr val="dk1"/>
              </a:buClr>
              <a:buSzPts val="1100"/>
              <a:buFont typeface="Arial"/>
              <a:buNone/>
            </a:pPr>
            <a:r>
              <a:rPr lang="en-GB" sz="1800" dirty="0"/>
              <a:t>2. </a:t>
            </a:r>
            <a:r>
              <a:rPr lang="en-GB" sz="1800" b="1" dirty="0"/>
              <a:t>Backend</a:t>
            </a:r>
            <a:r>
              <a:rPr lang="en-GB" sz="1800" dirty="0"/>
              <a:t> – Flask, Open AI, Hugging Model</a:t>
            </a:r>
          </a:p>
          <a:p>
            <a:pPr marL="0" lvl="0" indent="0" algn="l" rtl="0">
              <a:spcBef>
                <a:spcPts val="1200"/>
              </a:spcBef>
              <a:spcAft>
                <a:spcPts val="0"/>
              </a:spcAft>
              <a:buClr>
                <a:schemeClr val="dk1"/>
              </a:buClr>
              <a:buSzPts val="1100"/>
              <a:buFont typeface="Arial"/>
              <a:buNone/>
            </a:pPr>
            <a:r>
              <a:rPr lang="en-GB" sz="1800" dirty="0"/>
              <a:t>3. </a:t>
            </a:r>
            <a:r>
              <a:rPr lang="en-GB" sz="1800" b="1" dirty="0"/>
              <a:t>ML</a:t>
            </a:r>
            <a:r>
              <a:rPr lang="en-GB" sz="1800" dirty="0"/>
              <a:t> – Python, </a:t>
            </a:r>
            <a:r>
              <a:rPr lang="en-GB" sz="1800" dirty="0" err="1"/>
              <a:t>Numpy</a:t>
            </a:r>
            <a:r>
              <a:rPr lang="en-GB" sz="1800" dirty="0"/>
              <a:t>, Pandas, Regression Models, Random Forest,</a:t>
            </a:r>
          </a:p>
          <a:p>
            <a:pPr marL="0" lvl="0" indent="0" algn="l" rtl="0">
              <a:spcBef>
                <a:spcPts val="1200"/>
              </a:spcBef>
              <a:spcAft>
                <a:spcPts val="0"/>
              </a:spcAft>
              <a:buClr>
                <a:schemeClr val="dk1"/>
              </a:buClr>
              <a:buSzPts val="1100"/>
              <a:buFont typeface="Arial"/>
              <a:buNone/>
            </a:pPr>
            <a:r>
              <a:rPr lang="en-GB" sz="1800" dirty="0"/>
              <a:t>   Decision Tree, Classification Models, </a:t>
            </a:r>
            <a:r>
              <a:rPr lang="en-GB" sz="1800" dirty="0" err="1"/>
              <a:t>Sklearn</a:t>
            </a:r>
            <a:r>
              <a:rPr lang="en-GB" sz="1800" dirty="0"/>
              <a:t>, Seaborn, Matplotlib, YOLOv8,    NLP, TensorFlow, OpenCV</a:t>
            </a:r>
          </a:p>
          <a:p>
            <a:pPr marL="0" lvl="0" indent="0" algn="l" rtl="0">
              <a:spcBef>
                <a:spcPts val="1200"/>
              </a:spcBef>
              <a:spcAft>
                <a:spcPts val="0"/>
              </a:spcAft>
              <a:buClr>
                <a:schemeClr val="dk1"/>
              </a:buClr>
              <a:buSzPts val="1100"/>
              <a:buFont typeface="Arial"/>
              <a:buNone/>
            </a:pPr>
            <a:r>
              <a:rPr lang="en-GB" sz="1800" dirty="0"/>
              <a:t>4. </a:t>
            </a:r>
            <a:r>
              <a:rPr lang="en-GB" sz="1800" b="1" dirty="0"/>
              <a:t>Datasets –</a:t>
            </a:r>
            <a:r>
              <a:rPr lang="en-GB" sz="1800" dirty="0"/>
              <a:t> Kaggle, </a:t>
            </a:r>
            <a:r>
              <a:rPr lang="en-GB" sz="1800" dirty="0" err="1"/>
              <a:t>Roboflow</a:t>
            </a:r>
            <a:endParaRPr lang="en-GB" sz="1800" dirty="0"/>
          </a:p>
          <a:p>
            <a:pPr marL="0" lvl="0" indent="0" algn="l" rtl="0">
              <a:spcBef>
                <a:spcPts val="1200"/>
              </a:spcBef>
              <a:spcAft>
                <a:spcPts val="0"/>
              </a:spcAft>
              <a:buClr>
                <a:schemeClr val="dk1"/>
              </a:buClr>
              <a:buSzPts val="1100"/>
              <a:buFont typeface="Arial"/>
              <a:buNone/>
            </a:pPr>
            <a:r>
              <a:rPr lang="en-GB" sz="1800" dirty="0"/>
              <a:t>5.</a:t>
            </a:r>
            <a:r>
              <a:rPr lang="en-GB" sz="1800" b="1" dirty="0"/>
              <a:t> UI-UX</a:t>
            </a:r>
            <a:r>
              <a:rPr lang="en-GB" sz="1800" dirty="0"/>
              <a:t> – Figma</a:t>
            </a:r>
          </a:p>
          <a:p>
            <a:pPr marL="0" lvl="0" indent="0" algn="l" rtl="0">
              <a:spcBef>
                <a:spcPts val="1200"/>
              </a:spcBef>
              <a:spcAft>
                <a:spcPts val="1200"/>
              </a:spcAft>
              <a:buNone/>
            </a:pPr>
            <a:endParaRPr lang="en-GB"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1" name="Google Shape;701;p80"/>
          <p:cNvSpPr txBox="1">
            <a:spLocks noGrp="1"/>
          </p:cNvSpPr>
          <p:nvPr>
            <p:ph type="title"/>
          </p:nvPr>
        </p:nvSpPr>
        <p:spPr>
          <a:xfrm>
            <a:off x="163068" y="309463"/>
            <a:ext cx="769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FUTURE PROSPECT</a:t>
            </a:r>
            <a:endParaRPr dirty="0"/>
          </a:p>
        </p:txBody>
      </p:sp>
      <p:sp>
        <p:nvSpPr>
          <p:cNvPr id="11" name="TextBox 10">
            <a:extLst>
              <a:ext uri="{FF2B5EF4-FFF2-40B4-BE49-F238E27FC236}">
                <a16:creationId xmlns:a16="http://schemas.microsoft.com/office/drawing/2014/main" id="{4F9E2174-3729-2019-CBA2-190F33AD5608}"/>
              </a:ext>
            </a:extLst>
          </p:cNvPr>
          <p:cNvSpPr txBox="1"/>
          <p:nvPr/>
        </p:nvSpPr>
        <p:spPr>
          <a:xfrm>
            <a:off x="408432" y="991891"/>
            <a:ext cx="8327136" cy="3539430"/>
          </a:xfrm>
          <a:prstGeom prst="rect">
            <a:avLst/>
          </a:prstGeom>
          <a:noFill/>
        </p:spPr>
        <p:txBody>
          <a:bodyPr wrap="square">
            <a:spAutoFit/>
          </a:bodyPr>
          <a:lstStyle/>
          <a:p>
            <a:pPr marL="0" lvl="0" indent="0" algn="l" rtl="0">
              <a:spcBef>
                <a:spcPts val="0"/>
              </a:spcBef>
              <a:spcAft>
                <a:spcPts val="0"/>
              </a:spcAft>
              <a:buClr>
                <a:schemeClr val="dk1"/>
              </a:buClr>
              <a:buSzPct val="61111"/>
              <a:buFont typeface="Arial"/>
              <a:buNone/>
            </a:pPr>
            <a:r>
              <a:rPr lang="en-US" sz="1600" b="1" dirty="0"/>
              <a:t>Collaboration with Agricultural Institutes and Businesses: </a:t>
            </a:r>
            <a:r>
              <a:rPr lang="en-US" sz="1600" dirty="0"/>
              <a:t>Partner with institutes and businesses for farmers to access competitive prices on pesticides, fertilizers, and tools.</a:t>
            </a:r>
          </a:p>
          <a:p>
            <a:pPr marL="0" lvl="0" indent="0" algn="l" rtl="0">
              <a:spcBef>
                <a:spcPts val="1200"/>
              </a:spcBef>
              <a:spcAft>
                <a:spcPts val="0"/>
              </a:spcAft>
              <a:buClr>
                <a:schemeClr val="dk1"/>
              </a:buClr>
              <a:buSzPct val="61111"/>
              <a:buFont typeface="Arial"/>
              <a:buNone/>
            </a:pPr>
            <a:r>
              <a:rPr lang="en-US" sz="1600" b="1" dirty="0"/>
              <a:t>Integration with Government and Vendors:</a:t>
            </a:r>
            <a:r>
              <a:rPr lang="en-US" sz="1600" dirty="0"/>
              <a:t> Integrate with the Government of India and vendors to enable direct crop sales, ensuring seamless transactions.</a:t>
            </a:r>
          </a:p>
          <a:p>
            <a:pPr marL="0" lvl="0" indent="0" algn="l" rtl="0">
              <a:spcBef>
                <a:spcPts val="1200"/>
              </a:spcBef>
              <a:spcAft>
                <a:spcPts val="0"/>
              </a:spcAft>
              <a:buClr>
                <a:schemeClr val="dk1"/>
              </a:buClr>
              <a:buSzPct val="61111"/>
              <a:buFont typeface="Arial"/>
              <a:buNone/>
            </a:pPr>
            <a:r>
              <a:rPr lang="en-US" sz="1600" b="1" dirty="0"/>
              <a:t>Holistic Farming Support: </a:t>
            </a:r>
            <a:r>
              <a:rPr lang="en-US" sz="1600" dirty="0"/>
              <a:t>Leverage technology for streamlined agricultural practices, enhancing profitability.</a:t>
            </a:r>
          </a:p>
          <a:p>
            <a:pPr marL="0" lvl="0" indent="0" algn="l" rtl="0">
              <a:spcBef>
                <a:spcPts val="1200"/>
              </a:spcBef>
              <a:spcAft>
                <a:spcPts val="0"/>
              </a:spcAft>
              <a:buClr>
                <a:schemeClr val="dk1"/>
              </a:buClr>
              <a:buSzPct val="61111"/>
              <a:buFont typeface="Arial"/>
              <a:buNone/>
            </a:pPr>
            <a:r>
              <a:rPr lang="en-US" sz="1600" b="1" dirty="0"/>
              <a:t>Ecosystem Enhancement: </a:t>
            </a:r>
            <a:r>
              <a:rPr lang="en-US" sz="1600" dirty="0"/>
              <a:t>Foster collaborations among farmers, institutes, businesses, and government entities.</a:t>
            </a:r>
          </a:p>
          <a:p>
            <a:pPr marL="0" lvl="0" indent="0" algn="l" rtl="0">
              <a:spcBef>
                <a:spcPts val="1200"/>
              </a:spcBef>
              <a:spcAft>
                <a:spcPts val="0"/>
              </a:spcAft>
              <a:buClr>
                <a:schemeClr val="dk1"/>
              </a:buClr>
              <a:buSzPct val="61111"/>
              <a:buFont typeface="Arial"/>
              <a:buNone/>
            </a:pPr>
            <a:r>
              <a:rPr lang="en-US" sz="1600" b="1" dirty="0"/>
              <a:t>Empowerment and Revolutionization: </a:t>
            </a:r>
            <a:r>
              <a:rPr lang="en-US" sz="1600" dirty="0"/>
              <a:t>Empower farmers through innovative solutions, revolutionizing the agricultural landscape.</a:t>
            </a:r>
          </a:p>
          <a:p>
            <a:pPr marL="0" lvl="0" indent="0" algn="l" rtl="0">
              <a:spcBef>
                <a:spcPts val="1200"/>
              </a:spcBef>
              <a:spcAft>
                <a:spcPts val="1200"/>
              </a:spcAft>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A59B-5550-33E8-25FF-AFEC0D4498AD}"/>
              </a:ext>
            </a:extLst>
          </p:cNvPr>
          <p:cNvSpPr>
            <a:spLocks noGrp="1"/>
          </p:cNvSpPr>
          <p:nvPr>
            <p:ph type="title"/>
          </p:nvPr>
        </p:nvSpPr>
        <p:spPr/>
        <p:txBody>
          <a:bodyPr/>
          <a:lstStyle/>
          <a:p>
            <a:r>
              <a:rPr lang="en-US" dirty="0"/>
              <a:t>Business model</a:t>
            </a:r>
            <a:endParaRPr lang="en-IN" dirty="0"/>
          </a:p>
        </p:txBody>
      </p:sp>
      <p:sp>
        <p:nvSpPr>
          <p:cNvPr id="3" name="Text Placeholder 2">
            <a:extLst>
              <a:ext uri="{FF2B5EF4-FFF2-40B4-BE49-F238E27FC236}">
                <a16:creationId xmlns:a16="http://schemas.microsoft.com/office/drawing/2014/main" id="{10D908F8-B62B-E295-F569-9E1004B60516}"/>
              </a:ext>
            </a:extLst>
          </p:cNvPr>
          <p:cNvSpPr>
            <a:spLocks noGrp="1"/>
          </p:cNvSpPr>
          <p:nvPr>
            <p:ph type="body" idx="1"/>
          </p:nvPr>
        </p:nvSpPr>
        <p:spPr/>
        <p:txBody>
          <a:bodyPr/>
          <a:lstStyle/>
          <a:p>
            <a:pPr marL="152400" indent="0">
              <a:buNone/>
            </a:pPr>
            <a:endParaRPr lang="en-US" sz="2000" b="1" dirty="0"/>
          </a:p>
          <a:p>
            <a:pPr marL="152400" indent="0">
              <a:buNone/>
            </a:pPr>
            <a:r>
              <a:rPr lang="en-US" sz="2000" b="1" dirty="0"/>
              <a:t>Our proposed solution for our project involves offering free model searches initially, followed by a monthly subscription fee. Additionally, our business model includes exclusive features such as a multilingual chatbot, accessible through payment. Furthermore, we aim to integrate farmers and fertilizer manufacturers, which will enhance our application's value proposition and utility.</a:t>
            </a:r>
            <a:endParaRPr lang="en-IN" sz="2000" b="1" dirty="0"/>
          </a:p>
        </p:txBody>
      </p:sp>
    </p:spTree>
    <p:extLst>
      <p:ext uri="{BB962C8B-B14F-4D97-AF65-F5344CB8AC3E}">
        <p14:creationId xmlns:p14="http://schemas.microsoft.com/office/powerpoint/2010/main" val="2672866539"/>
      </p:ext>
    </p:extLst>
  </p:cSld>
  <p:clrMapOvr>
    <a:masterClrMapping/>
  </p:clrMapOvr>
</p:sld>
</file>

<file path=ppt/theme/theme1.xml><?xml version="1.0" encoding="utf-8"?>
<a:theme xmlns:a="http://schemas.openxmlformats.org/drawingml/2006/main"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4F47DEF4333E45A4FEF83C10773BF2" ma:contentTypeVersion="9" ma:contentTypeDescription="Create a new document." ma:contentTypeScope="" ma:versionID="bc53e815b5d75faf174f669dc66ec367">
  <xsd:schema xmlns:xsd="http://www.w3.org/2001/XMLSchema" xmlns:xs="http://www.w3.org/2001/XMLSchema" xmlns:p="http://schemas.microsoft.com/office/2006/metadata/properties" xmlns:ns3="c77d09f9-d3e6-41eb-8837-d79c17428db7" xmlns:ns4="81e6a634-0652-4942-bace-803f2c838095" targetNamespace="http://schemas.microsoft.com/office/2006/metadata/properties" ma:root="true" ma:fieldsID="09b06b73c04666938c7241e7c530f262" ns3:_="" ns4:_="">
    <xsd:import namespace="c77d09f9-d3e6-41eb-8837-d79c17428db7"/>
    <xsd:import namespace="81e6a634-0652-4942-bace-803f2c83809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d09f9-d3e6-41eb-8837-d79c17428db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6a634-0652-4942-bace-803f2c83809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9E9730-F957-4F02-A213-4209FD33E7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d09f9-d3e6-41eb-8837-d79c17428db7"/>
    <ds:schemaRef ds:uri="81e6a634-0652-4942-bace-803f2c8380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943389-5CD0-4277-B7FC-AB2C9AD91D13}">
  <ds:schemaRefs>
    <ds:schemaRef ds:uri="http://schemas.microsoft.com/sharepoint/v3/contenttype/forms"/>
  </ds:schemaRefs>
</ds:datastoreItem>
</file>

<file path=customXml/itemProps3.xml><?xml version="1.0" encoding="utf-8"?>
<ds:datastoreItem xmlns:ds="http://schemas.openxmlformats.org/officeDocument/2006/customXml" ds:itemID="{239AC55E-6EE8-465D-B045-9A14031D5496}">
  <ds:schemaRefs>
    <ds:schemaRef ds:uri="http://purl.org/dc/elements/1.1/"/>
    <ds:schemaRef ds:uri="http://www.w3.org/XML/1998/namespace"/>
    <ds:schemaRef ds:uri="81e6a634-0652-4942-bace-803f2c838095"/>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c77d09f9-d3e6-41eb-8837-d79c17428db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TotalTime>
  <Words>518</Words>
  <Application>Microsoft Office PowerPoint</Application>
  <PresentationFormat>On-screen Show (16:9)</PresentationFormat>
  <Paragraphs>29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Playfair Display</vt:lpstr>
      <vt:lpstr>Montserrat</vt:lpstr>
      <vt:lpstr>Montserrat Medium</vt:lpstr>
      <vt:lpstr>Arial</vt:lpstr>
      <vt:lpstr>Sustainable Agriculture Project Proposal by Slidesgo</vt:lpstr>
      <vt:lpstr>Crop Care</vt:lpstr>
      <vt:lpstr>Problem Statement</vt:lpstr>
      <vt:lpstr>Proposed Solution</vt:lpstr>
      <vt:lpstr>Tech Stack</vt:lpstr>
      <vt:lpstr>FUTURE PROSPECT</vt:lpstr>
      <vt:lpstr>Business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Care</dc:title>
  <dc:creator>Ananya Garg</dc:creator>
  <cp:lastModifiedBy>Ananya Garg</cp:lastModifiedBy>
  <cp:revision>4</cp:revision>
  <dcterms:modified xsi:type="dcterms:W3CDTF">2024-03-19T10:57:45Z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0x0101009A4F47DEF4333E45A4FEF83C10773BF2</vt:lpwstr>
  </property>
</Properties>
</file>