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66" r:id="rId4"/>
    <p:sldId id="262" r:id="rId5"/>
    <p:sldId id="263"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18" d="100"/>
          <a:sy n="118"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95335-7D69-43E9-B9DD-64F935178C3E}"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60D0A-8837-471D-9821-6DC8B6464EA4}" type="slidenum">
              <a:rPr lang="en-US" smtClean="0"/>
              <a:t>‹#›</a:t>
            </a:fld>
            <a:endParaRPr lang="en-US"/>
          </a:p>
        </p:txBody>
      </p:sp>
    </p:spTree>
    <p:extLst>
      <p:ext uri="{BB962C8B-B14F-4D97-AF65-F5344CB8AC3E}">
        <p14:creationId xmlns:p14="http://schemas.microsoft.com/office/powerpoint/2010/main" val="3303894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2CA8-F8D9-507F-91BE-1BE8EF263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CC57D-E880-9895-3E23-088FCCCA5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8CEBD-2744-9B50-5EFC-9E450AA2C287}"/>
              </a:ext>
            </a:extLst>
          </p:cNvPr>
          <p:cNvSpPr>
            <a:spLocks noGrp="1"/>
          </p:cNvSpPr>
          <p:nvPr>
            <p:ph type="dt" sz="half" idx="10"/>
          </p:nvPr>
        </p:nvSpPr>
        <p:spPr/>
        <p:txBody>
          <a:bodyPr/>
          <a:lstStyle/>
          <a:p>
            <a:fld id="{DCAA4328-0326-4D86-97F8-FB56A4035B90}" type="datetime1">
              <a:rPr lang="en-US" smtClean="0"/>
              <a:t>4/22/2024</a:t>
            </a:fld>
            <a:endParaRPr lang="en-US"/>
          </a:p>
        </p:txBody>
      </p:sp>
      <p:sp>
        <p:nvSpPr>
          <p:cNvPr id="5" name="Footer Placeholder 4">
            <a:extLst>
              <a:ext uri="{FF2B5EF4-FFF2-40B4-BE49-F238E27FC236}">
                <a16:creationId xmlns:a16="http://schemas.microsoft.com/office/drawing/2014/main" id="{6F92AFBE-476D-4054-7A67-F5900D382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1E1EB-2819-4BFD-4F88-99EC573AD2A3}"/>
              </a:ext>
            </a:extLst>
          </p:cNvPr>
          <p:cNvSpPr>
            <a:spLocks noGrp="1"/>
          </p:cNvSpPr>
          <p:nvPr>
            <p:ph type="sldNum" sz="quarter" idx="12"/>
          </p:nvPr>
        </p:nvSpPr>
        <p:spPr>
          <a:xfrm>
            <a:off x="9099605" y="6356350"/>
            <a:ext cx="2743200" cy="365125"/>
          </a:xfrm>
        </p:spPr>
        <p:txBody>
          <a:bodyPr/>
          <a:lstStyle>
            <a:lvl1pPr>
              <a:defRPr>
                <a:solidFill>
                  <a:schemeClr val="tx1">
                    <a:lumMod val="65000"/>
                    <a:lumOff val="35000"/>
                  </a:schemeClr>
                </a:solidFill>
              </a:defRPr>
            </a:lvl1pPr>
          </a:lstStyle>
          <a:p>
            <a:fld id="{DFDEF879-7C28-4502-BD4E-59BD3B083015}" type="slidenum">
              <a:rPr lang="en-US" smtClean="0"/>
              <a:pPr/>
              <a:t>‹#›</a:t>
            </a:fld>
            <a:endParaRPr lang="en-US" dirty="0"/>
          </a:p>
        </p:txBody>
      </p:sp>
    </p:spTree>
    <p:extLst>
      <p:ext uri="{BB962C8B-B14F-4D97-AF65-F5344CB8AC3E}">
        <p14:creationId xmlns:p14="http://schemas.microsoft.com/office/powerpoint/2010/main" val="42876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1EB3-54C8-80AE-6443-FAEFFAF2D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376CA-2D16-E6C4-4747-1F40B4680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83003-743B-4346-451D-1F89E18B069F}"/>
              </a:ext>
            </a:extLst>
          </p:cNvPr>
          <p:cNvSpPr>
            <a:spLocks noGrp="1"/>
          </p:cNvSpPr>
          <p:nvPr>
            <p:ph type="dt" sz="half" idx="10"/>
          </p:nvPr>
        </p:nvSpPr>
        <p:spPr/>
        <p:txBody>
          <a:bodyPr/>
          <a:lstStyle/>
          <a:p>
            <a:fld id="{27ADFE40-C2EE-432A-B922-FEB727E0673A}" type="datetime1">
              <a:rPr lang="en-US" smtClean="0"/>
              <a:t>4/22/2024</a:t>
            </a:fld>
            <a:endParaRPr lang="en-US"/>
          </a:p>
        </p:txBody>
      </p:sp>
      <p:sp>
        <p:nvSpPr>
          <p:cNvPr id="5" name="Footer Placeholder 4">
            <a:extLst>
              <a:ext uri="{FF2B5EF4-FFF2-40B4-BE49-F238E27FC236}">
                <a16:creationId xmlns:a16="http://schemas.microsoft.com/office/drawing/2014/main" id="{81060534-1172-05DE-281D-BD2B13BC0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3123B-6C39-DD3C-9DE6-091B42EEB4C9}"/>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345809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19FD7-8C29-535A-162B-1A6BBB80B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683179-3BFC-4D6F-A70A-4E7040D4F4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59355-4730-177A-84A5-D320DC7D0960}"/>
              </a:ext>
            </a:extLst>
          </p:cNvPr>
          <p:cNvSpPr>
            <a:spLocks noGrp="1"/>
          </p:cNvSpPr>
          <p:nvPr>
            <p:ph type="dt" sz="half" idx="10"/>
          </p:nvPr>
        </p:nvSpPr>
        <p:spPr/>
        <p:txBody>
          <a:bodyPr/>
          <a:lstStyle/>
          <a:p>
            <a:fld id="{1DCD4BD9-D0E5-424E-A979-505E84ADC85A}" type="datetime1">
              <a:rPr lang="en-US" smtClean="0"/>
              <a:t>4/22/2024</a:t>
            </a:fld>
            <a:endParaRPr lang="en-US"/>
          </a:p>
        </p:txBody>
      </p:sp>
      <p:sp>
        <p:nvSpPr>
          <p:cNvPr id="5" name="Footer Placeholder 4">
            <a:extLst>
              <a:ext uri="{FF2B5EF4-FFF2-40B4-BE49-F238E27FC236}">
                <a16:creationId xmlns:a16="http://schemas.microsoft.com/office/drawing/2014/main" id="{C513C7D7-533E-B5B4-432D-A04E53288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2AC45-6A53-3704-6AFB-DCF6406D91B5}"/>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325419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650E-1D54-84DE-7FEF-7CD1328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1FF1A-CB7D-8719-A514-DF67A65B1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4B7A1-B30D-B5BC-F6CB-B82CF58F2B7F}"/>
              </a:ext>
            </a:extLst>
          </p:cNvPr>
          <p:cNvSpPr>
            <a:spLocks noGrp="1"/>
          </p:cNvSpPr>
          <p:nvPr>
            <p:ph type="dt" sz="half" idx="10"/>
          </p:nvPr>
        </p:nvSpPr>
        <p:spPr/>
        <p:txBody>
          <a:bodyPr/>
          <a:lstStyle/>
          <a:p>
            <a:fld id="{98E9B326-00ED-48C4-9542-4A10839D1A6B}" type="datetime1">
              <a:rPr lang="en-US" smtClean="0"/>
              <a:t>4/22/2024</a:t>
            </a:fld>
            <a:endParaRPr lang="en-US"/>
          </a:p>
        </p:txBody>
      </p:sp>
      <p:sp>
        <p:nvSpPr>
          <p:cNvPr id="5" name="Footer Placeholder 4">
            <a:extLst>
              <a:ext uri="{FF2B5EF4-FFF2-40B4-BE49-F238E27FC236}">
                <a16:creationId xmlns:a16="http://schemas.microsoft.com/office/drawing/2014/main" id="{64510C58-9988-5C47-268B-82E4A3F2C635}"/>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A148AAD8-2C5E-7827-1481-D50E3CEA7C64}"/>
              </a:ext>
            </a:extLst>
          </p:cNvPr>
          <p:cNvSpPr>
            <a:spLocks noGrp="1"/>
          </p:cNvSpPr>
          <p:nvPr>
            <p:ph type="sldNum" sz="quarter" idx="12"/>
          </p:nvPr>
        </p:nvSpPr>
        <p:spPr>
          <a:xfrm>
            <a:off x="9099605" y="6356350"/>
            <a:ext cx="2743200" cy="365125"/>
          </a:xfrm>
        </p:spPr>
        <p:txBody>
          <a:bodyPr/>
          <a:lstStyle>
            <a:lvl1pPr>
              <a:defRPr>
                <a:solidFill>
                  <a:schemeClr val="tx1">
                    <a:lumMod val="65000"/>
                    <a:lumOff val="35000"/>
                  </a:schemeClr>
                </a:solidFill>
              </a:defRPr>
            </a:lvl1pPr>
          </a:lstStyle>
          <a:p>
            <a:fld id="{DFDEF879-7C28-4502-BD4E-59BD3B083015}" type="slidenum">
              <a:rPr lang="en-US" smtClean="0"/>
              <a:pPr/>
              <a:t>‹#›</a:t>
            </a:fld>
            <a:endParaRPr lang="en-US" dirty="0"/>
          </a:p>
        </p:txBody>
      </p:sp>
    </p:spTree>
    <p:extLst>
      <p:ext uri="{BB962C8B-B14F-4D97-AF65-F5344CB8AC3E}">
        <p14:creationId xmlns:p14="http://schemas.microsoft.com/office/powerpoint/2010/main" val="314089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02CF-549C-139B-270D-E7DD40D88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FB537-1466-4F6E-21A2-EE5CBA585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B4162-CB92-685A-B751-A89A218F158F}"/>
              </a:ext>
            </a:extLst>
          </p:cNvPr>
          <p:cNvSpPr>
            <a:spLocks noGrp="1"/>
          </p:cNvSpPr>
          <p:nvPr>
            <p:ph type="dt" sz="half" idx="10"/>
          </p:nvPr>
        </p:nvSpPr>
        <p:spPr/>
        <p:txBody>
          <a:bodyPr/>
          <a:lstStyle/>
          <a:p>
            <a:fld id="{43BAE626-30A0-44CB-9573-DC644299C0FE}" type="datetime1">
              <a:rPr lang="en-US" smtClean="0"/>
              <a:t>4/22/2024</a:t>
            </a:fld>
            <a:endParaRPr lang="en-US"/>
          </a:p>
        </p:txBody>
      </p:sp>
      <p:sp>
        <p:nvSpPr>
          <p:cNvPr id="5" name="Footer Placeholder 4">
            <a:extLst>
              <a:ext uri="{FF2B5EF4-FFF2-40B4-BE49-F238E27FC236}">
                <a16:creationId xmlns:a16="http://schemas.microsoft.com/office/drawing/2014/main" id="{6AF717ED-7405-44FF-C449-5C2765790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1190-BC9F-00FF-ABBB-B1FB1B2ED704}"/>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274233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CCF-09CA-5CC4-DED8-D6828828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D9ADD-3ABC-5D0D-B212-C65DA5BE8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62C0C8-AEE1-3DD7-B1A6-E916BF42A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B1544-4106-5FD9-D53B-2E61C9A4DACD}"/>
              </a:ext>
            </a:extLst>
          </p:cNvPr>
          <p:cNvSpPr>
            <a:spLocks noGrp="1"/>
          </p:cNvSpPr>
          <p:nvPr>
            <p:ph type="dt" sz="half" idx="10"/>
          </p:nvPr>
        </p:nvSpPr>
        <p:spPr/>
        <p:txBody>
          <a:bodyPr/>
          <a:lstStyle/>
          <a:p>
            <a:fld id="{D3419944-6EDE-43DB-BE1A-A899FCA560C6}" type="datetime1">
              <a:rPr lang="en-US" smtClean="0"/>
              <a:t>4/22/2024</a:t>
            </a:fld>
            <a:endParaRPr lang="en-US"/>
          </a:p>
        </p:txBody>
      </p:sp>
      <p:sp>
        <p:nvSpPr>
          <p:cNvPr id="6" name="Footer Placeholder 5">
            <a:extLst>
              <a:ext uri="{FF2B5EF4-FFF2-40B4-BE49-F238E27FC236}">
                <a16:creationId xmlns:a16="http://schemas.microsoft.com/office/drawing/2014/main" id="{AE213102-14A9-59D3-DD2C-2F2D9850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B6210-E5DE-63C8-C3A0-53A8E1744A5B}"/>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225601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048B-B8CC-9ACD-FD2A-F4E3156971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77AA81-7795-D395-F99E-54EFFA1EF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80F43-559B-2A5A-8953-A9BA4A0BD5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2573C2-01EA-5E99-3D24-7364E5D9D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475C4-38C3-942A-92D6-2F4C26B7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77C20-245E-2EFE-F2F8-BB19AFA7121F}"/>
              </a:ext>
            </a:extLst>
          </p:cNvPr>
          <p:cNvSpPr>
            <a:spLocks noGrp="1"/>
          </p:cNvSpPr>
          <p:nvPr>
            <p:ph type="dt" sz="half" idx="10"/>
          </p:nvPr>
        </p:nvSpPr>
        <p:spPr/>
        <p:txBody>
          <a:bodyPr/>
          <a:lstStyle/>
          <a:p>
            <a:fld id="{261D4362-B228-426F-B5EF-7132CCE6E252}" type="datetime1">
              <a:rPr lang="en-US" smtClean="0"/>
              <a:t>4/22/2024</a:t>
            </a:fld>
            <a:endParaRPr lang="en-US"/>
          </a:p>
        </p:txBody>
      </p:sp>
      <p:sp>
        <p:nvSpPr>
          <p:cNvPr id="8" name="Footer Placeholder 7">
            <a:extLst>
              <a:ext uri="{FF2B5EF4-FFF2-40B4-BE49-F238E27FC236}">
                <a16:creationId xmlns:a16="http://schemas.microsoft.com/office/drawing/2014/main" id="{8F080456-7C0E-C2FB-F3D2-43AF485C4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69AD2-6B45-D308-D795-9E96F097605A}"/>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405272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9A02-563F-6A55-0F1E-6160E1F12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9DDB55-1D03-10A7-9453-CD9980D9A71C}"/>
              </a:ext>
            </a:extLst>
          </p:cNvPr>
          <p:cNvSpPr>
            <a:spLocks noGrp="1"/>
          </p:cNvSpPr>
          <p:nvPr>
            <p:ph type="dt" sz="half" idx="10"/>
          </p:nvPr>
        </p:nvSpPr>
        <p:spPr/>
        <p:txBody>
          <a:bodyPr/>
          <a:lstStyle/>
          <a:p>
            <a:fld id="{9D4568C9-DFAF-4DD9-9079-7FEE9411985E}" type="datetime1">
              <a:rPr lang="en-US" smtClean="0"/>
              <a:t>4/22/2024</a:t>
            </a:fld>
            <a:endParaRPr lang="en-US"/>
          </a:p>
        </p:txBody>
      </p:sp>
      <p:sp>
        <p:nvSpPr>
          <p:cNvPr id="4" name="Footer Placeholder 3">
            <a:extLst>
              <a:ext uri="{FF2B5EF4-FFF2-40B4-BE49-F238E27FC236}">
                <a16:creationId xmlns:a16="http://schemas.microsoft.com/office/drawing/2014/main" id="{70A60960-4D6F-9666-432E-D37A13B90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DA7700-27D2-B604-B958-4169C3BF31F4}"/>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132783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5F21A-6BD7-55B9-3F7F-B3AE734820EF}"/>
              </a:ext>
            </a:extLst>
          </p:cNvPr>
          <p:cNvSpPr>
            <a:spLocks noGrp="1"/>
          </p:cNvSpPr>
          <p:nvPr>
            <p:ph type="dt" sz="half" idx="10"/>
          </p:nvPr>
        </p:nvSpPr>
        <p:spPr/>
        <p:txBody>
          <a:bodyPr/>
          <a:lstStyle/>
          <a:p>
            <a:fld id="{BD9354E3-4FD1-4A85-A04E-7B203185AD06}" type="datetime1">
              <a:rPr lang="en-US" smtClean="0"/>
              <a:t>4/22/2024</a:t>
            </a:fld>
            <a:endParaRPr lang="en-US"/>
          </a:p>
        </p:txBody>
      </p:sp>
      <p:sp>
        <p:nvSpPr>
          <p:cNvPr id="3" name="Footer Placeholder 2">
            <a:extLst>
              <a:ext uri="{FF2B5EF4-FFF2-40B4-BE49-F238E27FC236}">
                <a16:creationId xmlns:a16="http://schemas.microsoft.com/office/drawing/2014/main" id="{7035E5A2-C016-DB9D-AE62-BFAFA5312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D94CA9-3F30-963F-A7B9-63BB5C8D2FE5}"/>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157455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145C-3B80-757D-AB43-4D5ACBE05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879D2-318C-EAAA-EEF1-7D2409553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CF263-C786-AEDB-A0AD-8C37128B0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ECEAE-2519-BCEF-C854-9106ECB6030B}"/>
              </a:ext>
            </a:extLst>
          </p:cNvPr>
          <p:cNvSpPr>
            <a:spLocks noGrp="1"/>
          </p:cNvSpPr>
          <p:nvPr>
            <p:ph type="dt" sz="half" idx="10"/>
          </p:nvPr>
        </p:nvSpPr>
        <p:spPr/>
        <p:txBody>
          <a:bodyPr/>
          <a:lstStyle/>
          <a:p>
            <a:fld id="{74F10E99-0430-4115-A5F7-FDFC0265C7B3}" type="datetime1">
              <a:rPr lang="en-US" smtClean="0"/>
              <a:t>4/22/2024</a:t>
            </a:fld>
            <a:endParaRPr lang="en-US"/>
          </a:p>
        </p:txBody>
      </p:sp>
      <p:sp>
        <p:nvSpPr>
          <p:cNvPr id="6" name="Footer Placeholder 5">
            <a:extLst>
              <a:ext uri="{FF2B5EF4-FFF2-40B4-BE49-F238E27FC236}">
                <a16:creationId xmlns:a16="http://schemas.microsoft.com/office/drawing/2014/main" id="{79071AB9-F980-C360-B286-54465A9F5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26C62-D667-C5F7-ADC5-985A6BCB3CFB}"/>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82856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2F5A-334F-B67E-3525-9E0E0599C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1E9B6-04EB-68AC-53B9-BA8B859DD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0A0D06-7041-3675-3BFF-C38EC10BF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7393F-9839-46B4-3C69-9FBB4158C05F}"/>
              </a:ext>
            </a:extLst>
          </p:cNvPr>
          <p:cNvSpPr>
            <a:spLocks noGrp="1"/>
          </p:cNvSpPr>
          <p:nvPr>
            <p:ph type="dt" sz="half" idx="10"/>
          </p:nvPr>
        </p:nvSpPr>
        <p:spPr/>
        <p:txBody>
          <a:bodyPr/>
          <a:lstStyle/>
          <a:p>
            <a:fld id="{37668B8B-330F-4CAD-BFA8-41974D29FFDE}" type="datetime1">
              <a:rPr lang="en-US" smtClean="0"/>
              <a:t>4/22/2024</a:t>
            </a:fld>
            <a:endParaRPr lang="en-US"/>
          </a:p>
        </p:txBody>
      </p:sp>
      <p:sp>
        <p:nvSpPr>
          <p:cNvPr id="6" name="Footer Placeholder 5">
            <a:extLst>
              <a:ext uri="{FF2B5EF4-FFF2-40B4-BE49-F238E27FC236}">
                <a16:creationId xmlns:a16="http://schemas.microsoft.com/office/drawing/2014/main" id="{2CA36518-0766-1C59-70DD-D7823F339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A2470-D70B-E081-29ED-D5724FFEDDB9}"/>
              </a:ext>
            </a:extLst>
          </p:cNvPr>
          <p:cNvSpPr>
            <a:spLocks noGrp="1"/>
          </p:cNvSpPr>
          <p:nvPr>
            <p:ph type="sldNum" sz="quarter" idx="12"/>
          </p:nvPr>
        </p:nvSpPr>
        <p:spPr/>
        <p:txBody>
          <a:bodyPr/>
          <a:lstStyle/>
          <a:p>
            <a:fld id="{DFDEF879-7C28-4502-BD4E-59BD3B083015}" type="slidenum">
              <a:rPr lang="en-US" smtClean="0"/>
              <a:t>‹#›</a:t>
            </a:fld>
            <a:endParaRPr lang="en-US"/>
          </a:p>
        </p:txBody>
      </p:sp>
    </p:spTree>
    <p:extLst>
      <p:ext uri="{BB962C8B-B14F-4D97-AF65-F5344CB8AC3E}">
        <p14:creationId xmlns:p14="http://schemas.microsoft.com/office/powerpoint/2010/main" val="339489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69ECA-C36B-F78B-2D99-437EE8D22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00C2B-AE53-4366-22FD-AF9B2BD50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1F7C8-3751-9C2D-5260-9F80CC745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70AB5-8A95-4642-9D50-C6A095AA4DEA}" type="datetime1">
              <a:rPr lang="en-US" smtClean="0"/>
              <a:t>4/22/2024</a:t>
            </a:fld>
            <a:endParaRPr lang="en-US"/>
          </a:p>
        </p:txBody>
      </p:sp>
      <p:sp>
        <p:nvSpPr>
          <p:cNvPr id="5" name="Footer Placeholder 4">
            <a:extLst>
              <a:ext uri="{FF2B5EF4-FFF2-40B4-BE49-F238E27FC236}">
                <a16:creationId xmlns:a16="http://schemas.microsoft.com/office/drawing/2014/main" id="{15C8FB2D-C7DA-C1C7-38BD-B1C54728E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39566-369D-D83D-D52C-0BFED49DA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EF879-7C28-4502-BD4E-59BD3B083015}" type="slidenum">
              <a:rPr lang="en-US" smtClean="0"/>
              <a:t>‹#›</a:t>
            </a:fld>
            <a:endParaRPr lang="en-US"/>
          </a:p>
        </p:txBody>
      </p:sp>
    </p:spTree>
    <p:extLst>
      <p:ext uri="{BB962C8B-B14F-4D97-AF65-F5344CB8AC3E}">
        <p14:creationId xmlns:p14="http://schemas.microsoft.com/office/powerpoint/2010/main" val="342469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github.com/rijul-saini/LLADA-Project"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6BFD1-1554-0624-158D-976138D7D743}"/>
              </a:ext>
            </a:extLst>
          </p:cNvPr>
          <p:cNvSpPr>
            <a:spLocks noGrp="1"/>
          </p:cNvSpPr>
          <p:nvPr>
            <p:ph type="ctrTitle"/>
          </p:nvPr>
        </p:nvSpPr>
        <p:spPr>
          <a:xfrm>
            <a:off x="838199" y="1093788"/>
            <a:ext cx="10506455" cy="2967208"/>
          </a:xfrm>
        </p:spPr>
        <p:txBody>
          <a:bodyPr>
            <a:normAutofit fontScale="90000"/>
          </a:bodyPr>
          <a:lstStyle/>
          <a:p>
            <a:pPr algn="l"/>
            <a:r>
              <a:rPr lang="en-US" sz="8000" dirty="0">
                <a:solidFill>
                  <a:schemeClr val="tx1">
                    <a:lumMod val="85000"/>
                    <a:lumOff val="15000"/>
                  </a:schemeClr>
                </a:solidFill>
                <a:latin typeface="Arial" panose="020B0604020202020204" pitchFamily="34" charset="0"/>
                <a:cs typeface="Arial" panose="020B0604020202020204" pitchFamily="34" charset="0"/>
              </a:rPr>
              <a:t>Large-Language Assisted Data Analysis Tool</a:t>
            </a:r>
          </a:p>
        </p:txBody>
      </p:sp>
      <p:sp>
        <p:nvSpPr>
          <p:cNvPr id="3" name="Subtitle 2">
            <a:extLst>
              <a:ext uri="{FF2B5EF4-FFF2-40B4-BE49-F238E27FC236}">
                <a16:creationId xmlns:a16="http://schemas.microsoft.com/office/drawing/2014/main" id="{2FAD0D96-1FAF-CEBB-E72B-A6D35284D4F4}"/>
              </a:ext>
            </a:extLst>
          </p:cNvPr>
          <p:cNvSpPr>
            <a:spLocks noGrp="1"/>
          </p:cNvSpPr>
          <p:nvPr>
            <p:ph type="subTitle" idx="1"/>
          </p:nvPr>
        </p:nvSpPr>
        <p:spPr>
          <a:xfrm>
            <a:off x="7400924" y="4619624"/>
            <a:ext cx="3946779" cy="1038225"/>
          </a:xfrm>
        </p:spPr>
        <p:txBody>
          <a:bodyPr>
            <a:normAutofit/>
          </a:bodyPr>
          <a:lstStyle/>
          <a:p>
            <a:pPr algn="r"/>
            <a:r>
              <a:rPr lang="en-US" dirty="0">
                <a:solidFill>
                  <a:schemeClr val="tx1">
                    <a:lumMod val="85000"/>
                    <a:lumOff val="15000"/>
                  </a:schemeClr>
                </a:solidFill>
                <a:latin typeface="Arial" panose="020B0604020202020204" pitchFamily="34" charset="0"/>
                <a:cs typeface="Arial" panose="020B0604020202020204" pitchFamily="34" charset="0"/>
              </a:rPr>
              <a:t>Rijul Saini</a:t>
            </a:r>
          </a:p>
        </p:txBody>
      </p:sp>
      <p:sp>
        <p:nvSpPr>
          <p:cNvPr id="22" name="Rectangle 2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24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What is LLADA?</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2</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84421" y="1655083"/>
            <a:ext cx="9923228" cy="923330"/>
          </a:xfrm>
          <a:prstGeom prst="rect">
            <a:avLst/>
          </a:prstGeom>
          <a:noFill/>
        </p:spPr>
        <p:txBody>
          <a:bodyPr wrap="square" rtlCol="0">
            <a:spAutoFit/>
          </a:bodyPr>
          <a:lstStyle/>
          <a:p>
            <a:r>
              <a:rPr lang="en-US" dirty="0">
                <a:solidFill>
                  <a:schemeClr val="tx1">
                    <a:lumMod val="75000"/>
                    <a:lumOff val="25000"/>
                  </a:schemeClr>
                </a:solidFill>
              </a:rPr>
              <a:t>LLADA is a Python package designed to facilitate the data analysis process by integrating large language models (LLMs) via the OpenAI API. This package allows users to summarize datasets, generate data analysis goals, execute analysis, and interpret the results in natural language.</a:t>
            </a:r>
          </a:p>
        </p:txBody>
      </p:sp>
      <p:grpSp>
        <p:nvGrpSpPr>
          <p:cNvPr id="39" name="Group 38">
            <a:extLst>
              <a:ext uri="{FF2B5EF4-FFF2-40B4-BE49-F238E27FC236}">
                <a16:creationId xmlns:a16="http://schemas.microsoft.com/office/drawing/2014/main" id="{A7AD68D2-F183-CFD7-26A0-A530217C8AC1}"/>
              </a:ext>
            </a:extLst>
          </p:cNvPr>
          <p:cNvGrpSpPr/>
          <p:nvPr/>
        </p:nvGrpSpPr>
        <p:grpSpPr>
          <a:xfrm>
            <a:off x="897169" y="3916293"/>
            <a:ext cx="2103119" cy="2051435"/>
            <a:chOff x="922351" y="2481070"/>
            <a:chExt cx="2103119" cy="2051435"/>
          </a:xfrm>
        </p:grpSpPr>
        <p:grpSp>
          <p:nvGrpSpPr>
            <p:cNvPr id="40" name="Group 39">
              <a:extLst>
                <a:ext uri="{FF2B5EF4-FFF2-40B4-BE49-F238E27FC236}">
                  <a16:creationId xmlns:a16="http://schemas.microsoft.com/office/drawing/2014/main" id="{D9D19D6B-7B50-FC97-AB16-872841C203EB}"/>
                </a:ext>
              </a:extLst>
            </p:cNvPr>
            <p:cNvGrpSpPr/>
            <p:nvPr/>
          </p:nvGrpSpPr>
          <p:grpSpPr>
            <a:xfrm>
              <a:off x="922351" y="2481070"/>
              <a:ext cx="2103119" cy="2051435"/>
              <a:chOff x="922352" y="2548393"/>
              <a:chExt cx="2103119" cy="2051435"/>
            </a:xfrm>
          </p:grpSpPr>
          <p:sp>
            <p:nvSpPr>
              <p:cNvPr id="42" name="Rectangle 41">
                <a:extLst>
                  <a:ext uri="{FF2B5EF4-FFF2-40B4-BE49-F238E27FC236}">
                    <a16:creationId xmlns:a16="http://schemas.microsoft.com/office/drawing/2014/main" id="{C7D3C1ED-8892-7DDC-925F-8FC4F4392B00}"/>
                  </a:ext>
                </a:extLst>
              </p:cNvPr>
              <p:cNvSpPr/>
              <p:nvPr/>
            </p:nvSpPr>
            <p:spPr>
              <a:xfrm>
                <a:off x="922352" y="2548393"/>
                <a:ext cx="2103119" cy="2051435"/>
              </a:xfrm>
              <a:prstGeom prst="rect">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3" name="TextBox 42">
                <a:extLst>
                  <a:ext uri="{FF2B5EF4-FFF2-40B4-BE49-F238E27FC236}">
                    <a16:creationId xmlns:a16="http://schemas.microsoft.com/office/drawing/2014/main" id="{C635FF8D-AE2C-C505-3C59-8F718250D825}"/>
                  </a:ext>
                </a:extLst>
              </p:cNvPr>
              <p:cNvSpPr txBox="1"/>
              <p:nvPr/>
            </p:nvSpPr>
            <p:spPr>
              <a:xfrm>
                <a:off x="1268233" y="2772331"/>
                <a:ext cx="1411357" cy="369332"/>
              </a:xfrm>
              <a:prstGeom prst="rect">
                <a:avLst/>
              </a:prstGeom>
              <a:noFill/>
              <a:ln w="19050">
                <a:solidFill>
                  <a:schemeClr val="accent2">
                    <a:lumMod val="75000"/>
                  </a:schemeClr>
                </a:solidFill>
              </a:ln>
            </p:spPr>
            <p:txBody>
              <a:bodyPr wrap="square" rtlCol="0">
                <a:spAutoFit/>
              </a:bodyPr>
              <a:lstStyle/>
              <a:p>
                <a:pPr algn="ctr"/>
                <a:r>
                  <a:rPr lang="en-US" dirty="0">
                    <a:solidFill>
                      <a:schemeClr val="tx1">
                        <a:lumMod val="75000"/>
                        <a:lumOff val="25000"/>
                      </a:schemeClr>
                    </a:solidFill>
                  </a:rPr>
                  <a:t>Summarizer</a:t>
                </a:r>
              </a:p>
            </p:txBody>
          </p:sp>
        </p:grpSp>
        <p:sp>
          <p:nvSpPr>
            <p:cNvPr id="41" name="TextBox 40">
              <a:extLst>
                <a:ext uri="{FF2B5EF4-FFF2-40B4-BE49-F238E27FC236}">
                  <a16:creationId xmlns:a16="http://schemas.microsoft.com/office/drawing/2014/main" id="{EDD2C025-9AC5-7144-7237-E444749BA1E6}"/>
                </a:ext>
              </a:extLst>
            </p:cNvPr>
            <p:cNvSpPr txBox="1"/>
            <p:nvPr/>
          </p:nvSpPr>
          <p:spPr>
            <a:xfrm>
              <a:off x="1098814" y="3329252"/>
              <a:ext cx="1750192" cy="830997"/>
            </a:xfrm>
            <a:prstGeom prst="rect">
              <a:avLst/>
            </a:prstGeom>
            <a:noFill/>
          </p:spPr>
          <p:txBody>
            <a:bodyPr wrap="square" rtlCol="0">
              <a:spAutoFit/>
            </a:bodyPr>
            <a:lstStyle/>
            <a:p>
              <a:pPr algn="ctr"/>
              <a:r>
                <a:rPr lang="en-US" sz="1200" dirty="0">
                  <a:solidFill>
                    <a:schemeClr val="tx1">
                      <a:lumMod val="75000"/>
                      <a:lumOff val="25000"/>
                    </a:schemeClr>
                  </a:solidFill>
                </a:rPr>
                <a:t>Generates JSON and text summaries of the input data frame.</a:t>
              </a:r>
            </a:p>
            <a:p>
              <a:pPr algn="ctr"/>
              <a:endParaRPr lang="en-US" sz="1200" dirty="0"/>
            </a:p>
          </p:txBody>
        </p:sp>
      </p:grpSp>
      <p:grpSp>
        <p:nvGrpSpPr>
          <p:cNvPr id="44" name="Group 43">
            <a:extLst>
              <a:ext uri="{FF2B5EF4-FFF2-40B4-BE49-F238E27FC236}">
                <a16:creationId xmlns:a16="http://schemas.microsoft.com/office/drawing/2014/main" id="{B83DCE43-64E0-620C-2434-B2BBEA47A75F}"/>
              </a:ext>
            </a:extLst>
          </p:cNvPr>
          <p:cNvGrpSpPr/>
          <p:nvPr/>
        </p:nvGrpSpPr>
        <p:grpSpPr>
          <a:xfrm>
            <a:off x="3662017" y="3916293"/>
            <a:ext cx="2103119" cy="2051435"/>
            <a:chOff x="922351" y="2481070"/>
            <a:chExt cx="2103119" cy="2051435"/>
          </a:xfrm>
        </p:grpSpPr>
        <p:grpSp>
          <p:nvGrpSpPr>
            <p:cNvPr id="45" name="Group 44">
              <a:extLst>
                <a:ext uri="{FF2B5EF4-FFF2-40B4-BE49-F238E27FC236}">
                  <a16:creationId xmlns:a16="http://schemas.microsoft.com/office/drawing/2014/main" id="{4120E615-B6C1-10F1-AE16-C5DD8D67F848}"/>
                </a:ext>
              </a:extLst>
            </p:cNvPr>
            <p:cNvGrpSpPr/>
            <p:nvPr/>
          </p:nvGrpSpPr>
          <p:grpSpPr>
            <a:xfrm>
              <a:off x="922351" y="2481070"/>
              <a:ext cx="2103119" cy="2051435"/>
              <a:chOff x="922352" y="2548393"/>
              <a:chExt cx="2103119" cy="2051435"/>
            </a:xfrm>
          </p:grpSpPr>
          <p:sp>
            <p:nvSpPr>
              <p:cNvPr id="47" name="Rectangle 46">
                <a:extLst>
                  <a:ext uri="{FF2B5EF4-FFF2-40B4-BE49-F238E27FC236}">
                    <a16:creationId xmlns:a16="http://schemas.microsoft.com/office/drawing/2014/main" id="{714A056A-AB05-A482-967E-D4EF50B79621}"/>
                  </a:ext>
                </a:extLst>
              </p:cNvPr>
              <p:cNvSpPr/>
              <p:nvPr/>
            </p:nvSpPr>
            <p:spPr>
              <a:xfrm>
                <a:off x="922352" y="2548393"/>
                <a:ext cx="2103119" cy="2051435"/>
              </a:xfrm>
              <a:prstGeom prst="rect">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48" name="TextBox 47">
                <a:extLst>
                  <a:ext uri="{FF2B5EF4-FFF2-40B4-BE49-F238E27FC236}">
                    <a16:creationId xmlns:a16="http://schemas.microsoft.com/office/drawing/2014/main" id="{F371D156-B283-F8CB-C96A-B3E23EC5A384}"/>
                  </a:ext>
                </a:extLst>
              </p:cNvPr>
              <p:cNvSpPr txBox="1"/>
              <p:nvPr/>
            </p:nvSpPr>
            <p:spPr>
              <a:xfrm>
                <a:off x="1152938" y="2772331"/>
                <a:ext cx="1641946" cy="369332"/>
              </a:xfrm>
              <a:prstGeom prst="rect">
                <a:avLst/>
              </a:prstGeom>
              <a:noFill/>
              <a:ln w="19050">
                <a:solidFill>
                  <a:schemeClr val="accent2">
                    <a:lumMod val="75000"/>
                  </a:schemeClr>
                </a:solidFill>
              </a:ln>
            </p:spPr>
            <p:txBody>
              <a:bodyPr wrap="square" rtlCol="0">
                <a:spAutoFit/>
              </a:bodyPr>
              <a:lstStyle/>
              <a:p>
                <a:pPr algn="ctr"/>
                <a:r>
                  <a:rPr lang="en-US" dirty="0">
                    <a:solidFill>
                      <a:schemeClr val="tx1">
                        <a:lumMod val="75000"/>
                        <a:lumOff val="25000"/>
                      </a:schemeClr>
                    </a:solidFill>
                  </a:rPr>
                  <a:t>Goal Generator</a:t>
                </a:r>
              </a:p>
            </p:txBody>
          </p:sp>
        </p:grpSp>
        <p:sp>
          <p:nvSpPr>
            <p:cNvPr id="46" name="TextBox 45">
              <a:extLst>
                <a:ext uri="{FF2B5EF4-FFF2-40B4-BE49-F238E27FC236}">
                  <a16:creationId xmlns:a16="http://schemas.microsoft.com/office/drawing/2014/main" id="{DE6822E8-10F4-413B-D678-E6A4B24F2656}"/>
                </a:ext>
              </a:extLst>
            </p:cNvPr>
            <p:cNvSpPr txBox="1"/>
            <p:nvPr/>
          </p:nvSpPr>
          <p:spPr>
            <a:xfrm>
              <a:off x="1098814" y="3329252"/>
              <a:ext cx="1750192" cy="1015663"/>
            </a:xfrm>
            <a:prstGeom prst="rect">
              <a:avLst/>
            </a:prstGeom>
            <a:noFill/>
          </p:spPr>
          <p:txBody>
            <a:bodyPr wrap="square" rtlCol="0">
              <a:spAutoFit/>
            </a:bodyPr>
            <a:lstStyle/>
            <a:p>
              <a:pPr algn="ctr"/>
              <a:r>
                <a:rPr lang="en-US" sz="1200" dirty="0">
                  <a:solidFill>
                    <a:schemeClr val="tx1">
                      <a:lumMod val="75000"/>
                      <a:lumOff val="25000"/>
                    </a:schemeClr>
                  </a:solidFill>
                </a:rPr>
                <a:t>Generates analysis suggestions (goals) for the data, along with some rationale for why the analysis is needed.</a:t>
              </a:r>
              <a:endParaRPr lang="en-US" sz="1200" dirty="0"/>
            </a:p>
          </p:txBody>
        </p:sp>
      </p:grpSp>
      <p:grpSp>
        <p:nvGrpSpPr>
          <p:cNvPr id="49" name="Group 48">
            <a:extLst>
              <a:ext uri="{FF2B5EF4-FFF2-40B4-BE49-F238E27FC236}">
                <a16:creationId xmlns:a16="http://schemas.microsoft.com/office/drawing/2014/main" id="{BEF0E403-23A7-8828-1214-91B99C161BF7}"/>
              </a:ext>
            </a:extLst>
          </p:cNvPr>
          <p:cNvGrpSpPr/>
          <p:nvPr/>
        </p:nvGrpSpPr>
        <p:grpSpPr>
          <a:xfrm>
            <a:off x="6426865" y="3916293"/>
            <a:ext cx="2103119" cy="2051435"/>
            <a:chOff x="922351" y="2481070"/>
            <a:chExt cx="2103119" cy="2051435"/>
          </a:xfrm>
        </p:grpSpPr>
        <p:grpSp>
          <p:nvGrpSpPr>
            <p:cNvPr id="50" name="Group 49">
              <a:extLst>
                <a:ext uri="{FF2B5EF4-FFF2-40B4-BE49-F238E27FC236}">
                  <a16:creationId xmlns:a16="http://schemas.microsoft.com/office/drawing/2014/main" id="{54FD9D5E-5CB5-D535-C7DB-CDB90FF1FEC0}"/>
                </a:ext>
              </a:extLst>
            </p:cNvPr>
            <p:cNvGrpSpPr/>
            <p:nvPr/>
          </p:nvGrpSpPr>
          <p:grpSpPr>
            <a:xfrm>
              <a:off x="922351" y="2481070"/>
              <a:ext cx="2103119" cy="2051435"/>
              <a:chOff x="922352" y="2548393"/>
              <a:chExt cx="2103119" cy="2051435"/>
            </a:xfrm>
          </p:grpSpPr>
          <p:sp>
            <p:nvSpPr>
              <p:cNvPr id="52" name="Rectangle 51">
                <a:extLst>
                  <a:ext uri="{FF2B5EF4-FFF2-40B4-BE49-F238E27FC236}">
                    <a16:creationId xmlns:a16="http://schemas.microsoft.com/office/drawing/2014/main" id="{D09A9458-1628-64AC-DD0B-E64CC06A3892}"/>
                  </a:ext>
                </a:extLst>
              </p:cNvPr>
              <p:cNvSpPr/>
              <p:nvPr/>
            </p:nvSpPr>
            <p:spPr>
              <a:xfrm>
                <a:off x="922352" y="2548393"/>
                <a:ext cx="2103119" cy="2051435"/>
              </a:xfrm>
              <a:prstGeom prst="rect">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3" name="TextBox 52">
                <a:extLst>
                  <a:ext uri="{FF2B5EF4-FFF2-40B4-BE49-F238E27FC236}">
                    <a16:creationId xmlns:a16="http://schemas.microsoft.com/office/drawing/2014/main" id="{E8038502-8A3D-F13B-FBFE-A7B04E3B4426}"/>
                  </a:ext>
                </a:extLst>
              </p:cNvPr>
              <p:cNvSpPr txBox="1"/>
              <p:nvPr/>
            </p:nvSpPr>
            <p:spPr>
              <a:xfrm>
                <a:off x="1268233" y="2772331"/>
                <a:ext cx="1411357" cy="369332"/>
              </a:xfrm>
              <a:prstGeom prst="rect">
                <a:avLst/>
              </a:prstGeom>
              <a:noFill/>
              <a:ln w="19050">
                <a:solidFill>
                  <a:schemeClr val="accent2">
                    <a:lumMod val="75000"/>
                  </a:schemeClr>
                </a:solidFill>
              </a:ln>
            </p:spPr>
            <p:txBody>
              <a:bodyPr wrap="square" rtlCol="0">
                <a:spAutoFit/>
              </a:bodyPr>
              <a:lstStyle/>
              <a:p>
                <a:pPr algn="ctr"/>
                <a:r>
                  <a:rPr lang="en-US" dirty="0">
                    <a:solidFill>
                      <a:schemeClr val="tx1">
                        <a:lumMod val="75000"/>
                        <a:lumOff val="25000"/>
                      </a:schemeClr>
                    </a:solidFill>
                  </a:rPr>
                  <a:t>Analyzer</a:t>
                </a:r>
              </a:p>
            </p:txBody>
          </p:sp>
        </p:grpSp>
        <p:sp>
          <p:nvSpPr>
            <p:cNvPr id="51" name="TextBox 50">
              <a:extLst>
                <a:ext uri="{FF2B5EF4-FFF2-40B4-BE49-F238E27FC236}">
                  <a16:creationId xmlns:a16="http://schemas.microsoft.com/office/drawing/2014/main" id="{CF68CF96-E302-171C-5F48-F7B4FC23A8A2}"/>
                </a:ext>
              </a:extLst>
            </p:cNvPr>
            <p:cNvSpPr txBox="1"/>
            <p:nvPr/>
          </p:nvSpPr>
          <p:spPr>
            <a:xfrm>
              <a:off x="1098814" y="3329252"/>
              <a:ext cx="1750192" cy="646331"/>
            </a:xfrm>
            <a:prstGeom prst="rect">
              <a:avLst/>
            </a:prstGeom>
            <a:noFill/>
          </p:spPr>
          <p:txBody>
            <a:bodyPr wrap="square" rtlCol="0">
              <a:spAutoFit/>
            </a:bodyPr>
            <a:lstStyle/>
            <a:p>
              <a:pPr algn="ctr"/>
              <a:r>
                <a:rPr lang="en-US" sz="1200" dirty="0">
                  <a:solidFill>
                    <a:schemeClr val="tx1">
                      <a:lumMod val="75000"/>
                      <a:lumOff val="25000"/>
                    </a:schemeClr>
                  </a:solidFill>
                </a:rPr>
                <a:t>Generates and executes Python code for the analysis goals.</a:t>
              </a:r>
              <a:endParaRPr lang="en-US" sz="1200" dirty="0"/>
            </a:p>
          </p:txBody>
        </p:sp>
      </p:grpSp>
      <p:grpSp>
        <p:nvGrpSpPr>
          <p:cNvPr id="54" name="Group 53">
            <a:extLst>
              <a:ext uri="{FF2B5EF4-FFF2-40B4-BE49-F238E27FC236}">
                <a16:creationId xmlns:a16="http://schemas.microsoft.com/office/drawing/2014/main" id="{1858DE3B-C6A3-067F-AAC7-4B1CF10E98F1}"/>
              </a:ext>
            </a:extLst>
          </p:cNvPr>
          <p:cNvGrpSpPr/>
          <p:nvPr/>
        </p:nvGrpSpPr>
        <p:grpSpPr>
          <a:xfrm>
            <a:off x="9191712" y="3916293"/>
            <a:ext cx="2103119" cy="2051435"/>
            <a:chOff x="922351" y="2481070"/>
            <a:chExt cx="2103119" cy="2051435"/>
          </a:xfrm>
        </p:grpSpPr>
        <p:grpSp>
          <p:nvGrpSpPr>
            <p:cNvPr id="55" name="Group 54">
              <a:extLst>
                <a:ext uri="{FF2B5EF4-FFF2-40B4-BE49-F238E27FC236}">
                  <a16:creationId xmlns:a16="http://schemas.microsoft.com/office/drawing/2014/main" id="{965BABB0-D1D5-5ECA-05A2-3EEF05022370}"/>
                </a:ext>
              </a:extLst>
            </p:cNvPr>
            <p:cNvGrpSpPr/>
            <p:nvPr/>
          </p:nvGrpSpPr>
          <p:grpSpPr>
            <a:xfrm>
              <a:off x="922351" y="2481070"/>
              <a:ext cx="2103119" cy="2051435"/>
              <a:chOff x="922352" y="2548393"/>
              <a:chExt cx="2103119" cy="2051435"/>
            </a:xfrm>
          </p:grpSpPr>
          <p:sp>
            <p:nvSpPr>
              <p:cNvPr id="57" name="Rectangle 56">
                <a:extLst>
                  <a:ext uri="{FF2B5EF4-FFF2-40B4-BE49-F238E27FC236}">
                    <a16:creationId xmlns:a16="http://schemas.microsoft.com/office/drawing/2014/main" id="{48E8FC23-F600-31F5-DA06-A671398440FE}"/>
                  </a:ext>
                </a:extLst>
              </p:cNvPr>
              <p:cNvSpPr/>
              <p:nvPr/>
            </p:nvSpPr>
            <p:spPr>
              <a:xfrm>
                <a:off x="922352" y="2548393"/>
                <a:ext cx="2103119" cy="2051435"/>
              </a:xfrm>
              <a:prstGeom prst="rect">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58" name="TextBox 57">
                <a:extLst>
                  <a:ext uri="{FF2B5EF4-FFF2-40B4-BE49-F238E27FC236}">
                    <a16:creationId xmlns:a16="http://schemas.microsoft.com/office/drawing/2014/main" id="{E2F5DC15-04D2-BA83-D320-A0B3E3B07CEF}"/>
                  </a:ext>
                </a:extLst>
              </p:cNvPr>
              <p:cNvSpPr txBox="1"/>
              <p:nvPr/>
            </p:nvSpPr>
            <p:spPr>
              <a:xfrm>
                <a:off x="1268233" y="2772331"/>
                <a:ext cx="1411357" cy="369332"/>
              </a:xfrm>
              <a:prstGeom prst="rect">
                <a:avLst/>
              </a:prstGeom>
              <a:noFill/>
              <a:ln w="19050">
                <a:solidFill>
                  <a:schemeClr val="accent2">
                    <a:lumMod val="75000"/>
                  </a:schemeClr>
                </a:solidFill>
              </a:ln>
            </p:spPr>
            <p:txBody>
              <a:bodyPr wrap="square" rtlCol="0">
                <a:spAutoFit/>
              </a:bodyPr>
              <a:lstStyle/>
              <a:p>
                <a:pPr algn="ctr"/>
                <a:r>
                  <a:rPr lang="en-US" dirty="0">
                    <a:solidFill>
                      <a:schemeClr val="tx1">
                        <a:lumMod val="75000"/>
                        <a:lumOff val="25000"/>
                      </a:schemeClr>
                    </a:solidFill>
                  </a:rPr>
                  <a:t>Interpreter</a:t>
                </a:r>
              </a:p>
            </p:txBody>
          </p:sp>
        </p:grpSp>
        <p:sp>
          <p:nvSpPr>
            <p:cNvPr id="56" name="TextBox 55">
              <a:extLst>
                <a:ext uri="{FF2B5EF4-FFF2-40B4-BE49-F238E27FC236}">
                  <a16:creationId xmlns:a16="http://schemas.microsoft.com/office/drawing/2014/main" id="{243FDE07-83AB-E5FE-A8A0-E9DDF3A51E0A}"/>
                </a:ext>
              </a:extLst>
            </p:cNvPr>
            <p:cNvSpPr txBox="1"/>
            <p:nvPr/>
          </p:nvSpPr>
          <p:spPr>
            <a:xfrm>
              <a:off x="1098814" y="3329252"/>
              <a:ext cx="1750192" cy="830997"/>
            </a:xfrm>
            <a:prstGeom prst="rect">
              <a:avLst/>
            </a:prstGeom>
            <a:noFill/>
          </p:spPr>
          <p:txBody>
            <a:bodyPr wrap="square" rtlCol="0">
              <a:spAutoFit/>
            </a:bodyPr>
            <a:lstStyle/>
            <a:p>
              <a:pPr algn="ctr"/>
              <a:r>
                <a:rPr lang="en-US" sz="1200" dirty="0">
                  <a:solidFill>
                    <a:schemeClr val="tx1">
                      <a:lumMod val="75000"/>
                      <a:lumOff val="25000"/>
                    </a:schemeClr>
                  </a:solidFill>
                </a:rPr>
                <a:t>Generates natural language interpretation of the analysis results for the user.</a:t>
              </a:r>
              <a:endParaRPr lang="en-US" sz="1200" dirty="0"/>
            </a:p>
          </p:txBody>
        </p:sp>
      </p:grpSp>
      <p:cxnSp>
        <p:nvCxnSpPr>
          <p:cNvPr id="59" name="Straight Arrow Connector 58">
            <a:extLst>
              <a:ext uri="{FF2B5EF4-FFF2-40B4-BE49-F238E27FC236}">
                <a16:creationId xmlns:a16="http://schemas.microsoft.com/office/drawing/2014/main" id="{CC400BE0-DC1D-DE74-BBEC-17EDE5CA2A30}"/>
              </a:ext>
            </a:extLst>
          </p:cNvPr>
          <p:cNvCxnSpPr>
            <a:cxnSpLocks/>
          </p:cNvCxnSpPr>
          <p:nvPr/>
        </p:nvCxnSpPr>
        <p:spPr>
          <a:xfrm>
            <a:off x="3132813" y="4969578"/>
            <a:ext cx="43334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2B04FCD-643B-A4A5-5F8D-F36D02AA43FB}"/>
              </a:ext>
            </a:extLst>
          </p:cNvPr>
          <p:cNvCxnSpPr>
            <a:cxnSpLocks/>
          </p:cNvCxnSpPr>
          <p:nvPr/>
        </p:nvCxnSpPr>
        <p:spPr>
          <a:xfrm>
            <a:off x="5907818" y="4969578"/>
            <a:ext cx="43334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6069229-B1E3-4C80-3ECC-EF65CDB1EF6C}"/>
              </a:ext>
            </a:extLst>
          </p:cNvPr>
          <p:cNvCxnSpPr>
            <a:cxnSpLocks/>
          </p:cNvCxnSpPr>
          <p:nvPr/>
        </p:nvCxnSpPr>
        <p:spPr>
          <a:xfrm>
            <a:off x="8666259" y="4969578"/>
            <a:ext cx="433346" cy="0"/>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itle 1">
            <a:extLst>
              <a:ext uri="{FF2B5EF4-FFF2-40B4-BE49-F238E27FC236}">
                <a16:creationId xmlns:a16="http://schemas.microsoft.com/office/drawing/2014/main" id="{A8B333C5-D72E-B654-A1AA-F982548F3AAB}"/>
              </a:ext>
            </a:extLst>
          </p:cNvPr>
          <p:cNvSpPr txBox="1">
            <a:spLocks/>
          </p:cNvSpPr>
          <p:nvPr/>
        </p:nvSpPr>
        <p:spPr>
          <a:xfrm>
            <a:off x="584421" y="3268310"/>
            <a:ext cx="7871157" cy="461665"/>
          </a:xfrm>
          <a:prstGeom prst="rect">
            <a:avLst/>
          </a:prstGeom>
          <a:noFill/>
        </p:spPr>
        <p:txBody>
          <a:bodyPr wrap="square" rtlCol="0">
            <a:spAutoFit/>
          </a:bodyPr>
          <a:lstStyle>
            <a:defPPr>
              <a:defRPr lang="en-US"/>
            </a:defPPr>
            <a:lvl1pPr>
              <a:defRPr>
                <a:solidFill>
                  <a:schemeClr val="tx1">
                    <a:lumMod val="75000"/>
                    <a:lumOff val="25000"/>
                  </a:schemeClr>
                </a:solidFill>
              </a:defRPr>
            </a:lvl1pPr>
          </a:lstStyle>
          <a:p>
            <a:r>
              <a:rPr lang="en-US" sz="2400" dirty="0"/>
              <a:t>It comprises of 4 main modules:</a:t>
            </a:r>
          </a:p>
        </p:txBody>
      </p:sp>
    </p:spTree>
    <p:extLst>
      <p:ext uri="{BB962C8B-B14F-4D97-AF65-F5344CB8AC3E}">
        <p14:creationId xmlns:p14="http://schemas.microsoft.com/office/powerpoint/2010/main" val="235041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How to use?</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3</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47977" y="1417502"/>
            <a:ext cx="9923228" cy="369332"/>
          </a:xfrm>
          <a:prstGeom prst="rect">
            <a:avLst/>
          </a:prstGeom>
          <a:noFill/>
        </p:spPr>
        <p:txBody>
          <a:bodyPr wrap="square" rtlCol="0">
            <a:spAutoFit/>
          </a:bodyPr>
          <a:lstStyle/>
          <a:p>
            <a:r>
              <a:rPr lang="en-US" dirty="0">
                <a:solidFill>
                  <a:schemeClr val="tx1">
                    <a:lumMod val="75000"/>
                    <a:lumOff val="25000"/>
                  </a:schemeClr>
                </a:solidFill>
              </a:rPr>
              <a:t>LLADA is available for download as a python package at my </a:t>
            </a:r>
            <a:r>
              <a:rPr lang="en-US" dirty="0">
                <a:solidFill>
                  <a:schemeClr val="tx1">
                    <a:lumMod val="75000"/>
                    <a:lumOff val="25000"/>
                  </a:schemeClr>
                </a:solidFill>
                <a:hlinkClick r:id="rId2"/>
              </a:rPr>
              <a:t>GitHub</a:t>
            </a:r>
            <a:r>
              <a:rPr lang="en-US" dirty="0">
                <a:solidFill>
                  <a:schemeClr val="tx1">
                    <a:lumMod val="75000"/>
                    <a:lumOff val="25000"/>
                  </a:schemeClr>
                </a:solidFill>
              </a:rPr>
              <a:t> page. </a:t>
            </a:r>
          </a:p>
        </p:txBody>
      </p:sp>
      <p:pic>
        <p:nvPicPr>
          <p:cNvPr id="4" name="Picture 3">
            <a:extLst>
              <a:ext uri="{FF2B5EF4-FFF2-40B4-BE49-F238E27FC236}">
                <a16:creationId xmlns:a16="http://schemas.microsoft.com/office/drawing/2014/main" id="{7D0804E5-41B2-D1E9-5E69-37F16B901596}"/>
              </a:ext>
            </a:extLst>
          </p:cNvPr>
          <p:cNvPicPr>
            <a:picLocks noChangeAspect="1"/>
          </p:cNvPicPr>
          <p:nvPr/>
        </p:nvPicPr>
        <p:blipFill>
          <a:blip r:embed="rId3"/>
          <a:stretch>
            <a:fillRect/>
          </a:stretch>
        </p:blipFill>
        <p:spPr>
          <a:xfrm>
            <a:off x="1037465" y="2349799"/>
            <a:ext cx="4972744" cy="566817"/>
          </a:xfrm>
          <a:prstGeom prst="rect">
            <a:avLst/>
          </a:prstGeom>
        </p:spPr>
      </p:pic>
      <p:sp>
        <p:nvSpPr>
          <p:cNvPr id="5" name="TextBox 4">
            <a:extLst>
              <a:ext uri="{FF2B5EF4-FFF2-40B4-BE49-F238E27FC236}">
                <a16:creationId xmlns:a16="http://schemas.microsoft.com/office/drawing/2014/main" id="{0BAF7884-51CC-F082-61A2-5430B7A3D65E}"/>
              </a:ext>
            </a:extLst>
          </p:cNvPr>
          <p:cNvSpPr txBox="1"/>
          <p:nvPr/>
        </p:nvSpPr>
        <p:spPr>
          <a:xfrm>
            <a:off x="1042014" y="2036382"/>
            <a:ext cx="2358127" cy="307777"/>
          </a:xfrm>
          <a:prstGeom prst="rect">
            <a:avLst/>
          </a:prstGeom>
          <a:noFill/>
        </p:spPr>
        <p:txBody>
          <a:bodyPr wrap="square" rtlCol="0">
            <a:spAutoFit/>
          </a:bodyPr>
          <a:lstStyle/>
          <a:p>
            <a:r>
              <a:rPr lang="en-US" sz="1400" dirty="0">
                <a:solidFill>
                  <a:schemeClr val="tx1">
                    <a:lumMod val="75000"/>
                    <a:lumOff val="25000"/>
                  </a:schemeClr>
                </a:solidFill>
              </a:rPr>
              <a:t>Installation:</a:t>
            </a:r>
          </a:p>
        </p:txBody>
      </p:sp>
      <p:sp>
        <p:nvSpPr>
          <p:cNvPr id="6" name="TextBox 5">
            <a:extLst>
              <a:ext uri="{FF2B5EF4-FFF2-40B4-BE49-F238E27FC236}">
                <a16:creationId xmlns:a16="http://schemas.microsoft.com/office/drawing/2014/main" id="{0BE81C2A-8489-45BD-7BCD-7791946E4826}"/>
              </a:ext>
            </a:extLst>
          </p:cNvPr>
          <p:cNvSpPr txBox="1"/>
          <p:nvPr/>
        </p:nvSpPr>
        <p:spPr>
          <a:xfrm>
            <a:off x="6732096" y="2036382"/>
            <a:ext cx="2358127" cy="307777"/>
          </a:xfrm>
          <a:prstGeom prst="rect">
            <a:avLst/>
          </a:prstGeom>
          <a:noFill/>
        </p:spPr>
        <p:txBody>
          <a:bodyPr wrap="square" rtlCol="0">
            <a:spAutoFit/>
          </a:bodyPr>
          <a:lstStyle/>
          <a:p>
            <a:r>
              <a:rPr lang="en-US" sz="1400" dirty="0">
                <a:solidFill>
                  <a:schemeClr val="tx1">
                    <a:lumMod val="75000"/>
                    <a:lumOff val="25000"/>
                  </a:schemeClr>
                </a:solidFill>
              </a:rPr>
              <a:t>Configuration:</a:t>
            </a:r>
          </a:p>
        </p:txBody>
      </p:sp>
      <p:pic>
        <p:nvPicPr>
          <p:cNvPr id="8" name="Picture 7">
            <a:extLst>
              <a:ext uri="{FF2B5EF4-FFF2-40B4-BE49-F238E27FC236}">
                <a16:creationId xmlns:a16="http://schemas.microsoft.com/office/drawing/2014/main" id="{54E90E41-3445-45F2-F4FB-61C3FF7963BF}"/>
              </a:ext>
            </a:extLst>
          </p:cNvPr>
          <p:cNvPicPr>
            <a:picLocks noChangeAspect="1"/>
          </p:cNvPicPr>
          <p:nvPr/>
        </p:nvPicPr>
        <p:blipFill>
          <a:blip r:embed="rId4"/>
          <a:stretch>
            <a:fillRect/>
          </a:stretch>
        </p:blipFill>
        <p:spPr>
          <a:xfrm>
            <a:off x="6732096" y="2376136"/>
            <a:ext cx="3881012" cy="1036175"/>
          </a:xfrm>
          <a:prstGeom prst="rect">
            <a:avLst/>
          </a:prstGeom>
        </p:spPr>
      </p:pic>
      <p:grpSp>
        <p:nvGrpSpPr>
          <p:cNvPr id="24" name="Group 23">
            <a:extLst>
              <a:ext uri="{FF2B5EF4-FFF2-40B4-BE49-F238E27FC236}">
                <a16:creationId xmlns:a16="http://schemas.microsoft.com/office/drawing/2014/main" id="{F4D65056-A859-13B7-AE46-CD2734028111}"/>
              </a:ext>
            </a:extLst>
          </p:cNvPr>
          <p:cNvGrpSpPr/>
          <p:nvPr/>
        </p:nvGrpSpPr>
        <p:grpSpPr>
          <a:xfrm>
            <a:off x="2952151" y="3954474"/>
            <a:ext cx="5121437" cy="2602335"/>
            <a:chOff x="5800982" y="2100767"/>
            <a:chExt cx="4317533" cy="2238017"/>
          </a:xfrm>
        </p:grpSpPr>
        <p:pic>
          <p:nvPicPr>
            <p:cNvPr id="10" name="Picture 9">
              <a:extLst>
                <a:ext uri="{FF2B5EF4-FFF2-40B4-BE49-F238E27FC236}">
                  <a16:creationId xmlns:a16="http://schemas.microsoft.com/office/drawing/2014/main" id="{95EE66AC-E846-F93C-F86D-9199A8A6E4D4}"/>
                </a:ext>
              </a:extLst>
            </p:cNvPr>
            <p:cNvPicPr>
              <a:picLocks noChangeAspect="1"/>
            </p:cNvPicPr>
            <p:nvPr/>
          </p:nvPicPr>
          <p:blipFill>
            <a:blip r:embed="rId5"/>
            <a:stretch>
              <a:fillRect/>
            </a:stretch>
          </p:blipFill>
          <p:spPr>
            <a:xfrm>
              <a:off x="5800982" y="2100767"/>
              <a:ext cx="4317533" cy="701599"/>
            </a:xfrm>
            <a:prstGeom prst="rect">
              <a:avLst/>
            </a:prstGeom>
          </p:spPr>
        </p:pic>
        <p:pic>
          <p:nvPicPr>
            <p:cNvPr id="13" name="Picture 12">
              <a:extLst>
                <a:ext uri="{FF2B5EF4-FFF2-40B4-BE49-F238E27FC236}">
                  <a16:creationId xmlns:a16="http://schemas.microsoft.com/office/drawing/2014/main" id="{AF68D310-9D41-EC8F-A449-90678149ADCC}"/>
                </a:ext>
              </a:extLst>
            </p:cNvPr>
            <p:cNvPicPr>
              <a:picLocks noChangeAspect="1"/>
            </p:cNvPicPr>
            <p:nvPr/>
          </p:nvPicPr>
          <p:blipFill>
            <a:blip r:embed="rId6"/>
            <a:stretch>
              <a:fillRect/>
            </a:stretch>
          </p:blipFill>
          <p:spPr>
            <a:xfrm>
              <a:off x="5800982" y="2810482"/>
              <a:ext cx="4317533" cy="373633"/>
            </a:xfrm>
            <a:prstGeom prst="rect">
              <a:avLst/>
            </a:prstGeom>
          </p:spPr>
        </p:pic>
        <p:pic>
          <p:nvPicPr>
            <p:cNvPr id="16" name="Picture 15">
              <a:extLst>
                <a:ext uri="{FF2B5EF4-FFF2-40B4-BE49-F238E27FC236}">
                  <a16:creationId xmlns:a16="http://schemas.microsoft.com/office/drawing/2014/main" id="{4C698F35-7973-98C8-A9B1-590694519FAE}"/>
                </a:ext>
              </a:extLst>
            </p:cNvPr>
            <p:cNvPicPr>
              <a:picLocks noChangeAspect="1"/>
            </p:cNvPicPr>
            <p:nvPr/>
          </p:nvPicPr>
          <p:blipFill rotWithShape="1">
            <a:blip r:embed="rId7"/>
            <a:srcRect b="8400"/>
            <a:stretch/>
          </p:blipFill>
          <p:spPr>
            <a:xfrm>
              <a:off x="5800982" y="3192231"/>
              <a:ext cx="4317533" cy="374474"/>
            </a:xfrm>
            <a:prstGeom prst="rect">
              <a:avLst/>
            </a:prstGeom>
          </p:spPr>
        </p:pic>
        <p:pic>
          <p:nvPicPr>
            <p:cNvPr id="21" name="Picture 20">
              <a:extLst>
                <a:ext uri="{FF2B5EF4-FFF2-40B4-BE49-F238E27FC236}">
                  <a16:creationId xmlns:a16="http://schemas.microsoft.com/office/drawing/2014/main" id="{944C171C-EA7C-6DBD-2ECF-DFEE30F7D9A5}"/>
                </a:ext>
              </a:extLst>
            </p:cNvPr>
            <p:cNvPicPr>
              <a:picLocks noChangeAspect="1"/>
            </p:cNvPicPr>
            <p:nvPr/>
          </p:nvPicPr>
          <p:blipFill>
            <a:blip r:embed="rId8"/>
            <a:stretch>
              <a:fillRect/>
            </a:stretch>
          </p:blipFill>
          <p:spPr>
            <a:xfrm>
              <a:off x="5800982" y="3574821"/>
              <a:ext cx="4317533" cy="387953"/>
            </a:xfrm>
            <a:prstGeom prst="rect">
              <a:avLst/>
            </a:prstGeom>
          </p:spPr>
        </p:pic>
        <p:pic>
          <p:nvPicPr>
            <p:cNvPr id="23" name="Picture 22">
              <a:extLst>
                <a:ext uri="{FF2B5EF4-FFF2-40B4-BE49-F238E27FC236}">
                  <a16:creationId xmlns:a16="http://schemas.microsoft.com/office/drawing/2014/main" id="{1FC7C85F-0F7A-3704-252B-C445693D4859}"/>
                </a:ext>
              </a:extLst>
            </p:cNvPr>
            <p:cNvPicPr>
              <a:picLocks noChangeAspect="1"/>
            </p:cNvPicPr>
            <p:nvPr/>
          </p:nvPicPr>
          <p:blipFill rotWithShape="1">
            <a:blip r:embed="rId9"/>
            <a:srcRect t="7256"/>
            <a:stretch/>
          </p:blipFill>
          <p:spPr>
            <a:xfrm>
              <a:off x="5800982" y="3970891"/>
              <a:ext cx="4317533" cy="367893"/>
            </a:xfrm>
            <a:prstGeom prst="rect">
              <a:avLst/>
            </a:prstGeom>
          </p:spPr>
        </p:pic>
      </p:grpSp>
      <p:sp>
        <p:nvSpPr>
          <p:cNvPr id="26" name="TextBox 25">
            <a:extLst>
              <a:ext uri="{FF2B5EF4-FFF2-40B4-BE49-F238E27FC236}">
                <a16:creationId xmlns:a16="http://schemas.microsoft.com/office/drawing/2014/main" id="{069A00C0-9D46-28F0-C036-577F3DC616D4}"/>
              </a:ext>
            </a:extLst>
          </p:cNvPr>
          <p:cNvSpPr txBox="1"/>
          <p:nvPr/>
        </p:nvSpPr>
        <p:spPr>
          <a:xfrm>
            <a:off x="2952151" y="3655588"/>
            <a:ext cx="2358127" cy="307777"/>
          </a:xfrm>
          <a:prstGeom prst="rect">
            <a:avLst/>
          </a:prstGeom>
          <a:noFill/>
        </p:spPr>
        <p:txBody>
          <a:bodyPr wrap="square" rtlCol="0">
            <a:spAutoFit/>
          </a:bodyPr>
          <a:lstStyle/>
          <a:p>
            <a:r>
              <a:rPr lang="en-US" sz="1400" dirty="0">
                <a:solidFill>
                  <a:schemeClr val="tx1">
                    <a:lumMod val="75000"/>
                    <a:lumOff val="25000"/>
                  </a:schemeClr>
                </a:solidFill>
              </a:rPr>
              <a:t>Example usage:</a:t>
            </a:r>
          </a:p>
        </p:txBody>
      </p:sp>
    </p:spTree>
    <p:extLst>
      <p:ext uri="{BB962C8B-B14F-4D97-AF65-F5344CB8AC3E}">
        <p14:creationId xmlns:p14="http://schemas.microsoft.com/office/powerpoint/2010/main" val="35220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I. Summarizer</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4</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84421" y="1655083"/>
            <a:ext cx="992322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Generates a JSON summary of the dataset for the goal generation step.</a:t>
            </a:r>
          </a:p>
          <a:p>
            <a:pPr marL="285750" indent="-285750">
              <a:buFont typeface="Arial" panose="020B0604020202020204" pitchFamily="34" charset="0"/>
              <a:buChar char="•"/>
            </a:pPr>
            <a:r>
              <a:rPr lang="en-US" dirty="0">
                <a:solidFill>
                  <a:schemeClr val="tx1">
                    <a:lumMod val="75000"/>
                    <a:lumOff val="25000"/>
                  </a:schemeClr>
                </a:solidFill>
              </a:rPr>
              <a:t>Optionally, you can also print a natural language summary of the data by passing argument ‘show = True’ (Set to False by default).</a:t>
            </a:r>
          </a:p>
        </p:txBody>
      </p:sp>
      <p:pic>
        <p:nvPicPr>
          <p:cNvPr id="9" name="Picture 8" descr="A screenshot of a computer&#10;&#10;Description automatically generated">
            <a:extLst>
              <a:ext uri="{FF2B5EF4-FFF2-40B4-BE49-F238E27FC236}">
                <a16:creationId xmlns:a16="http://schemas.microsoft.com/office/drawing/2014/main" id="{7AAB525D-44A2-1D3C-9AA1-717F7916844E}"/>
              </a:ext>
            </a:extLst>
          </p:cNvPr>
          <p:cNvPicPr>
            <a:picLocks noChangeAspect="1"/>
          </p:cNvPicPr>
          <p:nvPr/>
        </p:nvPicPr>
        <p:blipFill rotWithShape="1">
          <a:blip r:embed="rId2">
            <a:extLst>
              <a:ext uri="{28A0092B-C50C-407E-A947-70E740481C1C}">
                <a14:useLocalDpi xmlns:a14="http://schemas.microsoft.com/office/drawing/2010/main" val="0"/>
              </a:ext>
            </a:extLst>
          </a:blip>
          <a:srcRect t="36821" b="47950"/>
          <a:stretch/>
        </p:blipFill>
        <p:spPr>
          <a:xfrm>
            <a:off x="584418" y="4860664"/>
            <a:ext cx="5092660" cy="865486"/>
          </a:xfrm>
          <a:prstGeom prst="rect">
            <a:avLst/>
          </a:prstGeom>
        </p:spPr>
      </p:pic>
      <p:sp>
        <p:nvSpPr>
          <p:cNvPr id="16" name="Title 1">
            <a:extLst>
              <a:ext uri="{FF2B5EF4-FFF2-40B4-BE49-F238E27FC236}">
                <a16:creationId xmlns:a16="http://schemas.microsoft.com/office/drawing/2014/main" id="{1170D002-B7D0-48A1-40EC-F21EA682C4B7}"/>
              </a:ext>
            </a:extLst>
          </p:cNvPr>
          <p:cNvSpPr txBox="1">
            <a:spLocks/>
          </p:cNvSpPr>
          <p:nvPr/>
        </p:nvSpPr>
        <p:spPr>
          <a:xfrm>
            <a:off x="997233" y="3192455"/>
            <a:ext cx="1572853" cy="461665"/>
          </a:xfrm>
          <a:prstGeom prst="rect">
            <a:avLst/>
          </a:prstGeom>
          <a:noFill/>
        </p:spPr>
        <p:txBody>
          <a:bodyPr wrap="square" rtlCol="0">
            <a:spAutoFit/>
          </a:bodyPr>
          <a:lstStyle>
            <a:defPPr>
              <a:defRPr lang="en-US"/>
            </a:defPPr>
            <a:lvl1pPr>
              <a:defRPr>
                <a:solidFill>
                  <a:schemeClr val="tx1">
                    <a:lumMod val="75000"/>
                    <a:lumOff val="25000"/>
                  </a:schemeClr>
                </a:solidFill>
              </a:defRPr>
            </a:lvl1pPr>
          </a:lstStyle>
          <a:p>
            <a:r>
              <a:rPr lang="en-US" sz="2400" dirty="0"/>
              <a:t>In action:</a:t>
            </a:r>
          </a:p>
        </p:txBody>
      </p:sp>
      <p:pic>
        <p:nvPicPr>
          <p:cNvPr id="21" name="Picture 20" descr="A screenshot of a computer program&#10;&#10;Description automatically generated">
            <a:extLst>
              <a:ext uri="{FF2B5EF4-FFF2-40B4-BE49-F238E27FC236}">
                <a16:creationId xmlns:a16="http://schemas.microsoft.com/office/drawing/2014/main" id="{D2D8851D-4030-FCA1-1B4E-A1CA028238E3}"/>
              </a:ext>
            </a:extLst>
          </p:cNvPr>
          <p:cNvPicPr>
            <a:picLocks noChangeAspect="1"/>
          </p:cNvPicPr>
          <p:nvPr/>
        </p:nvPicPr>
        <p:blipFill rotWithShape="1">
          <a:blip r:embed="rId3">
            <a:extLst>
              <a:ext uri="{28A0092B-C50C-407E-A947-70E740481C1C}">
                <a14:useLocalDpi xmlns:a14="http://schemas.microsoft.com/office/drawing/2010/main" val="0"/>
              </a:ext>
            </a:extLst>
          </a:blip>
          <a:srcRect b="97123"/>
          <a:stretch/>
        </p:blipFill>
        <p:spPr>
          <a:xfrm>
            <a:off x="6388209" y="4507856"/>
            <a:ext cx="5092661" cy="211380"/>
          </a:xfrm>
          <a:prstGeom prst="rect">
            <a:avLst/>
          </a:prstGeom>
        </p:spPr>
      </p:pic>
      <p:pic>
        <p:nvPicPr>
          <p:cNvPr id="23" name="Picture 22" descr="A screenshot of a computer program&#10;&#10;Description automatically generated">
            <a:extLst>
              <a:ext uri="{FF2B5EF4-FFF2-40B4-BE49-F238E27FC236}">
                <a16:creationId xmlns:a16="http://schemas.microsoft.com/office/drawing/2014/main" id="{E4334D0B-2B7D-A2A3-1B61-6E021F5698A7}"/>
              </a:ext>
            </a:extLst>
          </p:cNvPr>
          <p:cNvPicPr>
            <a:picLocks noChangeAspect="1"/>
          </p:cNvPicPr>
          <p:nvPr/>
        </p:nvPicPr>
        <p:blipFill rotWithShape="1">
          <a:blip r:embed="rId3">
            <a:extLst>
              <a:ext uri="{28A0092B-C50C-407E-A947-70E740481C1C}">
                <a14:useLocalDpi xmlns:a14="http://schemas.microsoft.com/office/drawing/2010/main" val="0"/>
              </a:ext>
            </a:extLst>
          </a:blip>
          <a:srcRect t="33215" b="56603"/>
          <a:stretch/>
        </p:blipFill>
        <p:spPr>
          <a:xfrm>
            <a:off x="6388207" y="4828916"/>
            <a:ext cx="5092661" cy="748001"/>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03921792-F8AB-08A1-46A8-FCE267F7273E}"/>
              </a:ext>
            </a:extLst>
          </p:cNvPr>
          <p:cNvPicPr>
            <a:picLocks noChangeAspect="1"/>
          </p:cNvPicPr>
          <p:nvPr/>
        </p:nvPicPr>
        <p:blipFill rotWithShape="1">
          <a:blip r:embed="rId2">
            <a:extLst>
              <a:ext uri="{28A0092B-C50C-407E-A947-70E740481C1C}">
                <a14:useLocalDpi xmlns:a14="http://schemas.microsoft.com/office/drawing/2010/main" val="0"/>
              </a:ext>
            </a:extLst>
          </a:blip>
          <a:srcRect b="92135"/>
          <a:stretch/>
        </p:blipFill>
        <p:spPr>
          <a:xfrm>
            <a:off x="6388208" y="3951186"/>
            <a:ext cx="5092660" cy="44699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C60B5C69-FFCE-0358-383D-6A1379F70526}"/>
              </a:ext>
            </a:extLst>
          </p:cNvPr>
          <p:cNvPicPr>
            <a:picLocks noChangeAspect="1"/>
          </p:cNvPicPr>
          <p:nvPr/>
        </p:nvPicPr>
        <p:blipFill rotWithShape="1">
          <a:blip r:embed="rId2">
            <a:extLst>
              <a:ext uri="{28A0092B-C50C-407E-A947-70E740481C1C}">
                <a14:useLocalDpi xmlns:a14="http://schemas.microsoft.com/office/drawing/2010/main" val="0"/>
              </a:ext>
            </a:extLst>
          </a:blip>
          <a:srcRect t="9544" b="86796"/>
          <a:stretch/>
        </p:blipFill>
        <p:spPr>
          <a:xfrm>
            <a:off x="584418" y="4525412"/>
            <a:ext cx="5092660" cy="208016"/>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AF21CDD9-8235-EA62-6909-98700F523351}"/>
              </a:ext>
            </a:extLst>
          </p:cNvPr>
          <p:cNvPicPr>
            <a:picLocks noChangeAspect="1"/>
          </p:cNvPicPr>
          <p:nvPr/>
        </p:nvPicPr>
        <p:blipFill rotWithShape="1">
          <a:blip r:embed="rId2">
            <a:extLst>
              <a:ext uri="{28A0092B-C50C-407E-A947-70E740481C1C}">
                <a14:useLocalDpi xmlns:a14="http://schemas.microsoft.com/office/drawing/2010/main" val="0"/>
              </a:ext>
            </a:extLst>
          </a:blip>
          <a:srcRect b="92135"/>
          <a:stretch/>
        </p:blipFill>
        <p:spPr>
          <a:xfrm>
            <a:off x="584418" y="3951186"/>
            <a:ext cx="5092660" cy="446990"/>
          </a:xfrm>
          <a:prstGeom prst="rect">
            <a:avLst/>
          </a:prstGeom>
        </p:spPr>
      </p:pic>
    </p:spTree>
    <p:extLst>
      <p:ext uri="{BB962C8B-B14F-4D97-AF65-F5344CB8AC3E}">
        <p14:creationId xmlns:p14="http://schemas.microsoft.com/office/powerpoint/2010/main" val="214200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II. Goal Generator</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5</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84421" y="1655083"/>
            <a:ext cx="99232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Generates analysis suggestions for the data, along with some rationale for why the analysis is needed.</a:t>
            </a:r>
          </a:p>
          <a:p>
            <a:pPr marL="285750" indent="-285750">
              <a:buFont typeface="Arial" panose="020B0604020202020204" pitchFamily="34" charset="0"/>
              <a:buChar char="•"/>
            </a:pPr>
            <a:r>
              <a:rPr lang="en-US" dirty="0">
                <a:solidFill>
                  <a:schemeClr val="tx1">
                    <a:lumMod val="75000"/>
                    <a:lumOff val="25000"/>
                  </a:schemeClr>
                </a:solidFill>
              </a:rPr>
              <a:t>Number of goals to be generated can be set by specifying the n argument (n = 3 by default).</a:t>
            </a:r>
          </a:p>
          <a:p>
            <a:pPr marL="285750" indent="-285750">
              <a:buFont typeface="Arial" panose="020B0604020202020204" pitchFamily="34" charset="0"/>
              <a:buChar char="•"/>
            </a:pPr>
            <a:r>
              <a:rPr lang="en-US" dirty="0">
                <a:solidFill>
                  <a:schemeClr val="tx1">
                    <a:lumMod val="75000"/>
                    <a:lumOff val="25000"/>
                  </a:schemeClr>
                </a:solidFill>
              </a:rPr>
              <a:t>The function returns a list of 'goals', where each 'goal' is a dictionary containing: index, question, analysis, and rationale.</a:t>
            </a:r>
          </a:p>
        </p:txBody>
      </p:sp>
      <p:sp>
        <p:nvSpPr>
          <p:cNvPr id="16" name="Title 1">
            <a:extLst>
              <a:ext uri="{FF2B5EF4-FFF2-40B4-BE49-F238E27FC236}">
                <a16:creationId xmlns:a16="http://schemas.microsoft.com/office/drawing/2014/main" id="{1170D002-B7D0-48A1-40EC-F21EA682C4B7}"/>
              </a:ext>
            </a:extLst>
          </p:cNvPr>
          <p:cNvSpPr txBox="1">
            <a:spLocks/>
          </p:cNvSpPr>
          <p:nvPr/>
        </p:nvSpPr>
        <p:spPr>
          <a:xfrm>
            <a:off x="997233" y="3192455"/>
            <a:ext cx="1572853" cy="461665"/>
          </a:xfrm>
          <a:prstGeom prst="rect">
            <a:avLst/>
          </a:prstGeom>
          <a:noFill/>
        </p:spPr>
        <p:txBody>
          <a:bodyPr wrap="square" rtlCol="0">
            <a:spAutoFit/>
          </a:bodyPr>
          <a:lstStyle>
            <a:defPPr>
              <a:defRPr lang="en-US"/>
            </a:defPPr>
            <a:lvl1pPr>
              <a:defRPr>
                <a:solidFill>
                  <a:schemeClr val="tx1">
                    <a:lumMod val="75000"/>
                    <a:lumOff val="25000"/>
                  </a:schemeClr>
                </a:solidFill>
              </a:defRPr>
            </a:lvl1pPr>
          </a:lstStyle>
          <a:p>
            <a:r>
              <a:rPr lang="en-US" sz="2400" dirty="0"/>
              <a:t>In action:</a:t>
            </a:r>
          </a:p>
        </p:txBody>
      </p:sp>
      <p:pic>
        <p:nvPicPr>
          <p:cNvPr id="5" name="Picture 4" descr="A screenshot of a computer&#10;&#10;Description automatically generated">
            <a:extLst>
              <a:ext uri="{FF2B5EF4-FFF2-40B4-BE49-F238E27FC236}">
                <a16:creationId xmlns:a16="http://schemas.microsoft.com/office/drawing/2014/main" id="{EDC18A8B-E5A2-19C6-75F9-64CCA8A0873A}"/>
              </a:ext>
            </a:extLst>
          </p:cNvPr>
          <p:cNvPicPr>
            <a:picLocks noChangeAspect="1"/>
          </p:cNvPicPr>
          <p:nvPr/>
        </p:nvPicPr>
        <p:blipFill rotWithShape="1">
          <a:blip r:embed="rId2">
            <a:extLst>
              <a:ext uri="{28A0092B-C50C-407E-A947-70E740481C1C}">
                <a14:useLocalDpi xmlns:a14="http://schemas.microsoft.com/office/drawing/2010/main" val="0"/>
              </a:ext>
            </a:extLst>
          </a:blip>
          <a:srcRect t="51980" b="3281"/>
          <a:stretch/>
        </p:blipFill>
        <p:spPr>
          <a:xfrm>
            <a:off x="714417" y="3765661"/>
            <a:ext cx="5189007" cy="2590689"/>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AF88D03B-008C-BD11-C070-D6D86F7B06F4}"/>
              </a:ext>
            </a:extLst>
          </p:cNvPr>
          <p:cNvPicPr>
            <a:picLocks noChangeAspect="1"/>
          </p:cNvPicPr>
          <p:nvPr/>
        </p:nvPicPr>
        <p:blipFill rotWithShape="1">
          <a:blip r:embed="rId3">
            <a:extLst>
              <a:ext uri="{28A0092B-C50C-407E-A947-70E740481C1C}">
                <a14:useLocalDpi xmlns:a14="http://schemas.microsoft.com/office/drawing/2010/main" val="0"/>
              </a:ext>
            </a:extLst>
          </a:blip>
          <a:srcRect t="43602"/>
          <a:stretch/>
        </p:blipFill>
        <p:spPr>
          <a:xfrm>
            <a:off x="6617841" y="3071336"/>
            <a:ext cx="4419964" cy="3596005"/>
          </a:xfrm>
          <a:prstGeom prst="rect">
            <a:avLst/>
          </a:prstGeom>
        </p:spPr>
      </p:pic>
    </p:spTree>
    <p:extLst>
      <p:ext uri="{BB962C8B-B14F-4D97-AF65-F5344CB8AC3E}">
        <p14:creationId xmlns:p14="http://schemas.microsoft.com/office/powerpoint/2010/main" val="183953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III. Analyzer</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6</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84421" y="1486068"/>
            <a:ext cx="99232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Generates and executes Python code for the analysis goals.</a:t>
            </a:r>
          </a:p>
          <a:p>
            <a:pPr marL="285750" indent="-285750">
              <a:buFont typeface="Arial" panose="020B0604020202020204" pitchFamily="34" charset="0"/>
              <a:buChar char="•"/>
            </a:pPr>
            <a:r>
              <a:rPr lang="en-US" dirty="0">
                <a:solidFill>
                  <a:schemeClr val="tx1">
                    <a:lumMod val="75000"/>
                    <a:lumOff val="25000"/>
                  </a:schemeClr>
                </a:solidFill>
              </a:rPr>
              <a:t>If multiple goals are passed as argument, all goals will be analyzed by default. Optionally, you can pass ‘I’ argument to specify any goal by index from goals, and only that analysis will be generated.</a:t>
            </a:r>
          </a:p>
          <a:p>
            <a:pPr marL="285750" indent="-285750">
              <a:buFont typeface="Arial" panose="020B0604020202020204" pitchFamily="34" charset="0"/>
              <a:buChar char="•"/>
            </a:pPr>
            <a:r>
              <a:rPr lang="en-US" dirty="0">
                <a:solidFill>
                  <a:schemeClr val="tx1">
                    <a:lumMod val="75000"/>
                    <a:lumOff val="25000"/>
                  </a:schemeClr>
                </a:solidFill>
              </a:rPr>
              <a:t>The generated analysis code's execution is output to the console, and the function returns a list of 'results' where each 'result' is a dictionary containing: index, question, analysis code, result, rationale.</a:t>
            </a:r>
          </a:p>
        </p:txBody>
      </p:sp>
      <p:sp>
        <p:nvSpPr>
          <p:cNvPr id="16" name="Title 1">
            <a:extLst>
              <a:ext uri="{FF2B5EF4-FFF2-40B4-BE49-F238E27FC236}">
                <a16:creationId xmlns:a16="http://schemas.microsoft.com/office/drawing/2014/main" id="{1170D002-B7D0-48A1-40EC-F21EA682C4B7}"/>
              </a:ext>
            </a:extLst>
          </p:cNvPr>
          <p:cNvSpPr txBox="1">
            <a:spLocks/>
          </p:cNvSpPr>
          <p:nvPr/>
        </p:nvSpPr>
        <p:spPr>
          <a:xfrm>
            <a:off x="997233" y="3192455"/>
            <a:ext cx="1572853" cy="461665"/>
          </a:xfrm>
          <a:prstGeom prst="rect">
            <a:avLst/>
          </a:prstGeom>
          <a:noFill/>
        </p:spPr>
        <p:txBody>
          <a:bodyPr wrap="square" rtlCol="0">
            <a:spAutoFit/>
          </a:bodyPr>
          <a:lstStyle>
            <a:defPPr>
              <a:defRPr lang="en-US"/>
            </a:defPPr>
            <a:lvl1pPr>
              <a:defRPr>
                <a:solidFill>
                  <a:schemeClr val="tx1">
                    <a:lumMod val="75000"/>
                    <a:lumOff val="25000"/>
                  </a:schemeClr>
                </a:solidFill>
              </a:defRPr>
            </a:lvl1pPr>
          </a:lstStyle>
          <a:p>
            <a:r>
              <a:rPr lang="en-US" sz="2400" dirty="0"/>
              <a:t>In action:</a:t>
            </a:r>
          </a:p>
        </p:txBody>
      </p:sp>
      <p:pic>
        <p:nvPicPr>
          <p:cNvPr id="4" name="Picture 3" descr="A screenshot of a computer&#10;&#10;Description automatically generated">
            <a:extLst>
              <a:ext uri="{FF2B5EF4-FFF2-40B4-BE49-F238E27FC236}">
                <a16:creationId xmlns:a16="http://schemas.microsoft.com/office/drawing/2014/main" id="{6CC847AA-9EBA-654F-25D8-839C6D553718}"/>
              </a:ext>
            </a:extLst>
          </p:cNvPr>
          <p:cNvPicPr>
            <a:picLocks noChangeAspect="1"/>
          </p:cNvPicPr>
          <p:nvPr/>
        </p:nvPicPr>
        <p:blipFill rotWithShape="1">
          <a:blip r:embed="rId2">
            <a:extLst>
              <a:ext uri="{28A0092B-C50C-407E-A947-70E740481C1C}">
                <a14:useLocalDpi xmlns:a14="http://schemas.microsoft.com/office/drawing/2010/main" val="0"/>
              </a:ext>
            </a:extLst>
          </a:blip>
          <a:srcRect l="1262" t="1991" r="1283" b="51343"/>
          <a:stretch/>
        </p:blipFill>
        <p:spPr>
          <a:xfrm>
            <a:off x="699017" y="3860924"/>
            <a:ext cx="5395394" cy="253627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B0F0AD-BFEB-E2C5-60A5-30421BB09CA0}"/>
              </a:ext>
            </a:extLst>
          </p:cNvPr>
          <p:cNvPicPr>
            <a:picLocks noChangeAspect="1"/>
          </p:cNvPicPr>
          <p:nvPr/>
        </p:nvPicPr>
        <p:blipFill rotWithShape="1">
          <a:blip r:embed="rId3">
            <a:extLst>
              <a:ext uri="{28A0092B-C50C-407E-A947-70E740481C1C}">
                <a14:useLocalDpi xmlns:a14="http://schemas.microsoft.com/office/drawing/2010/main" val="0"/>
              </a:ext>
            </a:extLst>
          </a:blip>
          <a:srcRect l="649" t="14914" r="16674" b="36809"/>
          <a:stretch/>
        </p:blipFill>
        <p:spPr>
          <a:xfrm>
            <a:off x="6311093" y="3860924"/>
            <a:ext cx="5395395" cy="2306705"/>
          </a:xfrm>
          <a:prstGeom prst="rect">
            <a:avLst/>
          </a:prstGeom>
        </p:spPr>
      </p:pic>
    </p:spTree>
    <p:extLst>
      <p:ext uri="{BB962C8B-B14F-4D97-AF65-F5344CB8AC3E}">
        <p14:creationId xmlns:p14="http://schemas.microsoft.com/office/powerpoint/2010/main" val="196255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IV. Interpreter</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7</a:t>
            </a:fld>
            <a:endParaRPr lang="en-US" dirty="0"/>
          </a:p>
        </p:txBody>
      </p:sp>
      <p:sp>
        <p:nvSpPr>
          <p:cNvPr id="38" name="TextBox 37">
            <a:extLst>
              <a:ext uri="{FF2B5EF4-FFF2-40B4-BE49-F238E27FC236}">
                <a16:creationId xmlns:a16="http://schemas.microsoft.com/office/drawing/2014/main" id="{F927BC9E-2B50-03DA-0503-BAE757B818CD}"/>
              </a:ext>
            </a:extLst>
          </p:cNvPr>
          <p:cNvSpPr txBox="1"/>
          <p:nvPr/>
        </p:nvSpPr>
        <p:spPr>
          <a:xfrm>
            <a:off x="584421" y="1655083"/>
            <a:ext cx="992322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Generates natural language interpretation of the analysis results for the user.</a:t>
            </a:r>
          </a:p>
          <a:p>
            <a:pPr marL="285750" indent="-285750">
              <a:buFont typeface="Arial" panose="020B0604020202020204" pitchFamily="34" charset="0"/>
              <a:buChar char="•"/>
            </a:pPr>
            <a:r>
              <a:rPr lang="en-US" dirty="0">
                <a:solidFill>
                  <a:schemeClr val="tx1">
                    <a:lumMod val="75000"/>
                    <a:lumOff val="25000"/>
                  </a:schemeClr>
                </a:solidFill>
              </a:rPr>
              <a:t>The function returns and prints a string containing the questions and their results derived from the analyses.</a:t>
            </a:r>
          </a:p>
        </p:txBody>
      </p:sp>
      <p:sp>
        <p:nvSpPr>
          <p:cNvPr id="16" name="Title 1">
            <a:extLst>
              <a:ext uri="{FF2B5EF4-FFF2-40B4-BE49-F238E27FC236}">
                <a16:creationId xmlns:a16="http://schemas.microsoft.com/office/drawing/2014/main" id="{1170D002-B7D0-48A1-40EC-F21EA682C4B7}"/>
              </a:ext>
            </a:extLst>
          </p:cNvPr>
          <p:cNvSpPr txBox="1">
            <a:spLocks/>
          </p:cNvSpPr>
          <p:nvPr/>
        </p:nvSpPr>
        <p:spPr>
          <a:xfrm>
            <a:off x="997233" y="3192455"/>
            <a:ext cx="1572853" cy="461665"/>
          </a:xfrm>
          <a:prstGeom prst="rect">
            <a:avLst/>
          </a:prstGeom>
          <a:noFill/>
        </p:spPr>
        <p:txBody>
          <a:bodyPr wrap="square" rtlCol="0">
            <a:spAutoFit/>
          </a:bodyPr>
          <a:lstStyle>
            <a:defPPr>
              <a:defRPr lang="en-US"/>
            </a:defPPr>
            <a:lvl1pPr>
              <a:defRPr>
                <a:solidFill>
                  <a:schemeClr val="tx1">
                    <a:lumMod val="75000"/>
                    <a:lumOff val="25000"/>
                  </a:schemeClr>
                </a:solidFill>
              </a:defRPr>
            </a:lvl1pPr>
          </a:lstStyle>
          <a:p>
            <a:r>
              <a:rPr lang="en-US" sz="2400" dirty="0"/>
              <a:t>In action:</a:t>
            </a:r>
          </a:p>
        </p:txBody>
      </p:sp>
      <p:pic>
        <p:nvPicPr>
          <p:cNvPr id="4" name="Picture 3" descr="A screenshot of a computer&#10;&#10;Description automatically generated">
            <a:extLst>
              <a:ext uri="{FF2B5EF4-FFF2-40B4-BE49-F238E27FC236}">
                <a16:creationId xmlns:a16="http://schemas.microsoft.com/office/drawing/2014/main" id="{CBE2FCD7-B4EA-C3D3-D39C-74B9C9A42CA0}"/>
              </a:ext>
            </a:extLst>
          </p:cNvPr>
          <p:cNvPicPr>
            <a:picLocks noChangeAspect="1"/>
          </p:cNvPicPr>
          <p:nvPr/>
        </p:nvPicPr>
        <p:blipFill rotWithShape="1">
          <a:blip r:embed="rId2">
            <a:extLst>
              <a:ext uri="{28A0092B-C50C-407E-A947-70E740481C1C}">
                <a14:useLocalDpi xmlns:a14="http://schemas.microsoft.com/office/drawing/2010/main" val="0"/>
              </a:ext>
            </a:extLst>
          </a:blip>
          <a:srcRect t="62496" b="5845"/>
          <a:stretch/>
        </p:blipFill>
        <p:spPr>
          <a:xfrm>
            <a:off x="6391538" y="4086631"/>
            <a:ext cx="5272352" cy="122208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DB4A307-5B86-2020-CA90-94E4570D967B}"/>
              </a:ext>
            </a:extLst>
          </p:cNvPr>
          <p:cNvPicPr>
            <a:picLocks noChangeAspect="1"/>
          </p:cNvPicPr>
          <p:nvPr/>
        </p:nvPicPr>
        <p:blipFill rotWithShape="1">
          <a:blip r:embed="rId3">
            <a:extLst>
              <a:ext uri="{28A0092B-C50C-407E-A947-70E740481C1C}">
                <a14:useLocalDpi xmlns:a14="http://schemas.microsoft.com/office/drawing/2010/main" val="0"/>
              </a:ext>
            </a:extLst>
          </a:blip>
          <a:srcRect t="48405" b="1295"/>
          <a:stretch/>
        </p:blipFill>
        <p:spPr>
          <a:xfrm>
            <a:off x="671094" y="3792424"/>
            <a:ext cx="5192334" cy="2563926"/>
          </a:xfrm>
          <a:prstGeom prst="rect">
            <a:avLst/>
          </a:prstGeom>
        </p:spPr>
      </p:pic>
    </p:spTree>
    <p:extLst>
      <p:ext uri="{BB962C8B-B14F-4D97-AF65-F5344CB8AC3E}">
        <p14:creationId xmlns:p14="http://schemas.microsoft.com/office/powerpoint/2010/main" val="382976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8</a:t>
            </a:fld>
            <a:endParaRPr lang="en-US" dirty="0"/>
          </a:p>
        </p:txBody>
      </p:sp>
      <p:sp>
        <p:nvSpPr>
          <p:cNvPr id="7" name="Title 1">
            <a:extLst>
              <a:ext uri="{FF2B5EF4-FFF2-40B4-BE49-F238E27FC236}">
                <a16:creationId xmlns:a16="http://schemas.microsoft.com/office/drawing/2014/main" id="{E721BD39-1A35-74D6-F4E2-F025D126B333}"/>
              </a:ext>
            </a:extLst>
          </p:cNvPr>
          <p:cNvSpPr>
            <a:spLocks noGrp="1"/>
          </p:cNvSpPr>
          <p:nvPr>
            <p:ph type="title"/>
          </p:nvPr>
        </p:nvSpPr>
        <p:spPr>
          <a:xfrm>
            <a:off x="550864" y="365125"/>
            <a:ext cx="11090274" cy="978645"/>
          </a:xfrm>
        </p:spPr>
        <p:txBody>
          <a:bodyPr>
            <a:normAutofit/>
          </a:bodyPr>
          <a:lstStyle/>
          <a:p>
            <a:r>
              <a:rPr lang="en-US" sz="3600" dirty="0">
                <a:solidFill>
                  <a:schemeClr val="tx1">
                    <a:lumMod val="85000"/>
                    <a:lumOff val="15000"/>
                  </a:schemeClr>
                </a:solidFill>
                <a:latin typeface="Arial" panose="020B0604020202020204" pitchFamily="34" charset="0"/>
                <a:cs typeface="Arial" panose="020B0604020202020204" pitchFamily="34" charset="0"/>
              </a:rPr>
              <a:t>Limitations and Future Work</a:t>
            </a:r>
          </a:p>
        </p:txBody>
      </p:sp>
      <p:sp>
        <p:nvSpPr>
          <p:cNvPr id="8" name="TextBox 7">
            <a:extLst>
              <a:ext uri="{FF2B5EF4-FFF2-40B4-BE49-F238E27FC236}">
                <a16:creationId xmlns:a16="http://schemas.microsoft.com/office/drawing/2014/main" id="{091DEC01-B6C3-1364-2E29-8BFF83524015}"/>
              </a:ext>
            </a:extLst>
          </p:cNvPr>
          <p:cNvSpPr txBox="1"/>
          <p:nvPr/>
        </p:nvSpPr>
        <p:spPr>
          <a:xfrm>
            <a:off x="584421" y="1655083"/>
            <a:ext cx="9923228" cy="4524315"/>
          </a:xfrm>
          <a:prstGeom prst="rect">
            <a:avLst/>
          </a:prstGeom>
          <a:noFill/>
        </p:spPr>
        <p:txBody>
          <a:bodyPr wrap="square" rtlCol="0">
            <a:spAutoFit/>
          </a:bodyPr>
          <a:lstStyle/>
          <a:p>
            <a:pPr marL="342900" indent="-342900">
              <a:buFont typeface="+mj-lt"/>
              <a:buAutoNum type="arabicPeriod"/>
            </a:pPr>
            <a:r>
              <a:rPr lang="en-US" b="1" dirty="0">
                <a:solidFill>
                  <a:schemeClr val="tx1">
                    <a:lumMod val="75000"/>
                    <a:lumOff val="25000"/>
                  </a:schemeClr>
                </a:solidFill>
              </a:rPr>
              <a:t>Limited input scope</a:t>
            </a:r>
            <a:r>
              <a:rPr lang="en-US" dirty="0">
                <a:solidFill>
                  <a:schemeClr val="tx1">
                    <a:lumMod val="75000"/>
                    <a:lumOff val="25000"/>
                  </a:schemeClr>
                </a:solidFill>
              </a:rPr>
              <a:t>: The project focuses primarily on structured datasets and may not fully address the needs of users working with unstructured or semi-structured data. Summarizer can be refined or improved to process semi or unstructured data.</a:t>
            </a:r>
          </a:p>
          <a:p>
            <a:pPr marL="342900" indent="-342900">
              <a:buFont typeface="+mj-lt"/>
              <a:buAutoNum type="arabicPeriod"/>
            </a:pPr>
            <a:endParaRPr lang="en-US" dirty="0">
              <a:solidFill>
                <a:schemeClr val="tx1">
                  <a:lumMod val="75000"/>
                  <a:lumOff val="25000"/>
                </a:schemeClr>
              </a:solidFill>
            </a:endParaRPr>
          </a:p>
          <a:p>
            <a:pPr marL="342900" indent="-342900">
              <a:buFont typeface="+mj-lt"/>
              <a:buAutoNum type="arabicPeriod"/>
            </a:pPr>
            <a:r>
              <a:rPr lang="en-US" b="1" dirty="0">
                <a:solidFill>
                  <a:schemeClr val="tx1">
                    <a:lumMod val="75000"/>
                    <a:lumOff val="25000"/>
                  </a:schemeClr>
                </a:solidFill>
              </a:rPr>
              <a:t>Limited analysis scope</a:t>
            </a:r>
            <a:r>
              <a:rPr lang="en-US" dirty="0">
                <a:solidFill>
                  <a:schemeClr val="tx1">
                    <a:lumMod val="75000"/>
                    <a:lumOff val="25000"/>
                  </a:schemeClr>
                </a:solidFill>
              </a:rPr>
              <a:t>: The tool struggles to successfully execute complex analyses like multiple regression or clustering. Further refinements to the code generation algorithm could allow for more robust analyses to be performed.</a:t>
            </a:r>
          </a:p>
          <a:p>
            <a:pPr marL="342900" indent="-342900">
              <a:buFont typeface="+mj-lt"/>
              <a:buAutoNum type="arabicPeriod"/>
            </a:pPr>
            <a:endParaRPr lang="en-US" dirty="0">
              <a:solidFill>
                <a:schemeClr val="tx1">
                  <a:lumMod val="75000"/>
                  <a:lumOff val="25000"/>
                </a:schemeClr>
              </a:solidFill>
            </a:endParaRPr>
          </a:p>
          <a:p>
            <a:pPr marL="342900" indent="-342900">
              <a:buFont typeface="+mj-lt"/>
              <a:buAutoNum type="arabicPeriod"/>
            </a:pPr>
            <a:r>
              <a:rPr lang="en-US" b="1" dirty="0">
                <a:solidFill>
                  <a:schemeClr val="tx1">
                    <a:lumMod val="75000"/>
                    <a:lumOff val="25000"/>
                  </a:schemeClr>
                </a:solidFill>
              </a:rPr>
              <a:t>Performance constraints</a:t>
            </a:r>
            <a:r>
              <a:rPr lang="en-US" dirty="0">
                <a:solidFill>
                  <a:schemeClr val="tx1">
                    <a:lumMod val="75000"/>
                    <a:lumOff val="25000"/>
                  </a:schemeClr>
                </a:solidFill>
              </a:rPr>
              <a:t>: The performance of the tool may be limited by computational resources, particularly when working with large datasets or complex analysis tasks. Explore strategies for improving the performance and scalability of the tool, such as parallel processing, prompt optimization, or even training LLMs on data specific to the project needs.</a:t>
            </a:r>
          </a:p>
          <a:p>
            <a:pPr marL="342900" indent="-342900">
              <a:buFont typeface="+mj-lt"/>
              <a:buAutoNum type="arabicPeriod"/>
            </a:pPr>
            <a:endParaRPr lang="en-US" dirty="0">
              <a:solidFill>
                <a:schemeClr val="tx1">
                  <a:lumMod val="75000"/>
                  <a:lumOff val="25000"/>
                </a:schemeClr>
              </a:solidFill>
            </a:endParaRPr>
          </a:p>
          <a:p>
            <a:pPr marL="342900" indent="-342900">
              <a:buFont typeface="+mj-lt"/>
              <a:buAutoNum type="arabicPeriod"/>
            </a:pPr>
            <a:r>
              <a:rPr lang="en-US" b="1" dirty="0">
                <a:solidFill>
                  <a:schemeClr val="tx1">
                    <a:lumMod val="75000"/>
                    <a:lumOff val="25000"/>
                  </a:schemeClr>
                </a:solidFill>
              </a:rPr>
              <a:t>User interface</a:t>
            </a:r>
            <a:r>
              <a:rPr lang="en-US" dirty="0">
                <a:solidFill>
                  <a:schemeClr val="tx1">
                    <a:lumMod val="75000"/>
                    <a:lumOff val="25000"/>
                  </a:schemeClr>
                </a:solidFill>
              </a:rPr>
              <a:t>: While the tool aims to be user-friendly, there may be opportunities to further improve the user interface and user experience to enhance usability and accessibility. Like adding front-end functionality for ease of use.</a:t>
            </a:r>
          </a:p>
        </p:txBody>
      </p:sp>
    </p:spTree>
    <p:extLst>
      <p:ext uri="{BB962C8B-B14F-4D97-AF65-F5344CB8AC3E}">
        <p14:creationId xmlns:p14="http://schemas.microsoft.com/office/powerpoint/2010/main" val="248708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6F760B2-E7A6-E4D8-BB85-214851A18874}"/>
              </a:ext>
            </a:extLst>
          </p:cNvPr>
          <p:cNvSpPr>
            <a:spLocks noGrp="1"/>
          </p:cNvSpPr>
          <p:nvPr>
            <p:ph type="title"/>
          </p:nvPr>
        </p:nvSpPr>
        <p:spPr>
          <a:xfrm>
            <a:off x="2555654" y="1815799"/>
            <a:ext cx="7080692" cy="3037888"/>
          </a:xfrm>
        </p:spPr>
        <p:txBody>
          <a:bodyPr>
            <a:normAutofit/>
          </a:bodyPr>
          <a:lstStyle/>
          <a:p>
            <a:pPr algn="ctr"/>
            <a:r>
              <a:rPr lang="en-US" sz="4000" dirty="0">
                <a:solidFill>
                  <a:schemeClr val="tx1">
                    <a:lumMod val="85000"/>
                    <a:lumOff val="15000"/>
                  </a:schemeClr>
                </a:solidFill>
                <a:latin typeface="Arial" panose="020B0604020202020204" pitchFamily="34" charset="0"/>
                <a:cs typeface="Arial" panose="020B0604020202020204" pitchFamily="34" charset="0"/>
              </a:rPr>
              <a:t>Thank you! </a:t>
            </a:r>
            <a:br>
              <a:rPr lang="en-US" sz="4000" dirty="0">
                <a:solidFill>
                  <a:schemeClr val="tx1">
                    <a:lumMod val="85000"/>
                    <a:lumOff val="15000"/>
                  </a:schemeClr>
                </a:solidFill>
                <a:latin typeface="Arial" panose="020B0604020202020204" pitchFamily="34" charset="0"/>
                <a:cs typeface="Arial" panose="020B0604020202020204" pitchFamily="34" charset="0"/>
              </a:rPr>
            </a:br>
            <a:br>
              <a:rPr lang="en-US" sz="4000" dirty="0">
                <a:solidFill>
                  <a:schemeClr val="tx1">
                    <a:lumMod val="85000"/>
                    <a:lumOff val="15000"/>
                  </a:schemeClr>
                </a:solidFill>
                <a:latin typeface="Arial" panose="020B0604020202020204" pitchFamily="34" charset="0"/>
                <a:cs typeface="Arial" panose="020B0604020202020204" pitchFamily="34" charset="0"/>
              </a:rPr>
            </a:br>
            <a:r>
              <a:rPr lang="en-US" sz="4000" dirty="0">
                <a:solidFill>
                  <a:schemeClr val="tx1">
                    <a:lumMod val="85000"/>
                    <a:lumOff val="15000"/>
                  </a:schemeClr>
                </a:solidFill>
                <a:latin typeface="Arial" panose="020B0604020202020204" pitchFamily="34" charset="0"/>
                <a:cs typeface="Arial" panose="020B0604020202020204" pitchFamily="34" charset="0"/>
              </a:rPr>
              <a:t>Questions?</a:t>
            </a:r>
          </a:p>
        </p:txBody>
      </p:sp>
      <p:sp>
        <p:nvSpPr>
          <p:cNvPr id="12" name="Slide Number Placeholder 11">
            <a:extLst>
              <a:ext uri="{FF2B5EF4-FFF2-40B4-BE49-F238E27FC236}">
                <a16:creationId xmlns:a16="http://schemas.microsoft.com/office/drawing/2014/main" id="{D27B8CF6-BEBD-9BF3-19E3-8C9FFE6F9140}"/>
              </a:ext>
            </a:extLst>
          </p:cNvPr>
          <p:cNvSpPr>
            <a:spLocks noGrp="1"/>
          </p:cNvSpPr>
          <p:nvPr>
            <p:ph type="sldNum" sz="quarter" idx="12"/>
          </p:nvPr>
        </p:nvSpPr>
        <p:spPr/>
        <p:txBody>
          <a:bodyPr/>
          <a:lstStyle/>
          <a:p>
            <a:fld id="{DFDEF879-7C28-4502-BD4E-59BD3B083015}" type="slidenum">
              <a:rPr lang="en-US" smtClean="0"/>
              <a:pPr/>
              <a:t>9</a:t>
            </a:fld>
            <a:endParaRPr lang="en-US" dirty="0"/>
          </a:p>
        </p:txBody>
      </p:sp>
    </p:spTree>
    <p:extLst>
      <p:ext uri="{BB962C8B-B14F-4D97-AF65-F5344CB8AC3E}">
        <p14:creationId xmlns:p14="http://schemas.microsoft.com/office/powerpoint/2010/main" val="172720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595</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Large-Language Assisted Data Analysis Tool</vt:lpstr>
      <vt:lpstr>What is LLADA?</vt:lpstr>
      <vt:lpstr>How to use?</vt:lpstr>
      <vt:lpstr>I. Summarizer</vt:lpstr>
      <vt:lpstr>II. Goal Generator</vt:lpstr>
      <vt:lpstr>III. Analyzer</vt:lpstr>
      <vt:lpstr>IV. Interpreter</vt:lpstr>
      <vt:lpstr>Limitations and Future Work</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for Data Analytics with LLMs</dc:title>
  <dc:creator>Rijul Saini</dc:creator>
  <cp:lastModifiedBy>Rijul Saini</cp:lastModifiedBy>
  <cp:revision>26</cp:revision>
  <dcterms:created xsi:type="dcterms:W3CDTF">2024-02-07T04:47:43Z</dcterms:created>
  <dcterms:modified xsi:type="dcterms:W3CDTF">2024-04-22T19:20:24Z</dcterms:modified>
</cp:coreProperties>
</file>