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72" r:id="rId8"/>
    <p:sldId id="274" r:id="rId9"/>
    <p:sldId id="276" r:id="rId10"/>
    <p:sldId id="280" r:id="rId11"/>
    <p:sldId id="281" r:id="rId12"/>
    <p:sldId id="288" r:id="rId13"/>
    <p:sldId id="277" r:id="rId14"/>
    <p:sldId id="261" r:id="rId15"/>
    <p:sldId id="279" r:id="rId16"/>
    <p:sldId id="282" r:id="rId17"/>
    <p:sldId id="283" r:id="rId18"/>
    <p:sldId id="286" r:id="rId19"/>
    <p:sldId id="285" r:id="rId20"/>
    <p:sldId id="284" r:id="rId21"/>
    <p:sldId id="262" r:id="rId22"/>
    <p:sldId id="287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63" d="100"/>
          <a:sy n="63" d="100"/>
        </p:scale>
        <p:origin x="8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7CE94-4EEA-412A-AC9F-DCB43D5B4CB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6E6C96-4A7B-4D68-8D91-C861221DD280}">
      <dgm:prSet/>
      <dgm:spPr/>
      <dgm:t>
        <a:bodyPr/>
        <a:lstStyle/>
        <a:p>
          <a:r>
            <a:rPr lang="en-US"/>
            <a:t>Residential safety places nearby the university</a:t>
          </a:r>
        </a:p>
      </dgm:t>
    </dgm:pt>
    <dgm:pt modelId="{A1C4BCDD-A15F-40AA-88CA-71289BBF6F6B}" type="parTrans" cxnId="{D7F8E24B-F368-44CC-AB1B-EE7C7F47B0DE}">
      <dgm:prSet/>
      <dgm:spPr/>
      <dgm:t>
        <a:bodyPr/>
        <a:lstStyle/>
        <a:p>
          <a:endParaRPr lang="en-US"/>
        </a:p>
      </dgm:t>
    </dgm:pt>
    <dgm:pt modelId="{E971DAEE-B788-4B78-9658-95E82A4DDBB8}" type="sibTrans" cxnId="{D7F8E24B-F368-44CC-AB1B-EE7C7F47B0D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07367DC-1FDB-4F28-ABD3-D9135EF5DE25}">
      <dgm:prSet/>
      <dgm:spPr/>
      <dgm:t>
        <a:bodyPr/>
        <a:lstStyle/>
        <a:p>
          <a:r>
            <a:rPr lang="en-US"/>
            <a:t>Understand and analyze the criminal activities in city area</a:t>
          </a:r>
        </a:p>
      </dgm:t>
    </dgm:pt>
    <dgm:pt modelId="{793DF89E-1B6B-47DF-9A99-F5025C1A6784}" type="parTrans" cxnId="{5BA14CE3-BF2F-47DC-918F-D2CAB2F34ABB}">
      <dgm:prSet/>
      <dgm:spPr/>
      <dgm:t>
        <a:bodyPr/>
        <a:lstStyle/>
        <a:p>
          <a:endParaRPr lang="en-US"/>
        </a:p>
      </dgm:t>
    </dgm:pt>
    <dgm:pt modelId="{5CB550A0-C84A-49B2-A876-C5B5D6513FB3}" type="sibTrans" cxnId="{5BA14CE3-BF2F-47DC-918F-D2CAB2F34A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626FEE-705D-4C5B-8809-7A83203ACC00}" type="pres">
      <dgm:prSet presAssocID="{C577CE94-4EEA-412A-AC9F-DCB43D5B4CBC}" presName="Name0" presStyleCnt="0">
        <dgm:presLayoutVars>
          <dgm:animLvl val="lvl"/>
          <dgm:resizeHandles val="exact"/>
        </dgm:presLayoutVars>
      </dgm:prSet>
      <dgm:spPr/>
    </dgm:pt>
    <dgm:pt modelId="{F6A9E2FC-B849-4A45-AB27-B0FCF56E86A2}" type="pres">
      <dgm:prSet presAssocID="{786E6C96-4A7B-4D68-8D91-C861221DD280}" presName="compositeNode" presStyleCnt="0">
        <dgm:presLayoutVars>
          <dgm:bulletEnabled val="1"/>
        </dgm:presLayoutVars>
      </dgm:prSet>
      <dgm:spPr/>
    </dgm:pt>
    <dgm:pt modelId="{9C46C89F-8A65-45A6-B2CB-348DB80B5D3D}" type="pres">
      <dgm:prSet presAssocID="{786E6C96-4A7B-4D68-8D91-C861221DD280}" presName="bgRect" presStyleLbl="bgAccFollowNode1" presStyleIdx="0" presStyleCnt="2"/>
      <dgm:spPr/>
    </dgm:pt>
    <dgm:pt modelId="{EC1EA110-828B-4B82-BCE9-4E25423D9EE3}" type="pres">
      <dgm:prSet presAssocID="{E971DAEE-B788-4B78-9658-95E82A4DDBB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529E7C6-7CEC-4379-92C1-870669F9F340}" type="pres">
      <dgm:prSet presAssocID="{786E6C96-4A7B-4D68-8D91-C861221DD280}" presName="bottomLine" presStyleLbl="alignNode1" presStyleIdx="1" presStyleCnt="4">
        <dgm:presLayoutVars/>
      </dgm:prSet>
      <dgm:spPr/>
    </dgm:pt>
    <dgm:pt modelId="{59F34B0E-51F7-489A-B843-54FA9361D285}" type="pres">
      <dgm:prSet presAssocID="{786E6C96-4A7B-4D68-8D91-C861221DD280}" presName="nodeText" presStyleLbl="bgAccFollowNode1" presStyleIdx="0" presStyleCnt="2">
        <dgm:presLayoutVars>
          <dgm:bulletEnabled val="1"/>
        </dgm:presLayoutVars>
      </dgm:prSet>
      <dgm:spPr/>
    </dgm:pt>
    <dgm:pt modelId="{3787F0C4-DB32-432B-81E8-5B01317BC101}" type="pres">
      <dgm:prSet presAssocID="{E971DAEE-B788-4B78-9658-95E82A4DDBB8}" presName="sibTrans" presStyleCnt="0"/>
      <dgm:spPr/>
    </dgm:pt>
    <dgm:pt modelId="{D908C645-BE4F-4589-BCE8-161FC4553298}" type="pres">
      <dgm:prSet presAssocID="{307367DC-1FDB-4F28-ABD3-D9135EF5DE25}" presName="compositeNode" presStyleCnt="0">
        <dgm:presLayoutVars>
          <dgm:bulletEnabled val="1"/>
        </dgm:presLayoutVars>
      </dgm:prSet>
      <dgm:spPr/>
    </dgm:pt>
    <dgm:pt modelId="{0BA121FE-AF89-4DF1-B64E-E0D41DA035D5}" type="pres">
      <dgm:prSet presAssocID="{307367DC-1FDB-4F28-ABD3-D9135EF5DE25}" presName="bgRect" presStyleLbl="bgAccFollowNode1" presStyleIdx="1" presStyleCnt="2"/>
      <dgm:spPr/>
    </dgm:pt>
    <dgm:pt modelId="{49C76FC6-95D3-4921-87C4-A384097D6652}" type="pres">
      <dgm:prSet presAssocID="{5CB550A0-C84A-49B2-A876-C5B5D6513FB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7FCC6FF-348A-4AC8-BE3F-9B108DD0D21D}" type="pres">
      <dgm:prSet presAssocID="{307367DC-1FDB-4F28-ABD3-D9135EF5DE25}" presName="bottomLine" presStyleLbl="alignNode1" presStyleIdx="3" presStyleCnt="4">
        <dgm:presLayoutVars/>
      </dgm:prSet>
      <dgm:spPr/>
    </dgm:pt>
    <dgm:pt modelId="{B57FC352-ED37-4ABA-BDB3-CE5060AD1E8D}" type="pres">
      <dgm:prSet presAssocID="{307367DC-1FDB-4F28-ABD3-D9135EF5DE25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F1156616-7A41-41BD-956E-F0C31F82E7B4}" type="presOf" srcId="{307367DC-1FDB-4F28-ABD3-D9135EF5DE25}" destId="{B57FC352-ED37-4ABA-BDB3-CE5060AD1E8D}" srcOrd="1" destOrd="0" presId="urn:microsoft.com/office/officeart/2016/7/layout/BasicLinearProcessNumbered"/>
    <dgm:cxn modelId="{9DDE5B1A-4DC1-4C48-AD51-9D8932F5829F}" type="presOf" srcId="{C577CE94-4EEA-412A-AC9F-DCB43D5B4CBC}" destId="{42626FEE-705D-4C5B-8809-7A83203ACC00}" srcOrd="0" destOrd="0" presId="urn:microsoft.com/office/officeart/2016/7/layout/BasicLinearProcessNumbered"/>
    <dgm:cxn modelId="{5C209441-5D21-4185-B922-422EE1140A99}" type="presOf" srcId="{E971DAEE-B788-4B78-9658-95E82A4DDBB8}" destId="{EC1EA110-828B-4B82-BCE9-4E25423D9EE3}" srcOrd="0" destOrd="0" presId="urn:microsoft.com/office/officeart/2016/7/layout/BasicLinearProcessNumbered"/>
    <dgm:cxn modelId="{C9348842-0400-431C-A5E2-2E77AFC6DF7E}" type="presOf" srcId="{307367DC-1FDB-4F28-ABD3-D9135EF5DE25}" destId="{0BA121FE-AF89-4DF1-B64E-E0D41DA035D5}" srcOrd="0" destOrd="0" presId="urn:microsoft.com/office/officeart/2016/7/layout/BasicLinearProcessNumbered"/>
    <dgm:cxn modelId="{D7F8E24B-F368-44CC-AB1B-EE7C7F47B0DE}" srcId="{C577CE94-4EEA-412A-AC9F-DCB43D5B4CBC}" destId="{786E6C96-4A7B-4D68-8D91-C861221DD280}" srcOrd="0" destOrd="0" parTransId="{A1C4BCDD-A15F-40AA-88CA-71289BBF6F6B}" sibTransId="{E971DAEE-B788-4B78-9658-95E82A4DDBB8}"/>
    <dgm:cxn modelId="{EF52179B-FD3B-43AE-922F-BAE6FE95F544}" type="presOf" srcId="{786E6C96-4A7B-4D68-8D91-C861221DD280}" destId="{59F34B0E-51F7-489A-B843-54FA9361D285}" srcOrd="1" destOrd="0" presId="urn:microsoft.com/office/officeart/2016/7/layout/BasicLinearProcessNumbered"/>
    <dgm:cxn modelId="{BE60C5B4-140F-4776-A431-42D725BB6D78}" type="presOf" srcId="{5CB550A0-C84A-49B2-A876-C5B5D6513FB3}" destId="{49C76FC6-95D3-4921-87C4-A384097D6652}" srcOrd="0" destOrd="0" presId="urn:microsoft.com/office/officeart/2016/7/layout/BasicLinearProcessNumbered"/>
    <dgm:cxn modelId="{1965D0DB-C7AE-40B3-8095-5DC7F1B8CF22}" type="presOf" srcId="{786E6C96-4A7B-4D68-8D91-C861221DD280}" destId="{9C46C89F-8A65-45A6-B2CB-348DB80B5D3D}" srcOrd="0" destOrd="0" presId="urn:microsoft.com/office/officeart/2016/7/layout/BasicLinearProcessNumbered"/>
    <dgm:cxn modelId="{5BA14CE3-BF2F-47DC-918F-D2CAB2F34ABB}" srcId="{C577CE94-4EEA-412A-AC9F-DCB43D5B4CBC}" destId="{307367DC-1FDB-4F28-ABD3-D9135EF5DE25}" srcOrd="1" destOrd="0" parTransId="{793DF89E-1B6B-47DF-9A99-F5025C1A6784}" sibTransId="{5CB550A0-C84A-49B2-A876-C5B5D6513FB3}"/>
    <dgm:cxn modelId="{AD9598ED-035A-4BAD-9511-2E31504327DF}" type="presParOf" srcId="{42626FEE-705D-4C5B-8809-7A83203ACC00}" destId="{F6A9E2FC-B849-4A45-AB27-B0FCF56E86A2}" srcOrd="0" destOrd="0" presId="urn:microsoft.com/office/officeart/2016/7/layout/BasicLinearProcessNumbered"/>
    <dgm:cxn modelId="{A042876C-EDA6-4A33-88F5-B120F27CD7D0}" type="presParOf" srcId="{F6A9E2FC-B849-4A45-AB27-B0FCF56E86A2}" destId="{9C46C89F-8A65-45A6-B2CB-348DB80B5D3D}" srcOrd="0" destOrd="0" presId="urn:microsoft.com/office/officeart/2016/7/layout/BasicLinearProcessNumbered"/>
    <dgm:cxn modelId="{7A871E5F-AFAB-4BF4-A935-FF45E5382D3F}" type="presParOf" srcId="{F6A9E2FC-B849-4A45-AB27-B0FCF56E86A2}" destId="{EC1EA110-828B-4B82-BCE9-4E25423D9EE3}" srcOrd="1" destOrd="0" presId="urn:microsoft.com/office/officeart/2016/7/layout/BasicLinearProcessNumbered"/>
    <dgm:cxn modelId="{F71A7FE4-89C9-4338-ADC9-B851268E9A1F}" type="presParOf" srcId="{F6A9E2FC-B849-4A45-AB27-B0FCF56E86A2}" destId="{D529E7C6-7CEC-4379-92C1-870669F9F340}" srcOrd="2" destOrd="0" presId="urn:microsoft.com/office/officeart/2016/7/layout/BasicLinearProcessNumbered"/>
    <dgm:cxn modelId="{14D95B42-94A4-436D-9C43-0F0A5189BFA5}" type="presParOf" srcId="{F6A9E2FC-B849-4A45-AB27-B0FCF56E86A2}" destId="{59F34B0E-51F7-489A-B843-54FA9361D285}" srcOrd="3" destOrd="0" presId="urn:microsoft.com/office/officeart/2016/7/layout/BasicLinearProcessNumbered"/>
    <dgm:cxn modelId="{705AB0BD-8B62-49CE-BB8B-7552626276E9}" type="presParOf" srcId="{42626FEE-705D-4C5B-8809-7A83203ACC00}" destId="{3787F0C4-DB32-432B-81E8-5B01317BC101}" srcOrd="1" destOrd="0" presId="urn:microsoft.com/office/officeart/2016/7/layout/BasicLinearProcessNumbered"/>
    <dgm:cxn modelId="{AE0B58C2-D96A-4332-8B43-5D81E835AC76}" type="presParOf" srcId="{42626FEE-705D-4C5B-8809-7A83203ACC00}" destId="{D908C645-BE4F-4589-BCE8-161FC4553298}" srcOrd="2" destOrd="0" presId="urn:microsoft.com/office/officeart/2016/7/layout/BasicLinearProcessNumbered"/>
    <dgm:cxn modelId="{53A7BCEA-8E75-4BD9-B18A-D95B9683CAAB}" type="presParOf" srcId="{D908C645-BE4F-4589-BCE8-161FC4553298}" destId="{0BA121FE-AF89-4DF1-B64E-E0D41DA035D5}" srcOrd="0" destOrd="0" presId="urn:microsoft.com/office/officeart/2016/7/layout/BasicLinearProcessNumbered"/>
    <dgm:cxn modelId="{7343240E-5975-4B15-8508-3D4EC23B427B}" type="presParOf" srcId="{D908C645-BE4F-4589-BCE8-161FC4553298}" destId="{49C76FC6-95D3-4921-87C4-A384097D6652}" srcOrd="1" destOrd="0" presId="urn:microsoft.com/office/officeart/2016/7/layout/BasicLinearProcessNumbered"/>
    <dgm:cxn modelId="{C92AE398-52D3-4D85-A893-5C80DB36042B}" type="presParOf" srcId="{D908C645-BE4F-4589-BCE8-161FC4553298}" destId="{67FCC6FF-348A-4AC8-BE3F-9B108DD0D21D}" srcOrd="2" destOrd="0" presId="urn:microsoft.com/office/officeart/2016/7/layout/BasicLinearProcessNumbered"/>
    <dgm:cxn modelId="{C9BF615B-1337-4F8C-9C0E-E0654FEFF2B8}" type="presParOf" srcId="{D908C645-BE4F-4589-BCE8-161FC4553298}" destId="{B57FC352-ED37-4ABA-BDB3-CE5060AD1E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6C89F-8A65-45A6-B2CB-348DB80B5D3D}">
      <dsp:nvSpPr>
        <dsp:cNvPr id="0" name=""/>
        <dsp:cNvSpPr/>
      </dsp:nvSpPr>
      <dsp:spPr>
        <a:xfrm>
          <a:off x="1235" y="0"/>
          <a:ext cx="4817566" cy="31313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596" tIns="330200" rIns="3755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Residential safety places nearby the university</a:t>
          </a:r>
        </a:p>
      </dsp:txBody>
      <dsp:txXfrm>
        <a:off x="1235" y="1189918"/>
        <a:ext cx="4817566" cy="1878818"/>
      </dsp:txXfrm>
    </dsp:sp>
    <dsp:sp modelId="{EC1EA110-828B-4B82-BCE9-4E25423D9EE3}">
      <dsp:nvSpPr>
        <dsp:cNvPr id="0" name=""/>
        <dsp:cNvSpPr/>
      </dsp:nvSpPr>
      <dsp:spPr>
        <a:xfrm>
          <a:off x="1940313" y="313136"/>
          <a:ext cx="939409" cy="93940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2077886" y="450709"/>
        <a:ext cx="664263" cy="664263"/>
      </dsp:txXfrm>
    </dsp:sp>
    <dsp:sp modelId="{D529E7C6-7CEC-4379-92C1-870669F9F340}">
      <dsp:nvSpPr>
        <dsp:cNvPr id="0" name=""/>
        <dsp:cNvSpPr/>
      </dsp:nvSpPr>
      <dsp:spPr>
        <a:xfrm>
          <a:off x="1235" y="3131292"/>
          <a:ext cx="4817566" cy="72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A121FE-AF89-4DF1-B64E-E0D41DA035D5}">
      <dsp:nvSpPr>
        <dsp:cNvPr id="0" name=""/>
        <dsp:cNvSpPr/>
      </dsp:nvSpPr>
      <dsp:spPr>
        <a:xfrm>
          <a:off x="5300558" y="0"/>
          <a:ext cx="4817566" cy="31313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596" tIns="330200" rIns="3755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Understand and analyze the criminal activities in city area</a:t>
          </a:r>
        </a:p>
      </dsp:txBody>
      <dsp:txXfrm>
        <a:off x="5300558" y="1189918"/>
        <a:ext cx="4817566" cy="1878818"/>
      </dsp:txXfrm>
    </dsp:sp>
    <dsp:sp modelId="{49C76FC6-95D3-4921-87C4-A384097D6652}">
      <dsp:nvSpPr>
        <dsp:cNvPr id="0" name=""/>
        <dsp:cNvSpPr/>
      </dsp:nvSpPr>
      <dsp:spPr>
        <a:xfrm>
          <a:off x="7239636" y="313136"/>
          <a:ext cx="939409" cy="939409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7377209" y="450709"/>
        <a:ext cx="664263" cy="664263"/>
      </dsp:txXfrm>
    </dsp:sp>
    <dsp:sp modelId="{67FCC6FF-348A-4AC8-BE3F-9B108DD0D21D}">
      <dsp:nvSpPr>
        <dsp:cNvPr id="0" name=""/>
        <dsp:cNvSpPr/>
      </dsp:nvSpPr>
      <dsp:spPr>
        <a:xfrm>
          <a:off x="5300558" y="3131292"/>
          <a:ext cx="4817566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DFA8-7138-4778-9BE5-498F7B6E363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AD31-070E-4963-9E67-CBBD4FF9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3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urrie32/crimes-in-chicago" TargetMode="External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jitkoduri/Chicago-Crime-Analysis/blob/master/Chicago%20Sex%20Crimes%20Analysis.ipynb" TargetMode="External"/><Relationship Id="rId4" Type="http://schemas.openxmlformats.org/officeDocument/2006/relationships/hyperlink" Target="https://datascienceplus.com/spark-dataframes-exploring-chicago-cri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imes-2001-to-present-398a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58CEA-F17C-4532-8301-38F06CC2A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2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FABAB-F758-4D4D-BB77-A97602C5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43"/>
            <a:ext cx="9144000" cy="698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D56B1-99AF-401C-90E3-DF484DAF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5777"/>
            <a:ext cx="9144000" cy="698863"/>
          </a:xfrm>
        </p:spPr>
        <p:txBody>
          <a:bodyPr>
            <a:normAutofit/>
          </a:bodyPr>
          <a:lstStyle/>
          <a:p>
            <a:r>
              <a:rPr lang="en-US" b="1" dirty="0" err="1"/>
              <a:t>Rijuta</a:t>
            </a:r>
            <a:r>
              <a:rPr lang="en-US" b="1" dirty="0"/>
              <a:t> </a:t>
            </a:r>
            <a:r>
              <a:rPr lang="en-US" b="1" dirty="0" err="1"/>
              <a:t>Wagh</a:t>
            </a:r>
            <a:r>
              <a:rPr lang="en-US" b="1" dirty="0"/>
              <a:t>    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/>
              <a:t>     Siddhi Kulkarni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/>
              <a:t>     Akshay Gavandi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CB8B-FE15-4305-8BB0-CB2FF9B2182D}"/>
              </a:ext>
            </a:extLst>
          </p:cNvPr>
          <p:cNvSpPr txBox="1"/>
          <p:nvPr/>
        </p:nvSpPr>
        <p:spPr>
          <a:xfrm flipH="1">
            <a:off x="5364479" y="4136571"/>
            <a:ext cx="14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28667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B0FD7B-44D3-4B72-9100-E4532607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2720" cy="2407920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/>
              <a:t>Evolution of Crime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EE3F3A-AAB4-43F0-854C-EE092D445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7920"/>
            <a:ext cx="5252720" cy="44500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Decrease in crime rate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in percent arrest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Gap  between  crime rate  and arrest rate is reducing meaning more criminals are arrested for  the crime committed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7241C-F608-472F-852B-54D55CE5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0" y="1036321"/>
            <a:ext cx="6939280" cy="50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916-BBD3-4D33-8754-05EE7CBE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81811" cy="1107441"/>
          </a:xfrm>
          <a:solidFill>
            <a:schemeClr val="bg1">
              <a:lumMod val="65000"/>
              <a:lumOff val="3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Peak Time for Criminal Activities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976509D-CA57-4F21-9C70-849590075E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r="7068"/>
          <a:stretch>
            <a:fillRect/>
          </a:stretch>
        </p:blipFill>
        <p:spPr>
          <a:xfrm>
            <a:off x="7236265" y="295825"/>
            <a:ext cx="4667764" cy="35446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BB3D-2DAC-487F-BA0B-37FA4ADF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107441"/>
            <a:ext cx="6881811" cy="1564639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12AM, 12PM and 8PM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Least criminal activities at 5AM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18BEA-EFE0-4F94-A92E-2F3257ED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" y="2926079"/>
            <a:ext cx="6695440" cy="3931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31B2B1-5000-463C-B44F-67F554A67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728720"/>
            <a:ext cx="9115108" cy="34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DB1351C-AC37-4B15-9EE8-E404A7E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709920" cy="3261360"/>
          </a:xfrm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Worst Days of the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ECCDDD-5EEA-4612-9C0E-F358CA162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2346934"/>
            <a:ext cx="6482080" cy="451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906229-DB77-448E-92F6-D3986A118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598160" cy="24773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385B6B-45A6-4C0C-B6E5-D43051C28EAB}"/>
              </a:ext>
            </a:extLst>
          </p:cNvPr>
          <p:cNvSpPr txBox="1"/>
          <p:nvPr/>
        </p:nvSpPr>
        <p:spPr>
          <a:xfrm>
            <a:off x="0" y="3261360"/>
            <a:ext cx="570992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crime rates are observed at start of the month (Pay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Theft being the most contributing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43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DC75E-B507-4C49-97E5-7FB77C97A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9" y="358140"/>
            <a:ext cx="11894261" cy="638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3AAD1-24ED-4A85-AC0E-32D84793D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71" y="1044309"/>
            <a:ext cx="4836159" cy="22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470-BEE9-435B-8519-8A2EA4C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Chicago Crime Arrest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BFB2-B11B-4D7A-920C-808C52A5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3637279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/>
              <a:t>Feature Selection For Logistic Regression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r>
              <a:rPr lang="en-US" dirty="0"/>
              <a:t>Location Description</a:t>
            </a:r>
          </a:p>
          <a:p>
            <a:pPr lvl="1"/>
            <a:r>
              <a:rPr lang="en-US" dirty="0"/>
              <a:t>Arrest</a:t>
            </a:r>
          </a:p>
          <a:p>
            <a:pPr lvl="1"/>
            <a:r>
              <a:rPr lang="en-US" dirty="0"/>
              <a:t>Domestic</a:t>
            </a:r>
          </a:p>
          <a:p>
            <a:pPr lvl="1"/>
            <a:r>
              <a:rPr lang="en-US" dirty="0"/>
              <a:t>Beat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Community Area</a:t>
            </a:r>
          </a:p>
          <a:p>
            <a:pPr lvl="1"/>
            <a:r>
              <a:rPr lang="en-US" dirty="0"/>
              <a:t>Hour</a:t>
            </a:r>
          </a:p>
          <a:p>
            <a:pPr lvl="1"/>
            <a:r>
              <a:rPr lang="en-US" dirty="0"/>
              <a:t>Week</a:t>
            </a:r>
          </a:p>
          <a:p>
            <a:pPr lvl="1"/>
            <a:r>
              <a:rPr lang="en-US" dirty="0"/>
              <a:t>Day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2356D-32A1-46C4-834C-CFE848527EC8}"/>
              </a:ext>
            </a:extLst>
          </p:cNvPr>
          <p:cNvSpPr txBox="1"/>
          <p:nvPr/>
        </p:nvSpPr>
        <p:spPr>
          <a:xfrm>
            <a:off x="9192260" y="4854059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 = 69.37%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1FE2F3-F73C-448A-B3C0-67F6CAEA8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09349"/>
              </p:ext>
            </p:extLst>
          </p:nvPr>
        </p:nvGraphicFramePr>
        <p:xfrm>
          <a:off x="3343021" y="5480685"/>
          <a:ext cx="8813800" cy="89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13856061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09555814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18698485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7020808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71671041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9663536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Primary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recall_rate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true_positive_rate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f_measure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false_positive_rate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precision_rate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29177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Theft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933408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Narcotis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59132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6A7E224-D899-4815-B409-E86233A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7" y="0"/>
            <a:ext cx="8752114" cy="4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C76F-9E0D-43D8-9F27-92BEB950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6240"/>
            <a:ext cx="5283200" cy="3952239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Time Series Analysis    ARIMA Modelling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500A8F-1E2C-4ABE-B8B9-B3BD5864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348480"/>
            <a:ext cx="4729480" cy="211327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Average and Standard Deviation of crime count by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Stationarity Check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C457B-4DD2-4E0C-B4CD-4362925875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24323" y="2670727"/>
            <a:ext cx="5567678" cy="4187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147B1-D4BD-47CF-81A3-67D2E811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2" y="0"/>
            <a:ext cx="5567677" cy="26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7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C428-E4E0-4219-9030-39F9BD70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764668" y="518160"/>
            <a:ext cx="5589132" cy="4165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DD5C-3205-419E-AEF5-FC02DC33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518161"/>
            <a:ext cx="4673600" cy="2910839"/>
          </a:xfrm>
          <a:noFill/>
        </p:spPr>
        <p:txBody>
          <a:bodyPr/>
          <a:lstStyle/>
          <a:p>
            <a:r>
              <a:rPr lang="en-US" dirty="0"/>
              <a:t>Calculated difference of moving average and log value of crime count</a:t>
            </a:r>
          </a:p>
          <a:p>
            <a:endParaRPr lang="en-US" dirty="0"/>
          </a:p>
          <a:p>
            <a:r>
              <a:rPr lang="en-US" dirty="0"/>
              <a:t>Calculated P values and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39F16-839C-40F1-B4DA-66B40EEF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3" y="0"/>
            <a:ext cx="7001507" cy="685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FBE1E-A1BB-4800-89BE-29C8E68CC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240"/>
            <a:ext cx="5176398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B6C9-C9F5-4FC4-85CA-64684E28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/>
              <a:t>Time Series Decomposition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9BB11-F8CD-49E5-AB51-A3A8C1801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4" y="2580052"/>
            <a:ext cx="11785816" cy="2398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6B0C7-A0C5-438C-8CD2-BA865CD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4" y="4974318"/>
            <a:ext cx="11785816" cy="1599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E1F9D-7C83-47EE-B410-235D31002EBD}"/>
              </a:ext>
            </a:extLst>
          </p:cNvPr>
          <p:cNvSpPr txBox="1"/>
          <p:nvPr/>
        </p:nvSpPr>
        <p:spPr>
          <a:xfrm>
            <a:off x="177604" y="1804720"/>
            <a:ext cx="1178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– Shows increasing and decreasing crime values in the time series</a:t>
            </a:r>
          </a:p>
          <a:p>
            <a:r>
              <a:rPr lang="en-US" dirty="0"/>
              <a:t>Residual – Accounts for random variations in series</a:t>
            </a:r>
          </a:p>
        </p:txBody>
      </p:sp>
    </p:spTree>
    <p:extLst>
      <p:ext uri="{BB962C8B-B14F-4D97-AF65-F5344CB8AC3E}">
        <p14:creationId xmlns:p14="http://schemas.microsoft.com/office/powerpoint/2010/main" val="410400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D65B-48BB-48BF-B098-15A8712A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1" y="748665"/>
            <a:ext cx="4429759" cy="3416935"/>
          </a:xfrm>
        </p:spPr>
        <p:txBody>
          <a:bodyPr/>
          <a:lstStyle/>
          <a:p>
            <a:pPr algn="ctr"/>
            <a:r>
              <a:rPr lang="en-US" dirty="0"/>
              <a:t>Poor ARIMA Model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9D51BE-DCD2-418E-8148-11BEB8C5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1" y="0"/>
            <a:ext cx="789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06FA-6C45-460F-BE65-ECF98746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Seasonal ARIMA Model (SARIMAX)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B634-7508-4CF9-B263-89D328221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crime prediction using SARIMAX by choosing the best parameter combination</a:t>
            </a:r>
          </a:p>
          <a:p>
            <a:r>
              <a:rPr lang="en-US" dirty="0"/>
              <a:t>SARIMAX(1,1,1)x(1,1,1,12) yields the lowest AIC value 75783.3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00D3A-139F-4C9D-8691-49E8A729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021"/>
            <a:ext cx="7530855" cy="3404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F38B7-FF07-4082-9FAD-8ECF3009F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56" y="3481021"/>
            <a:ext cx="4661143" cy="3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74670-A4CC-44C3-B131-F19FC4EF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Project Idea and Motivation	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C160A72-9FD7-4FCF-B9D2-86F27632E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0737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37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4C24-0208-4BBE-87ED-CD3502CE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Producing and Visualizing Crime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BA9C-7C3A-41B3-8CE6-E0807E0B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Compared the observed crime count to the forecasted crime count</a:t>
            </a:r>
          </a:p>
          <a:p>
            <a:r>
              <a:rPr lang="en-US" dirty="0"/>
              <a:t>Forecast start at 2015-01-01 to present</a:t>
            </a:r>
          </a:p>
          <a:p>
            <a:r>
              <a:rPr lang="en-US" dirty="0"/>
              <a:t>Captured seasonality towards the end of the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F9EA-782D-4567-850A-DBA6B7C3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33" y="3503612"/>
            <a:ext cx="6197367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205B7-FEBC-4020-9C61-CDE17375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612"/>
            <a:ext cx="5994633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05-B169-41A8-A663-A5553D19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789E-40EA-4622-BC68-885C043D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sz="2400" u="sng" dirty="0"/>
          </a:p>
          <a:p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https://www.kaggle.com/currie32/crimes-in-chicago</a:t>
            </a:r>
            <a:endParaRPr lang="en-US" sz="2400" u="sng" dirty="0"/>
          </a:p>
          <a:p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https://datascienceplus.com/spark-dataframes-exploring-chicago-crimes/</a:t>
            </a:r>
            <a:endParaRPr lang="en-US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https://datascienceplus.com/spark-dataframes-exploring-chicago-crimes/</a:t>
            </a:r>
            <a:endParaRPr lang="en-US" altLang="en-US" sz="2400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https://github.com/ajitkoduri/Chicago-Crime-Analysis/blob/master/Chicago%20Sex%20Crimes%20Analysis.ipynb</a:t>
            </a:r>
            <a:endParaRPr lang="en-US" sz="2400" u="sng" dirty="0"/>
          </a:p>
          <a:p>
            <a:r>
              <a:rPr lang="en-US" sz="2400" u="sng" dirty="0"/>
              <a:t>https://towardsdatascience.com/an-end-to-end-project-on-time-series-analysis-and-forecasting-with-python-4835e6bf050b</a:t>
            </a:r>
          </a:p>
        </p:txBody>
      </p:sp>
    </p:spTree>
    <p:extLst>
      <p:ext uri="{BB962C8B-B14F-4D97-AF65-F5344CB8AC3E}">
        <p14:creationId xmlns:p14="http://schemas.microsoft.com/office/powerpoint/2010/main" val="228180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E45-4282-414A-8568-412EB7D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15C0-FCA0-4784-90DE-286CCE94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 on Criminal Activities in Chicago City</a:t>
            </a:r>
          </a:p>
          <a:p>
            <a:r>
              <a:rPr lang="en-US" dirty="0"/>
              <a:t>Found data discrepancies and corrected them</a:t>
            </a:r>
          </a:p>
          <a:p>
            <a:r>
              <a:rPr lang="en-US" dirty="0"/>
              <a:t>Most occurring crimes by hour, month, year crime type and location</a:t>
            </a:r>
          </a:p>
          <a:p>
            <a:r>
              <a:rPr lang="en-US" dirty="0"/>
              <a:t>Calculated Crime and Arrest Rates using Logistic Regression with 69% accuracy score</a:t>
            </a:r>
          </a:p>
          <a:p>
            <a:r>
              <a:rPr lang="en-US" dirty="0"/>
              <a:t>Time Series Forecasting using ARIMA and improving model accuracy Seasonal ARIMA model to predict future crime rate</a:t>
            </a:r>
          </a:p>
          <a:p>
            <a:r>
              <a:rPr lang="en-US" dirty="0"/>
              <a:t>Expand the analysis for any </a:t>
            </a:r>
            <a:r>
              <a:rPr lang="en-US"/>
              <a:t>demographic region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8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C2B1-38D7-4CE5-992A-AD331148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4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699A-5A9D-457D-8D8F-7F721FDD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5040"/>
            <a:ext cx="10515600" cy="1854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881F3-1793-4E01-AE98-F2C95D66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26DFB-BF4F-42FC-A5A9-80D7EBC9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Source and 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b="1">
                <a:solidFill>
                  <a:srgbClr val="FFFFFF"/>
                </a:solidFill>
              </a:rPr>
              <a:t>Analytics Platform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C430D7-3EEB-4A66-BB69-C97B52AA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Crime incidences in city of Chicago from 2001 to present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https://catalog.data.gov/dataset/crimes-2001-to-present-398a4</a:t>
            </a:r>
            <a:endParaRPr lang="en-US" sz="2400" u="sng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	Dataset size: 1.6GB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	6.65 million reported crimes 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Databricks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Faster processing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Handles big data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5319E-5D94-430A-A75A-C90A0197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8093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B7A4E-5EFA-4BAF-9164-B039B320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2" y="5469597"/>
            <a:ext cx="6400800" cy="849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Crime Occurrence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9EFA35-B0A5-491A-AEB6-991E6693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287" y="3738888"/>
            <a:ext cx="6348820" cy="150178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5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Yearly - Decreasing crime rate </a:t>
            </a:r>
          </a:p>
          <a:p>
            <a:r>
              <a:rPr lang="en-US" sz="15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Monthly - Periodic and decreasing rate</a:t>
            </a:r>
          </a:p>
          <a:p>
            <a:r>
              <a:rPr lang="en-US" sz="15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Hourly – Maximum crime rates at 12 noon and midnight. </a:t>
            </a:r>
          </a:p>
          <a:p>
            <a:r>
              <a:rPr lang="en-US" sz="15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Minimum crime rate at 5am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ED17ABC-56C6-4351-BF3F-F41E2FAF6F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3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C3893-A03E-42AB-B8F9-397B18305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7053"/>
          <a:stretch/>
        </p:blipFill>
        <p:spPr>
          <a:xfrm>
            <a:off x="317635" y="3509433"/>
            <a:ext cx="4129238" cy="30081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56858543-A3A6-4D7B-B180-C4E4BAC6D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1" r="15515" b="-1"/>
          <a:stretch/>
        </p:blipFill>
        <p:spPr>
          <a:xfrm>
            <a:off x="4655394" y="280186"/>
            <a:ext cx="7218971" cy="30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1B24D3-DDDF-4189-A01F-B17539EC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80"/>
            <a:ext cx="6096000" cy="3280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0F7AF-E19F-4345-A66B-071452E59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6167120" y="300776"/>
            <a:ext cx="6024880" cy="3250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3E341-5995-42AD-8D38-735515A09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7596"/>
            <a:ext cx="6096000" cy="329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55EDB-E67E-4F05-941C-B0EFA5FF5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120" y="3551450"/>
            <a:ext cx="6024880" cy="3280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42D4D3E-BA93-4918-BBCC-170FE603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677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Trends for Various Crime Types</a:t>
            </a:r>
          </a:p>
        </p:txBody>
      </p:sp>
    </p:spTree>
    <p:extLst>
      <p:ext uri="{BB962C8B-B14F-4D97-AF65-F5344CB8AC3E}">
        <p14:creationId xmlns:p14="http://schemas.microsoft.com/office/powerpoint/2010/main" val="27765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0948F0D-3C54-4A81-B367-D5822DB3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1"/>
            <a:ext cx="3657600" cy="21132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Heatmap Monthly Crime count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AC04C2-2872-43F7-A24F-BF5563BB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84" y="4084321"/>
            <a:ext cx="4332307" cy="24164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Gradual decrease in crime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Most crimes occur between May and October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February has the lowest crime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C709B8E-D218-4F42-8A9D-5CA23970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0" y="1036320"/>
            <a:ext cx="7355584" cy="48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9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039B53-6528-478A-9502-6434D2F0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Hourly Crime Type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3969D4-B90A-48FF-A30D-DC870021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02709"/>
            <a:ext cx="10923638" cy="5211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Before and After Renormalization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E9BA-B290-4DC0-9F06-94E28BC9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2" r="3687" b="-1"/>
          <a:stretch/>
        </p:blipFill>
        <p:spPr>
          <a:xfrm>
            <a:off x="6096027" y="-10386"/>
            <a:ext cx="6095974" cy="4252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ABB4C-B7DA-4ECF-B154-A4EB37EFB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5" r="4335" b="-1"/>
          <a:stretch/>
        </p:blipFill>
        <p:spPr>
          <a:xfrm>
            <a:off x="-24582" y="-11079"/>
            <a:ext cx="6096001" cy="4253215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7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5DC08F-3B18-4339-967B-A9E85552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162560"/>
            <a:ext cx="7325360" cy="669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EDC633-F13C-4033-8AC9-F045AF140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" r="-2" b="6155"/>
          <a:stretch/>
        </p:blipFill>
        <p:spPr>
          <a:xfrm>
            <a:off x="193040" y="1792288"/>
            <a:ext cx="4215875" cy="45735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EACD6B6-D121-4D88-A675-360CEE27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365125"/>
            <a:ext cx="11160760" cy="11182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 Data Discrepancies</a:t>
            </a:r>
          </a:p>
        </p:txBody>
      </p:sp>
    </p:spTree>
    <p:extLst>
      <p:ext uri="{BB962C8B-B14F-4D97-AF65-F5344CB8AC3E}">
        <p14:creationId xmlns:p14="http://schemas.microsoft.com/office/powerpoint/2010/main" val="262604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510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Crime Analytics</vt:lpstr>
      <vt:lpstr>Project Idea and Motivation </vt:lpstr>
      <vt:lpstr>Data Source and  Analytics Platform</vt:lpstr>
      <vt:lpstr>Exploratory Data Analysis</vt:lpstr>
      <vt:lpstr> Crime Occurrence</vt:lpstr>
      <vt:lpstr>Trends for Various Crime Types</vt:lpstr>
      <vt:lpstr>Heatmap Monthly Crime count</vt:lpstr>
      <vt:lpstr>Hourly Crime Type </vt:lpstr>
      <vt:lpstr>Finding Data Discrepancies</vt:lpstr>
      <vt:lpstr>Evolution of Crime </vt:lpstr>
      <vt:lpstr>Peak Time for Criminal Activities</vt:lpstr>
      <vt:lpstr>Worst Days of the Month</vt:lpstr>
      <vt:lpstr>PowerPoint Presentation</vt:lpstr>
      <vt:lpstr>Chicago Crime Arrest Rate</vt:lpstr>
      <vt:lpstr>Time Series Analysis    ARIMA Modelling</vt:lpstr>
      <vt:lpstr>PowerPoint Presentation</vt:lpstr>
      <vt:lpstr>Time Series Decomposition</vt:lpstr>
      <vt:lpstr>Poor ARIMA Model performance</vt:lpstr>
      <vt:lpstr>Seasonal ARIMA Model (SARIMAX)</vt:lpstr>
      <vt:lpstr>Producing and Visualizing Crime Forecasts</vt:lpstr>
      <vt:lpstr>References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Analytics</dc:title>
  <dc:creator>Akshay Gavandi</dc:creator>
  <cp:lastModifiedBy>Akshay Gavandi</cp:lastModifiedBy>
  <cp:revision>27</cp:revision>
  <dcterms:created xsi:type="dcterms:W3CDTF">2018-08-09T04:07:50Z</dcterms:created>
  <dcterms:modified xsi:type="dcterms:W3CDTF">2018-08-09T05:27:06Z</dcterms:modified>
</cp:coreProperties>
</file>