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7"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E6667-D1FC-C4FB-2812-9A3538145F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E24F99-252B-008C-D749-C537F4D94D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86B5AC-BEC4-7791-9D91-8F9B4DBE195A}"/>
              </a:ext>
            </a:extLst>
          </p:cNvPr>
          <p:cNvSpPr>
            <a:spLocks noGrp="1"/>
          </p:cNvSpPr>
          <p:nvPr>
            <p:ph type="dt" sz="half" idx="10"/>
          </p:nvPr>
        </p:nvSpPr>
        <p:spPr/>
        <p:txBody>
          <a:bodyPr/>
          <a:lstStyle/>
          <a:p>
            <a:fld id="{77468434-0735-468B-A706-234AC007CECA}" type="datetimeFigureOut">
              <a:rPr lang="en-IN" smtClean="0"/>
              <a:t>31-08-2022</a:t>
            </a:fld>
            <a:endParaRPr lang="en-IN"/>
          </a:p>
        </p:txBody>
      </p:sp>
      <p:sp>
        <p:nvSpPr>
          <p:cNvPr id="5" name="Footer Placeholder 4">
            <a:extLst>
              <a:ext uri="{FF2B5EF4-FFF2-40B4-BE49-F238E27FC236}">
                <a16:creationId xmlns:a16="http://schemas.microsoft.com/office/drawing/2014/main" id="{1E74F899-87F4-9904-8717-35CF1FCB2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7B1EEF-CBD3-FBA7-F00C-EB7A0397D610}"/>
              </a:ext>
            </a:extLst>
          </p:cNvPr>
          <p:cNvSpPr>
            <a:spLocks noGrp="1"/>
          </p:cNvSpPr>
          <p:nvPr>
            <p:ph type="sldNum" sz="quarter" idx="12"/>
          </p:nvPr>
        </p:nvSpPr>
        <p:spPr/>
        <p:txBody>
          <a:bodyPr/>
          <a:lstStyle/>
          <a:p>
            <a:fld id="{5B3F4FF5-5B14-43A7-B26A-6089E908AC9A}" type="slidenum">
              <a:rPr lang="en-IN" smtClean="0"/>
              <a:t>‹#›</a:t>
            </a:fld>
            <a:endParaRPr lang="en-IN"/>
          </a:p>
        </p:txBody>
      </p:sp>
    </p:spTree>
    <p:extLst>
      <p:ext uri="{BB962C8B-B14F-4D97-AF65-F5344CB8AC3E}">
        <p14:creationId xmlns:p14="http://schemas.microsoft.com/office/powerpoint/2010/main" val="1631456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FE1DD-62C9-C598-502E-82BD3D3AE3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E4590E-BCD5-3797-7DA0-B10C488087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581997-BB2D-F32C-59B5-E73F96932377}"/>
              </a:ext>
            </a:extLst>
          </p:cNvPr>
          <p:cNvSpPr>
            <a:spLocks noGrp="1"/>
          </p:cNvSpPr>
          <p:nvPr>
            <p:ph type="dt" sz="half" idx="10"/>
          </p:nvPr>
        </p:nvSpPr>
        <p:spPr/>
        <p:txBody>
          <a:bodyPr/>
          <a:lstStyle/>
          <a:p>
            <a:fld id="{77468434-0735-468B-A706-234AC007CECA}" type="datetimeFigureOut">
              <a:rPr lang="en-IN" smtClean="0"/>
              <a:t>31-08-2022</a:t>
            </a:fld>
            <a:endParaRPr lang="en-IN"/>
          </a:p>
        </p:txBody>
      </p:sp>
      <p:sp>
        <p:nvSpPr>
          <p:cNvPr id="5" name="Footer Placeholder 4">
            <a:extLst>
              <a:ext uri="{FF2B5EF4-FFF2-40B4-BE49-F238E27FC236}">
                <a16:creationId xmlns:a16="http://schemas.microsoft.com/office/drawing/2014/main" id="{53975DB2-A816-9181-FDA9-5EAE4F323B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AF3D21-2A96-75CE-58BE-24D03EDAE8C4}"/>
              </a:ext>
            </a:extLst>
          </p:cNvPr>
          <p:cNvSpPr>
            <a:spLocks noGrp="1"/>
          </p:cNvSpPr>
          <p:nvPr>
            <p:ph type="sldNum" sz="quarter" idx="12"/>
          </p:nvPr>
        </p:nvSpPr>
        <p:spPr/>
        <p:txBody>
          <a:bodyPr/>
          <a:lstStyle/>
          <a:p>
            <a:fld id="{5B3F4FF5-5B14-43A7-B26A-6089E908AC9A}" type="slidenum">
              <a:rPr lang="en-IN" smtClean="0"/>
              <a:t>‹#›</a:t>
            </a:fld>
            <a:endParaRPr lang="en-IN"/>
          </a:p>
        </p:txBody>
      </p:sp>
    </p:spTree>
    <p:extLst>
      <p:ext uri="{BB962C8B-B14F-4D97-AF65-F5344CB8AC3E}">
        <p14:creationId xmlns:p14="http://schemas.microsoft.com/office/powerpoint/2010/main" val="1566800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7E8FC8-E5FA-AA78-6B1E-8E8C1DFD3F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FF8D73-ACA2-96D6-6AB3-3B71311E1A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8134B6-03FE-CC30-2096-485B3F3EBF19}"/>
              </a:ext>
            </a:extLst>
          </p:cNvPr>
          <p:cNvSpPr>
            <a:spLocks noGrp="1"/>
          </p:cNvSpPr>
          <p:nvPr>
            <p:ph type="dt" sz="half" idx="10"/>
          </p:nvPr>
        </p:nvSpPr>
        <p:spPr/>
        <p:txBody>
          <a:bodyPr/>
          <a:lstStyle/>
          <a:p>
            <a:fld id="{77468434-0735-468B-A706-234AC007CECA}" type="datetimeFigureOut">
              <a:rPr lang="en-IN" smtClean="0"/>
              <a:t>31-08-2022</a:t>
            </a:fld>
            <a:endParaRPr lang="en-IN"/>
          </a:p>
        </p:txBody>
      </p:sp>
      <p:sp>
        <p:nvSpPr>
          <p:cNvPr id="5" name="Footer Placeholder 4">
            <a:extLst>
              <a:ext uri="{FF2B5EF4-FFF2-40B4-BE49-F238E27FC236}">
                <a16:creationId xmlns:a16="http://schemas.microsoft.com/office/drawing/2014/main" id="{48C86468-00D1-A2F7-C5E1-382CBFC412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311710-AEAB-8A6E-E013-56D71DCCBDB2}"/>
              </a:ext>
            </a:extLst>
          </p:cNvPr>
          <p:cNvSpPr>
            <a:spLocks noGrp="1"/>
          </p:cNvSpPr>
          <p:nvPr>
            <p:ph type="sldNum" sz="quarter" idx="12"/>
          </p:nvPr>
        </p:nvSpPr>
        <p:spPr/>
        <p:txBody>
          <a:bodyPr/>
          <a:lstStyle/>
          <a:p>
            <a:fld id="{5B3F4FF5-5B14-43A7-B26A-6089E908AC9A}" type="slidenum">
              <a:rPr lang="en-IN" smtClean="0"/>
              <a:t>‹#›</a:t>
            </a:fld>
            <a:endParaRPr lang="en-IN"/>
          </a:p>
        </p:txBody>
      </p:sp>
    </p:spTree>
    <p:extLst>
      <p:ext uri="{BB962C8B-B14F-4D97-AF65-F5344CB8AC3E}">
        <p14:creationId xmlns:p14="http://schemas.microsoft.com/office/powerpoint/2010/main" val="3857171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53BB2-28E3-C0B6-62C8-46D3D0E375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348202-F21D-E020-0D68-FAA951726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BC567A-74FD-4E71-2FBC-0234997BB384}"/>
              </a:ext>
            </a:extLst>
          </p:cNvPr>
          <p:cNvSpPr>
            <a:spLocks noGrp="1"/>
          </p:cNvSpPr>
          <p:nvPr>
            <p:ph type="dt" sz="half" idx="10"/>
          </p:nvPr>
        </p:nvSpPr>
        <p:spPr/>
        <p:txBody>
          <a:bodyPr/>
          <a:lstStyle/>
          <a:p>
            <a:fld id="{77468434-0735-468B-A706-234AC007CECA}" type="datetimeFigureOut">
              <a:rPr lang="en-IN" smtClean="0"/>
              <a:t>31-08-2022</a:t>
            </a:fld>
            <a:endParaRPr lang="en-IN"/>
          </a:p>
        </p:txBody>
      </p:sp>
      <p:sp>
        <p:nvSpPr>
          <p:cNvPr id="5" name="Footer Placeholder 4">
            <a:extLst>
              <a:ext uri="{FF2B5EF4-FFF2-40B4-BE49-F238E27FC236}">
                <a16:creationId xmlns:a16="http://schemas.microsoft.com/office/drawing/2014/main" id="{5830305E-6C90-16B8-CB5E-8D39AC1422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C3C03D-2DA5-83EB-3981-CD81A880AAB1}"/>
              </a:ext>
            </a:extLst>
          </p:cNvPr>
          <p:cNvSpPr>
            <a:spLocks noGrp="1"/>
          </p:cNvSpPr>
          <p:nvPr>
            <p:ph type="sldNum" sz="quarter" idx="12"/>
          </p:nvPr>
        </p:nvSpPr>
        <p:spPr/>
        <p:txBody>
          <a:bodyPr/>
          <a:lstStyle/>
          <a:p>
            <a:fld id="{5B3F4FF5-5B14-43A7-B26A-6089E908AC9A}" type="slidenum">
              <a:rPr lang="en-IN" smtClean="0"/>
              <a:t>‹#›</a:t>
            </a:fld>
            <a:endParaRPr lang="en-IN"/>
          </a:p>
        </p:txBody>
      </p:sp>
    </p:spTree>
    <p:extLst>
      <p:ext uri="{BB962C8B-B14F-4D97-AF65-F5344CB8AC3E}">
        <p14:creationId xmlns:p14="http://schemas.microsoft.com/office/powerpoint/2010/main" val="4104293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A4674-1A63-BC22-B169-7568DC4278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3EA71E-769B-03E5-FD2C-5C4C4DB78D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22A8E5-763B-C94C-3654-C36C9B4B8B8A}"/>
              </a:ext>
            </a:extLst>
          </p:cNvPr>
          <p:cNvSpPr>
            <a:spLocks noGrp="1"/>
          </p:cNvSpPr>
          <p:nvPr>
            <p:ph type="dt" sz="half" idx="10"/>
          </p:nvPr>
        </p:nvSpPr>
        <p:spPr/>
        <p:txBody>
          <a:bodyPr/>
          <a:lstStyle/>
          <a:p>
            <a:fld id="{77468434-0735-468B-A706-234AC007CECA}" type="datetimeFigureOut">
              <a:rPr lang="en-IN" smtClean="0"/>
              <a:t>31-08-2022</a:t>
            </a:fld>
            <a:endParaRPr lang="en-IN"/>
          </a:p>
        </p:txBody>
      </p:sp>
      <p:sp>
        <p:nvSpPr>
          <p:cNvPr id="5" name="Footer Placeholder 4">
            <a:extLst>
              <a:ext uri="{FF2B5EF4-FFF2-40B4-BE49-F238E27FC236}">
                <a16:creationId xmlns:a16="http://schemas.microsoft.com/office/drawing/2014/main" id="{6ED3022E-94BC-F465-BEA3-76B27EBC45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093B4A-1926-3048-2DF7-B129201E688B}"/>
              </a:ext>
            </a:extLst>
          </p:cNvPr>
          <p:cNvSpPr>
            <a:spLocks noGrp="1"/>
          </p:cNvSpPr>
          <p:nvPr>
            <p:ph type="sldNum" sz="quarter" idx="12"/>
          </p:nvPr>
        </p:nvSpPr>
        <p:spPr/>
        <p:txBody>
          <a:bodyPr/>
          <a:lstStyle/>
          <a:p>
            <a:fld id="{5B3F4FF5-5B14-43A7-B26A-6089E908AC9A}" type="slidenum">
              <a:rPr lang="en-IN" smtClean="0"/>
              <a:t>‹#›</a:t>
            </a:fld>
            <a:endParaRPr lang="en-IN"/>
          </a:p>
        </p:txBody>
      </p:sp>
    </p:spTree>
    <p:extLst>
      <p:ext uri="{BB962C8B-B14F-4D97-AF65-F5344CB8AC3E}">
        <p14:creationId xmlns:p14="http://schemas.microsoft.com/office/powerpoint/2010/main" val="632897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7B857-7E20-D1E3-29A9-CA6269DF36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33AEF3-C2BC-793B-9AE8-81D5835D93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D323D8-19AB-E0E3-BB94-0A6D447008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C6BAA0-C550-C2BE-E858-16AEF5A13D55}"/>
              </a:ext>
            </a:extLst>
          </p:cNvPr>
          <p:cNvSpPr>
            <a:spLocks noGrp="1"/>
          </p:cNvSpPr>
          <p:nvPr>
            <p:ph type="dt" sz="half" idx="10"/>
          </p:nvPr>
        </p:nvSpPr>
        <p:spPr/>
        <p:txBody>
          <a:bodyPr/>
          <a:lstStyle/>
          <a:p>
            <a:fld id="{77468434-0735-468B-A706-234AC007CECA}" type="datetimeFigureOut">
              <a:rPr lang="en-IN" smtClean="0"/>
              <a:t>31-08-2022</a:t>
            </a:fld>
            <a:endParaRPr lang="en-IN"/>
          </a:p>
        </p:txBody>
      </p:sp>
      <p:sp>
        <p:nvSpPr>
          <p:cNvPr id="6" name="Footer Placeholder 5">
            <a:extLst>
              <a:ext uri="{FF2B5EF4-FFF2-40B4-BE49-F238E27FC236}">
                <a16:creationId xmlns:a16="http://schemas.microsoft.com/office/drawing/2014/main" id="{97621E30-A27C-6379-4AFA-B2C2B2065C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17B24F-1E8D-2344-3F74-B1A92C724698}"/>
              </a:ext>
            </a:extLst>
          </p:cNvPr>
          <p:cNvSpPr>
            <a:spLocks noGrp="1"/>
          </p:cNvSpPr>
          <p:nvPr>
            <p:ph type="sldNum" sz="quarter" idx="12"/>
          </p:nvPr>
        </p:nvSpPr>
        <p:spPr/>
        <p:txBody>
          <a:bodyPr/>
          <a:lstStyle/>
          <a:p>
            <a:fld id="{5B3F4FF5-5B14-43A7-B26A-6089E908AC9A}" type="slidenum">
              <a:rPr lang="en-IN" smtClean="0"/>
              <a:t>‹#›</a:t>
            </a:fld>
            <a:endParaRPr lang="en-IN"/>
          </a:p>
        </p:txBody>
      </p:sp>
    </p:spTree>
    <p:extLst>
      <p:ext uri="{BB962C8B-B14F-4D97-AF65-F5344CB8AC3E}">
        <p14:creationId xmlns:p14="http://schemas.microsoft.com/office/powerpoint/2010/main" val="17418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FAEA5-579C-9142-9C67-76A12A77A62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83B5AF-EDCA-AA91-6845-633FFDBD75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6720E0-76CA-AD5D-05D8-30469BFC3D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545150-1C19-4CCD-EC11-97EDD0FD39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6B6835-A046-80D3-68FC-96F036DAF0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9E8913-09C5-F0CD-004A-ABF20FB14D75}"/>
              </a:ext>
            </a:extLst>
          </p:cNvPr>
          <p:cNvSpPr>
            <a:spLocks noGrp="1"/>
          </p:cNvSpPr>
          <p:nvPr>
            <p:ph type="dt" sz="half" idx="10"/>
          </p:nvPr>
        </p:nvSpPr>
        <p:spPr/>
        <p:txBody>
          <a:bodyPr/>
          <a:lstStyle/>
          <a:p>
            <a:fld id="{77468434-0735-468B-A706-234AC007CECA}" type="datetimeFigureOut">
              <a:rPr lang="en-IN" smtClean="0"/>
              <a:t>31-08-2022</a:t>
            </a:fld>
            <a:endParaRPr lang="en-IN"/>
          </a:p>
        </p:txBody>
      </p:sp>
      <p:sp>
        <p:nvSpPr>
          <p:cNvPr id="8" name="Footer Placeholder 7">
            <a:extLst>
              <a:ext uri="{FF2B5EF4-FFF2-40B4-BE49-F238E27FC236}">
                <a16:creationId xmlns:a16="http://schemas.microsoft.com/office/drawing/2014/main" id="{8ED9A051-D478-6770-18FE-4176F152428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1E48D1-ADC2-8A7E-6F87-FDD26AEDFE46}"/>
              </a:ext>
            </a:extLst>
          </p:cNvPr>
          <p:cNvSpPr>
            <a:spLocks noGrp="1"/>
          </p:cNvSpPr>
          <p:nvPr>
            <p:ph type="sldNum" sz="quarter" idx="12"/>
          </p:nvPr>
        </p:nvSpPr>
        <p:spPr/>
        <p:txBody>
          <a:bodyPr/>
          <a:lstStyle/>
          <a:p>
            <a:fld id="{5B3F4FF5-5B14-43A7-B26A-6089E908AC9A}" type="slidenum">
              <a:rPr lang="en-IN" smtClean="0"/>
              <a:t>‹#›</a:t>
            </a:fld>
            <a:endParaRPr lang="en-IN"/>
          </a:p>
        </p:txBody>
      </p:sp>
    </p:spTree>
    <p:extLst>
      <p:ext uri="{BB962C8B-B14F-4D97-AF65-F5344CB8AC3E}">
        <p14:creationId xmlns:p14="http://schemas.microsoft.com/office/powerpoint/2010/main" val="952508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BB23A-E015-2C2A-571C-4F31E54790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517E0C-0753-BF4A-86F6-B301EF924EB7}"/>
              </a:ext>
            </a:extLst>
          </p:cNvPr>
          <p:cNvSpPr>
            <a:spLocks noGrp="1"/>
          </p:cNvSpPr>
          <p:nvPr>
            <p:ph type="dt" sz="half" idx="10"/>
          </p:nvPr>
        </p:nvSpPr>
        <p:spPr/>
        <p:txBody>
          <a:bodyPr/>
          <a:lstStyle/>
          <a:p>
            <a:fld id="{77468434-0735-468B-A706-234AC007CECA}" type="datetimeFigureOut">
              <a:rPr lang="en-IN" smtClean="0"/>
              <a:t>31-08-2022</a:t>
            </a:fld>
            <a:endParaRPr lang="en-IN"/>
          </a:p>
        </p:txBody>
      </p:sp>
      <p:sp>
        <p:nvSpPr>
          <p:cNvPr id="4" name="Footer Placeholder 3">
            <a:extLst>
              <a:ext uri="{FF2B5EF4-FFF2-40B4-BE49-F238E27FC236}">
                <a16:creationId xmlns:a16="http://schemas.microsoft.com/office/drawing/2014/main" id="{3150CBAC-2309-8B7F-1118-E8A733BD08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D557E7-4CCD-6E4B-62D2-22808D1CA1C4}"/>
              </a:ext>
            </a:extLst>
          </p:cNvPr>
          <p:cNvSpPr>
            <a:spLocks noGrp="1"/>
          </p:cNvSpPr>
          <p:nvPr>
            <p:ph type="sldNum" sz="quarter" idx="12"/>
          </p:nvPr>
        </p:nvSpPr>
        <p:spPr/>
        <p:txBody>
          <a:bodyPr/>
          <a:lstStyle/>
          <a:p>
            <a:fld id="{5B3F4FF5-5B14-43A7-B26A-6089E908AC9A}" type="slidenum">
              <a:rPr lang="en-IN" smtClean="0"/>
              <a:t>‹#›</a:t>
            </a:fld>
            <a:endParaRPr lang="en-IN"/>
          </a:p>
        </p:txBody>
      </p:sp>
    </p:spTree>
    <p:extLst>
      <p:ext uri="{BB962C8B-B14F-4D97-AF65-F5344CB8AC3E}">
        <p14:creationId xmlns:p14="http://schemas.microsoft.com/office/powerpoint/2010/main" val="3369738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8FB257-4DE1-F101-7C23-2CD2D9032B2D}"/>
              </a:ext>
            </a:extLst>
          </p:cNvPr>
          <p:cNvSpPr>
            <a:spLocks noGrp="1"/>
          </p:cNvSpPr>
          <p:nvPr>
            <p:ph type="dt" sz="half" idx="10"/>
          </p:nvPr>
        </p:nvSpPr>
        <p:spPr/>
        <p:txBody>
          <a:bodyPr/>
          <a:lstStyle/>
          <a:p>
            <a:fld id="{77468434-0735-468B-A706-234AC007CECA}" type="datetimeFigureOut">
              <a:rPr lang="en-IN" smtClean="0"/>
              <a:t>31-08-2022</a:t>
            </a:fld>
            <a:endParaRPr lang="en-IN"/>
          </a:p>
        </p:txBody>
      </p:sp>
      <p:sp>
        <p:nvSpPr>
          <p:cNvPr id="3" name="Footer Placeholder 2">
            <a:extLst>
              <a:ext uri="{FF2B5EF4-FFF2-40B4-BE49-F238E27FC236}">
                <a16:creationId xmlns:a16="http://schemas.microsoft.com/office/drawing/2014/main" id="{3ACE7D73-72B1-AA9F-946A-C3FF76E095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ECC8012-593B-1266-3FE4-489106421926}"/>
              </a:ext>
            </a:extLst>
          </p:cNvPr>
          <p:cNvSpPr>
            <a:spLocks noGrp="1"/>
          </p:cNvSpPr>
          <p:nvPr>
            <p:ph type="sldNum" sz="quarter" idx="12"/>
          </p:nvPr>
        </p:nvSpPr>
        <p:spPr/>
        <p:txBody>
          <a:bodyPr/>
          <a:lstStyle/>
          <a:p>
            <a:fld id="{5B3F4FF5-5B14-43A7-B26A-6089E908AC9A}" type="slidenum">
              <a:rPr lang="en-IN" smtClean="0"/>
              <a:t>‹#›</a:t>
            </a:fld>
            <a:endParaRPr lang="en-IN"/>
          </a:p>
        </p:txBody>
      </p:sp>
    </p:spTree>
    <p:extLst>
      <p:ext uri="{BB962C8B-B14F-4D97-AF65-F5344CB8AC3E}">
        <p14:creationId xmlns:p14="http://schemas.microsoft.com/office/powerpoint/2010/main" val="1264561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8A276-BB76-36AD-CD55-F245316B34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46C677-0498-D511-52DE-F1C38C4520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16A32A-B81D-BBA8-16FF-942C04713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5A5533-594B-1C7A-6A6C-15BDE91576E1}"/>
              </a:ext>
            </a:extLst>
          </p:cNvPr>
          <p:cNvSpPr>
            <a:spLocks noGrp="1"/>
          </p:cNvSpPr>
          <p:nvPr>
            <p:ph type="dt" sz="half" idx="10"/>
          </p:nvPr>
        </p:nvSpPr>
        <p:spPr/>
        <p:txBody>
          <a:bodyPr/>
          <a:lstStyle/>
          <a:p>
            <a:fld id="{77468434-0735-468B-A706-234AC007CECA}" type="datetimeFigureOut">
              <a:rPr lang="en-IN" smtClean="0"/>
              <a:t>31-08-2022</a:t>
            </a:fld>
            <a:endParaRPr lang="en-IN"/>
          </a:p>
        </p:txBody>
      </p:sp>
      <p:sp>
        <p:nvSpPr>
          <p:cNvPr id="6" name="Footer Placeholder 5">
            <a:extLst>
              <a:ext uri="{FF2B5EF4-FFF2-40B4-BE49-F238E27FC236}">
                <a16:creationId xmlns:a16="http://schemas.microsoft.com/office/drawing/2014/main" id="{E50D9406-4B5E-74A2-3DDC-3B2750BB95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096596-4663-BED5-12C8-9E4B5B269DBD}"/>
              </a:ext>
            </a:extLst>
          </p:cNvPr>
          <p:cNvSpPr>
            <a:spLocks noGrp="1"/>
          </p:cNvSpPr>
          <p:nvPr>
            <p:ph type="sldNum" sz="quarter" idx="12"/>
          </p:nvPr>
        </p:nvSpPr>
        <p:spPr/>
        <p:txBody>
          <a:bodyPr/>
          <a:lstStyle/>
          <a:p>
            <a:fld id="{5B3F4FF5-5B14-43A7-B26A-6089E908AC9A}" type="slidenum">
              <a:rPr lang="en-IN" smtClean="0"/>
              <a:t>‹#›</a:t>
            </a:fld>
            <a:endParaRPr lang="en-IN"/>
          </a:p>
        </p:txBody>
      </p:sp>
    </p:spTree>
    <p:extLst>
      <p:ext uri="{BB962C8B-B14F-4D97-AF65-F5344CB8AC3E}">
        <p14:creationId xmlns:p14="http://schemas.microsoft.com/office/powerpoint/2010/main" val="988760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914AF-FB45-9DAB-B721-1BCB84C2B8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D3FE1A-17CA-5C44-C44E-4BAC9FBD78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A313274-E61C-0154-E634-4AB12819F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9D809F-C0CC-E453-3FEA-06391ED0F6BB}"/>
              </a:ext>
            </a:extLst>
          </p:cNvPr>
          <p:cNvSpPr>
            <a:spLocks noGrp="1"/>
          </p:cNvSpPr>
          <p:nvPr>
            <p:ph type="dt" sz="half" idx="10"/>
          </p:nvPr>
        </p:nvSpPr>
        <p:spPr/>
        <p:txBody>
          <a:bodyPr/>
          <a:lstStyle/>
          <a:p>
            <a:fld id="{77468434-0735-468B-A706-234AC007CECA}" type="datetimeFigureOut">
              <a:rPr lang="en-IN" smtClean="0"/>
              <a:t>31-08-2022</a:t>
            </a:fld>
            <a:endParaRPr lang="en-IN"/>
          </a:p>
        </p:txBody>
      </p:sp>
      <p:sp>
        <p:nvSpPr>
          <p:cNvPr id="6" name="Footer Placeholder 5">
            <a:extLst>
              <a:ext uri="{FF2B5EF4-FFF2-40B4-BE49-F238E27FC236}">
                <a16:creationId xmlns:a16="http://schemas.microsoft.com/office/drawing/2014/main" id="{2F6DBBB8-240C-7355-441E-8F1FE35EFE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590C9C-4DE1-0CB8-AB4F-B651272EC259}"/>
              </a:ext>
            </a:extLst>
          </p:cNvPr>
          <p:cNvSpPr>
            <a:spLocks noGrp="1"/>
          </p:cNvSpPr>
          <p:nvPr>
            <p:ph type="sldNum" sz="quarter" idx="12"/>
          </p:nvPr>
        </p:nvSpPr>
        <p:spPr/>
        <p:txBody>
          <a:bodyPr/>
          <a:lstStyle/>
          <a:p>
            <a:fld id="{5B3F4FF5-5B14-43A7-B26A-6089E908AC9A}" type="slidenum">
              <a:rPr lang="en-IN" smtClean="0"/>
              <a:t>‹#›</a:t>
            </a:fld>
            <a:endParaRPr lang="en-IN"/>
          </a:p>
        </p:txBody>
      </p:sp>
    </p:spTree>
    <p:extLst>
      <p:ext uri="{BB962C8B-B14F-4D97-AF65-F5344CB8AC3E}">
        <p14:creationId xmlns:p14="http://schemas.microsoft.com/office/powerpoint/2010/main" val="344191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6FBE1-4E1D-4E47-C037-ADDFA665F9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A9F967-1A3F-78E6-36A6-6F017E5E36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3D5E2C-6274-A08E-80D2-7323A0E61E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68434-0735-468B-A706-234AC007CECA}" type="datetimeFigureOut">
              <a:rPr lang="en-IN" smtClean="0"/>
              <a:t>31-08-2022</a:t>
            </a:fld>
            <a:endParaRPr lang="en-IN"/>
          </a:p>
        </p:txBody>
      </p:sp>
      <p:sp>
        <p:nvSpPr>
          <p:cNvPr id="5" name="Footer Placeholder 4">
            <a:extLst>
              <a:ext uri="{FF2B5EF4-FFF2-40B4-BE49-F238E27FC236}">
                <a16:creationId xmlns:a16="http://schemas.microsoft.com/office/drawing/2014/main" id="{6DC25817-E6E6-806B-5AE7-3CDE736967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8A5D5D9-3D42-A670-BDDD-5291DF1B87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3F4FF5-5B14-43A7-B26A-6089E908AC9A}" type="slidenum">
              <a:rPr lang="en-IN" smtClean="0"/>
              <a:t>‹#›</a:t>
            </a:fld>
            <a:endParaRPr lang="en-IN"/>
          </a:p>
        </p:txBody>
      </p:sp>
    </p:spTree>
    <p:extLst>
      <p:ext uri="{BB962C8B-B14F-4D97-AF65-F5344CB8AC3E}">
        <p14:creationId xmlns:p14="http://schemas.microsoft.com/office/powerpoint/2010/main" val="3716065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eading">
            <a:extLst>
              <a:ext uri="{FF2B5EF4-FFF2-40B4-BE49-F238E27FC236}">
                <a16:creationId xmlns:a16="http://schemas.microsoft.com/office/drawing/2014/main" id="{6DA6C758-B75B-2A7A-F908-AA902AADD4FC}"/>
              </a:ext>
            </a:extLst>
          </p:cNvPr>
          <p:cNvSpPr txBox="1">
            <a:spLocks noGrp="1" noChangeArrowheads="1"/>
          </p:cNvSpPr>
          <p:nvPr>
            <p:ph type="ctrTitle"/>
          </p:nvPr>
        </p:nvSpPr>
        <p:spPr bwMode="auto">
          <a:xfrm>
            <a:off x="1272988" y="1911257"/>
            <a:ext cx="9144000" cy="2387600"/>
          </a:xfrm>
          <a:prstGeom prst="rect">
            <a:avLst/>
          </a:prstGeom>
          <a:noFill/>
          <a:ln>
            <a:noFill/>
          </a:ln>
        </p:spPr>
        <p:txBody>
          <a:bodyPr vert="horz" wrap="square" lIns="91416" tIns="45708" rIns="91416" bIns="45708" numCol="1" anchor="ctr" anchorCtr="0" compatLnSpc="1">
            <a:prstTxWarp prst="textNoShape">
              <a:avLst/>
            </a:prstTxWarp>
            <a:normAutofit fontScale="9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0" algn="ctr" defTabSz="914126" eaLnBrk="0" fontAlgn="base" hangingPunct="0">
              <a:spcBef>
                <a:spcPct val="0"/>
              </a:spcBef>
              <a:spcAft>
                <a:spcPct val="0"/>
              </a:spcAft>
              <a:defRPr/>
            </a:pPr>
            <a:r>
              <a:rPr kumimoji="0" lang="en-US" altLang="en-US" sz="4400" i="0" u="none" strike="noStrike" kern="1200" cap="none" spc="0" normalizeH="0" baseline="0" noProof="0" dirty="0">
                <a:ln>
                  <a:noFill/>
                </a:ln>
                <a:solidFill>
                  <a:schemeClr val="accent1"/>
                </a:solidFill>
                <a:effectLst/>
                <a:uLnTx/>
                <a:uFillTx/>
                <a:latin typeface="Times New Roman" panose="02020603050405020304" pitchFamily="18" charset="0"/>
                <a:ea typeface="Lato" panose="020F0502020204030203" pitchFamily="34" charset="0"/>
                <a:cs typeface="Times New Roman" panose="02020603050405020304" pitchFamily="18" charset="0"/>
              </a:rPr>
              <a:t>Factors influencing the revenue of </a:t>
            </a:r>
            <a:r>
              <a:rPr kumimoji="0" lang="en-US" altLang="en-US" sz="4400" i="0" u="none" strike="noStrike" kern="1200" cap="none" spc="0" normalizeH="0" baseline="0" noProof="0" dirty="0" err="1">
                <a:ln>
                  <a:noFill/>
                </a:ln>
                <a:solidFill>
                  <a:schemeClr val="accent1"/>
                </a:solidFill>
                <a:effectLst/>
                <a:uLnTx/>
                <a:uFillTx/>
                <a:latin typeface="Times New Roman" panose="02020603050405020304" pitchFamily="18" charset="0"/>
                <a:ea typeface="Lato" panose="020F0502020204030203" pitchFamily="34" charset="0"/>
                <a:cs typeface="Times New Roman" panose="02020603050405020304" pitchFamily="18" charset="0"/>
              </a:rPr>
              <a:t>AirBNB</a:t>
            </a:r>
            <a:r>
              <a:rPr kumimoji="0" lang="en-US" altLang="en-US" sz="4400" i="0" u="none" strike="noStrike" kern="1200" cap="none" spc="0" normalizeH="0" baseline="0" noProof="0" dirty="0">
                <a:ln>
                  <a:noFill/>
                </a:ln>
                <a:solidFill>
                  <a:schemeClr val="accent1"/>
                </a:solidFill>
                <a:effectLst/>
                <a:uLnTx/>
                <a:uFillTx/>
                <a:latin typeface="Times New Roman" panose="02020603050405020304" pitchFamily="18" charset="0"/>
                <a:ea typeface="Lato" panose="020F0502020204030203" pitchFamily="34" charset="0"/>
                <a:cs typeface="Times New Roman" panose="02020603050405020304" pitchFamily="18" charset="0"/>
              </a:rPr>
              <a:t> (New York)</a:t>
            </a:r>
            <a:br>
              <a:rPr kumimoji="0" lang="en-US" altLang="en-US" sz="4400" i="0" u="none" strike="noStrike" kern="1200" cap="none" spc="0" normalizeH="0" baseline="0" noProof="0" dirty="0">
                <a:ln>
                  <a:noFill/>
                </a:ln>
                <a:solidFill>
                  <a:schemeClr val="accent1"/>
                </a:solidFill>
                <a:effectLst/>
                <a:uLnTx/>
                <a:uFillTx/>
                <a:latin typeface="Times New Roman" panose="02020603050405020304" pitchFamily="18" charset="0"/>
                <a:ea typeface="Lato" panose="020F0502020204030203" pitchFamily="34" charset="0"/>
                <a:cs typeface="Times New Roman" panose="02020603050405020304" pitchFamily="18" charset="0"/>
              </a:rPr>
            </a:br>
            <a:br>
              <a:rPr kumimoji="0" lang="en-US" altLang="en-US" sz="4400" i="0" u="none" strike="noStrike" kern="1200" cap="none" spc="0" normalizeH="0" baseline="0" noProof="0" dirty="0">
                <a:ln>
                  <a:noFill/>
                </a:ln>
                <a:solidFill>
                  <a:schemeClr val="accent1"/>
                </a:solidFill>
                <a:effectLst/>
                <a:uLnTx/>
                <a:uFillTx/>
                <a:latin typeface="Times New Roman" panose="02020603050405020304" pitchFamily="18" charset="0"/>
                <a:ea typeface="Lato" panose="020F0502020204030203" pitchFamily="34" charset="0"/>
                <a:cs typeface="Times New Roman" panose="02020603050405020304" pitchFamily="18" charset="0"/>
              </a:rPr>
            </a:br>
            <a:endParaRPr kumimoji="0" lang="en-US" altLang="en-US" sz="4400" i="0" u="none" strike="noStrike" kern="1200" cap="none" spc="0" normalizeH="0" baseline="0" noProof="0" dirty="0">
              <a:ln>
                <a:noFill/>
              </a:ln>
              <a:solidFill>
                <a:schemeClr val="accent1"/>
              </a:solidFill>
              <a:effectLst/>
              <a:uLnTx/>
              <a:uFillTx/>
              <a:latin typeface="Times New Roman" panose="02020603050405020304" pitchFamily="18" charset="0"/>
              <a:ea typeface="Lato" panose="020F0502020204030203" pitchFamily="34" charset="0"/>
              <a:cs typeface="Times New Roman" panose="02020603050405020304" pitchFamily="18" charset="0"/>
            </a:endParaRPr>
          </a:p>
        </p:txBody>
      </p:sp>
    </p:spTree>
    <p:extLst>
      <p:ext uri="{BB962C8B-B14F-4D97-AF65-F5344CB8AC3E}">
        <p14:creationId xmlns:p14="http://schemas.microsoft.com/office/powerpoint/2010/main" val="922614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324658" y="442781"/>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0" algn="ctr" defTabSz="914126" eaLnBrk="0" fontAlgn="base" hangingPunct="0">
              <a:spcBef>
                <a:spcPct val="0"/>
              </a:spcBef>
              <a:spcAft>
                <a:spcPct val="0"/>
              </a:spcAft>
              <a:defRPr/>
            </a:pPr>
            <a:r>
              <a:rPr lang="en-US" altLang="en-US" sz="24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APPENDIX - DATA METHODOLOGY</a:t>
            </a:r>
            <a:endPar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5" name="Rectangle: Rounded Corners 4">
            <a:extLst>
              <a:ext uri="{FF2B5EF4-FFF2-40B4-BE49-F238E27FC236}">
                <a16:creationId xmlns:a16="http://schemas.microsoft.com/office/drawing/2014/main" id="{F1EED67A-4238-41A3-95CA-B4568B849666}"/>
              </a:ext>
            </a:extLst>
          </p:cNvPr>
          <p:cNvSpPr/>
          <p:nvPr/>
        </p:nvSpPr>
        <p:spPr>
          <a:xfrm>
            <a:off x="974698" y="2285999"/>
            <a:ext cx="9666409" cy="2696912"/>
          </a:xfrm>
          <a:prstGeom prst="roundRect">
            <a:avLst>
              <a:gd name="adj" fmla="val 10699"/>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marL="720000" indent="-342900">
              <a:spcBef>
                <a:spcPts val="400"/>
              </a:spcBef>
              <a:spcAft>
                <a:spcPts val="400"/>
              </a:spcAft>
              <a:buClr>
                <a:srgbClr val="EE283C"/>
              </a:buClr>
              <a:buFont typeface="Wingdings" panose="05000000000000000000" pitchFamily="2" charset="2"/>
              <a:buChar char="v"/>
            </a:pPr>
            <a:r>
              <a:rPr lang="en-US" sz="2000" dirty="0">
                <a:solidFill>
                  <a:schemeClr val="tx1"/>
                </a:solidFill>
                <a:latin typeface="Lato`"/>
              </a:rPr>
              <a:t>Used Tableau for the visualization for getting insights</a:t>
            </a:r>
          </a:p>
          <a:p>
            <a:pPr marL="720000" indent="-342900">
              <a:spcBef>
                <a:spcPts val="400"/>
              </a:spcBef>
              <a:spcAft>
                <a:spcPts val="400"/>
              </a:spcAft>
              <a:buClr>
                <a:srgbClr val="EE283C"/>
              </a:buClr>
              <a:buFont typeface="Wingdings" panose="05000000000000000000" pitchFamily="2" charset="2"/>
              <a:buChar char="v"/>
            </a:pPr>
            <a:r>
              <a:rPr lang="en-US" sz="2000" dirty="0">
                <a:solidFill>
                  <a:schemeClr val="tx1"/>
                </a:solidFill>
                <a:latin typeface="Lato`"/>
              </a:rPr>
              <a:t>Host Analysis done with respect to highest calculated hosting list, reviews per month and the top earners </a:t>
            </a:r>
          </a:p>
          <a:p>
            <a:pPr marL="720000" indent="-342900">
              <a:spcBef>
                <a:spcPts val="400"/>
              </a:spcBef>
              <a:spcAft>
                <a:spcPts val="400"/>
              </a:spcAft>
              <a:buClr>
                <a:srgbClr val="EE283C"/>
              </a:buClr>
              <a:buFont typeface="Wingdings" panose="05000000000000000000" pitchFamily="2" charset="2"/>
              <a:buChar char="v"/>
            </a:pPr>
            <a:r>
              <a:rPr lang="en-US" sz="2000" dirty="0">
                <a:solidFill>
                  <a:schemeClr val="tx1"/>
                </a:solidFill>
                <a:latin typeface="Lato`"/>
              </a:rPr>
              <a:t>Price Analyzed based on the reviews, availability of the rooms and the choices of the room types and locations.</a:t>
            </a:r>
          </a:p>
          <a:p>
            <a:pPr marL="377100">
              <a:spcBef>
                <a:spcPts val="400"/>
              </a:spcBef>
              <a:spcAft>
                <a:spcPts val="400"/>
              </a:spcAft>
              <a:buClr>
                <a:srgbClr val="EE283C"/>
              </a:buClr>
            </a:pPr>
            <a:r>
              <a:rPr lang="en-US" sz="2000" dirty="0">
                <a:solidFill>
                  <a:schemeClr val="tx1"/>
                </a:solidFill>
                <a:latin typeface="Lato`"/>
              </a:rPr>
              <a:t> </a:t>
            </a:r>
          </a:p>
        </p:txBody>
      </p:sp>
    </p:spTree>
    <p:extLst>
      <p:ext uri="{BB962C8B-B14F-4D97-AF65-F5344CB8AC3E}">
        <p14:creationId xmlns:p14="http://schemas.microsoft.com/office/powerpoint/2010/main" val="3814570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1" y="420809"/>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0" algn="ctr" defTabSz="914126" eaLnBrk="0" fontAlgn="base" hangingPunct="0">
              <a:spcBef>
                <a:spcPct val="0"/>
              </a:spcBef>
              <a:spcAft>
                <a:spcPct val="0"/>
              </a:spcAft>
              <a:defRPr/>
            </a:pPr>
            <a:r>
              <a:rPr lang="en-US" altLang="en-US" sz="24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APPENDIX - DATA ASSUMPTIONS</a:t>
            </a:r>
          </a:p>
        </p:txBody>
      </p:sp>
      <p:sp>
        <p:nvSpPr>
          <p:cNvPr id="5" name="Rectangle: Rounded Corners 4">
            <a:extLst>
              <a:ext uri="{FF2B5EF4-FFF2-40B4-BE49-F238E27FC236}">
                <a16:creationId xmlns:a16="http://schemas.microsoft.com/office/drawing/2014/main" id="{F1EED67A-4238-41A3-95CA-B4568B849666}"/>
              </a:ext>
            </a:extLst>
          </p:cNvPr>
          <p:cNvSpPr/>
          <p:nvPr/>
        </p:nvSpPr>
        <p:spPr>
          <a:xfrm>
            <a:off x="672494" y="2223218"/>
            <a:ext cx="11062164" cy="2885200"/>
          </a:xfrm>
          <a:prstGeom prst="roundRect">
            <a:avLst>
              <a:gd name="adj" fmla="val 10699"/>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marL="720000" indent="-342900">
              <a:spcBef>
                <a:spcPts val="400"/>
              </a:spcBef>
              <a:spcAft>
                <a:spcPts val="400"/>
              </a:spcAft>
              <a:buClr>
                <a:srgbClr val="EE283C"/>
              </a:buClr>
              <a:buFont typeface="Wingdings" panose="05000000000000000000" pitchFamily="2" charset="2"/>
              <a:buChar char="v"/>
            </a:pPr>
            <a:r>
              <a:rPr lang="en-US" sz="2000" dirty="0">
                <a:solidFill>
                  <a:schemeClr val="tx1"/>
                </a:solidFill>
                <a:latin typeface="Lato`"/>
              </a:rPr>
              <a:t>In the analysis we have excluded null values as null values didn’t impact the analysis of the data</a:t>
            </a:r>
          </a:p>
          <a:p>
            <a:pPr marL="720000" indent="-342900">
              <a:spcBef>
                <a:spcPts val="400"/>
              </a:spcBef>
              <a:spcAft>
                <a:spcPts val="400"/>
              </a:spcAft>
              <a:buClr>
                <a:srgbClr val="EE283C"/>
              </a:buClr>
              <a:buFont typeface="Wingdings" panose="05000000000000000000" pitchFamily="2" charset="2"/>
              <a:buChar char="v"/>
            </a:pPr>
            <a:r>
              <a:rPr lang="en-US" sz="2000" dirty="0">
                <a:solidFill>
                  <a:schemeClr val="tx1"/>
                </a:solidFill>
                <a:latin typeface="Lato`"/>
              </a:rPr>
              <a:t>Top Host preferences and the reviews for the property are the most impactful data that determined the customer preferences</a:t>
            </a:r>
          </a:p>
          <a:p>
            <a:pPr marL="720000" indent="-342900">
              <a:spcBef>
                <a:spcPts val="400"/>
              </a:spcBef>
              <a:spcAft>
                <a:spcPts val="400"/>
              </a:spcAft>
              <a:buClr>
                <a:srgbClr val="EE283C"/>
              </a:buClr>
              <a:buFont typeface="Wingdings" panose="05000000000000000000" pitchFamily="2" charset="2"/>
              <a:buChar char="v"/>
            </a:pPr>
            <a:r>
              <a:rPr lang="en-US" sz="2000" dirty="0">
                <a:solidFill>
                  <a:schemeClr val="tx1"/>
                </a:solidFill>
                <a:latin typeface="Lato`"/>
              </a:rPr>
              <a:t>Prices and room availability are the next immediate factors that affects the customers choice of property selection.</a:t>
            </a:r>
          </a:p>
          <a:p>
            <a:pPr marL="377100">
              <a:spcBef>
                <a:spcPts val="400"/>
              </a:spcBef>
              <a:spcAft>
                <a:spcPts val="400"/>
              </a:spcAft>
              <a:buClr>
                <a:srgbClr val="EE283C"/>
              </a:buClr>
            </a:pPr>
            <a:endParaRPr lang="en-US" sz="2000" dirty="0">
              <a:solidFill>
                <a:schemeClr val="tx1"/>
              </a:solidFill>
              <a:latin typeface="Lato`"/>
            </a:endParaRPr>
          </a:p>
        </p:txBody>
      </p:sp>
    </p:spTree>
    <p:extLst>
      <p:ext uri="{BB962C8B-B14F-4D97-AF65-F5344CB8AC3E}">
        <p14:creationId xmlns:p14="http://schemas.microsoft.com/office/powerpoint/2010/main" val="2320723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60378F-E1EA-AC07-21C9-31DE75FC3370}"/>
              </a:ext>
            </a:extLst>
          </p:cNvPr>
          <p:cNvSpPr>
            <a:spLocks noGrp="1"/>
          </p:cNvSpPr>
          <p:nvPr>
            <p:ph idx="1"/>
          </p:nvPr>
        </p:nvSpPr>
        <p:spPr/>
        <p:txBody>
          <a:bodyPr/>
          <a:lstStyle/>
          <a:p>
            <a:pPr marL="0" indent="0">
              <a:buNone/>
            </a:pPr>
            <a:endParaRPr lang="en-IN" b="1" dirty="0"/>
          </a:p>
          <a:p>
            <a:endParaRPr lang="en-IN" dirty="0"/>
          </a:p>
        </p:txBody>
      </p:sp>
      <p:sp>
        <p:nvSpPr>
          <p:cNvPr id="4" name="Heading">
            <a:extLst>
              <a:ext uri="{FF2B5EF4-FFF2-40B4-BE49-F238E27FC236}">
                <a16:creationId xmlns:a16="http://schemas.microsoft.com/office/drawing/2014/main" id="{2DCEC9CA-C831-40C4-A223-1EDEA22B2E06}"/>
              </a:ext>
            </a:extLst>
          </p:cNvPr>
          <p:cNvSpPr txBox="1">
            <a:spLocks noGrp="1" noChangeArrowheads="1"/>
          </p:cNvSpPr>
          <p:nvPr>
            <p:ph type="title"/>
          </p:nvPr>
        </p:nvSpPr>
        <p:spPr bwMode="auto">
          <a:prstGeom prst="rect">
            <a:avLst/>
          </a:prstGeom>
          <a:noFill/>
          <a:ln>
            <a:noFill/>
          </a:ln>
        </p:spPr>
        <p:txBody>
          <a:bodyPr vert="horz" wrap="square" lIns="91416" tIns="45708" rIns="91416" bIns="45708" numCol="1" anchor="ctr"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0" algn="ctr" defTabSz="914126" eaLnBrk="0" fontAlgn="base" hangingPunct="0">
              <a:spcBef>
                <a:spcPct val="0"/>
              </a:spcBef>
              <a:spcAft>
                <a:spcPct val="0"/>
              </a:spcAft>
              <a:defRPr/>
            </a:pPr>
            <a:r>
              <a:rPr lang="en-US" altLang="en-US" sz="24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AGENDA </a:t>
            </a:r>
            <a:endPar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6" name="Rectangle: Rounded Corners 5">
            <a:extLst>
              <a:ext uri="{FF2B5EF4-FFF2-40B4-BE49-F238E27FC236}">
                <a16:creationId xmlns:a16="http://schemas.microsoft.com/office/drawing/2014/main" id="{F1EED67A-4238-41A3-95CA-B4568B849666}"/>
              </a:ext>
            </a:extLst>
          </p:cNvPr>
          <p:cNvSpPr/>
          <p:nvPr/>
        </p:nvSpPr>
        <p:spPr>
          <a:xfrm>
            <a:off x="3753948" y="1686441"/>
            <a:ext cx="4684105" cy="3485119"/>
          </a:xfrm>
          <a:prstGeom prst="roundRect">
            <a:avLst>
              <a:gd name="adj" fmla="val 9140"/>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Objective </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Background</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Key findings</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Recommendations</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Appendix:</a:t>
            </a:r>
          </a:p>
          <a:p>
            <a:pPr marL="720000"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rPr>
              <a:t>Data sources </a:t>
            </a:r>
          </a:p>
          <a:p>
            <a:pPr marL="720000"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rPr>
              <a:t>Data methodology</a:t>
            </a:r>
          </a:p>
          <a:p>
            <a:pPr marL="720000"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rPr>
              <a:t>Data model assumptions</a:t>
            </a:r>
          </a:p>
        </p:txBody>
      </p:sp>
    </p:spTree>
    <p:extLst>
      <p:ext uri="{BB962C8B-B14F-4D97-AF65-F5344CB8AC3E}">
        <p14:creationId xmlns:p14="http://schemas.microsoft.com/office/powerpoint/2010/main" val="3596947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ing">
            <a:extLst>
              <a:ext uri="{FF2B5EF4-FFF2-40B4-BE49-F238E27FC236}">
                <a16:creationId xmlns:a16="http://schemas.microsoft.com/office/drawing/2014/main" id="{2DCEC9CA-C831-40C4-A223-1EDEA22B2E06}"/>
              </a:ext>
            </a:extLst>
          </p:cNvPr>
          <p:cNvSpPr txBox="1">
            <a:spLocks noGrp="1" noChangeArrowheads="1"/>
          </p:cNvSpPr>
          <p:nvPr>
            <p:ph type="title"/>
          </p:nvPr>
        </p:nvSpPr>
        <p:spPr bwMode="auto">
          <a:prstGeom prst="rect">
            <a:avLst/>
          </a:prstGeom>
          <a:noFill/>
          <a:ln>
            <a:noFill/>
          </a:ln>
        </p:spPr>
        <p:txBody>
          <a:bodyPr vert="horz" wrap="square" lIns="91416" tIns="45708" rIns="91416" bIns="45708" numCol="1" anchor="ctr"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0" algn="ctr" defTabSz="914126" eaLnBrk="0" fontAlgn="base" hangingPunct="0">
              <a:spcBef>
                <a:spcPct val="0"/>
              </a:spcBef>
              <a:spcAft>
                <a:spcPct val="0"/>
              </a:spcAft>
              <a:defRPr/>
            </a:pPr>
            <a:r>
              <a:rPr lang="en-US" altLang="en-US" sz="24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OBJECTIVE</a:t>
            </a:r>
            <a:endPar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5" name="Content Placeholder 4">
            <a:extLst>
              <a:ext uri="{FF2B5EF4-FFF2-40B4-BE49-F238E27FC236}">
                <a16:creationId xmlns:a16="http://schemas.microsoft.com/office/drawing/2014/main" id="{F1EED67A-4238-41A3-95CA-B4568B849666}"/>
              </a:ext>
            </a:extLst>
          </p:cNvPr>
          <p:cNvSpPr>
            <a:spLocks noGrp="1"/>
          </p:cNvSpPr>
          <p:nvPr>
            <p:ph idx="1"/>
          </p:nvPr>
        </p:nvSpPr>
        <p:spPr>
          <a:xfrm>
            <a:off x="927847" y="2321859"/>
            <a:ext cx="10515600" cy="2420469"/>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a:spcBef>
                <a:spcPts val="400"/>
              </a:spcBef>
              <a:spcAft>
                <a:spcPts val="400"/>
              </a:spcAft>
              <a:buClr>
                <a:srgbClr val="EE283C"/>
              </a:buClr>
              <a:buFont typeface="Wingdings" panose="05000000000000000000" pitchFamily="2" charset="2"/>
              <a:buChar char="v"/>
            </a:pPr>
            <a:r>
              <a:rPr lang="en-US" sz="2000" dirty="0">
                <a:solidFill>
                  <a:schemeClr val="tx1"/>
                </a:solidFill>
                <a:latin typeface="Lato`"/>
              </a:rPr>
              <a:t>Increase the revenue of Airbnb New York</a:t>
            </a:r>
          </a:p>
          <a:p>
            <a:pPr>
              <a:spcBef>
                <a:spcPts val="400"/>
              </a:spcBef>
              <a:spcAft>
                <a:spcPts val="400"/>
              </a:spcAft>
              <a:buClr>
                <a:srgbClr val="EE283C"/>
              </a:buClr>
              <a:buFont typeface="Wingdings" panose="05000000000000000000" pitchFamily="2" charset="2"/>
              <a:buChar char="v"/>
            </a:pPr>
            <a:r>
              <a:rPr lang="en-US" sz="2000" dirty="0">
                <a:solidFill>
                  <a:schemeClr val="tx1"/>
                </a:solidFill>
                <a:latin typeface="Lato`"/>
              </a:rPr>
              <a:t>Popular hosts that acquires most properties</a:t>
            </a:r>
          </a:p>
          <a:p>
            <a:pPr>
              <a:spcBef>
                <a:spcPts val="400"/>
              </a:spcBef>
              <a:spcAft>
                <a:spcPts val="400"/>
              </a:spcAft>
              <a:buClr>
                <a:srgbClr val="EE283C"/>
              </a:buClr>
              <a:buFont typeface="Wingdings" panose="05000000000000000000" pitchFamily="2" charset="2"/>
              <a:buChar char="v"/>
            </a:pPr>
            <a:r>
              <a:rPr lang="en-US" sz="2000" dirty="0">
                <a:solidFill>
                  <a:schemeClr val="tx1"/>
                </a:solidFill>
                <a:latin typeface="Lato`"/>
              </a:rPr>
              <a:t>Pricing ranges, types of properties and </a:t>
            </a:r>
            <a:r>
              <a:rPr lang="en-US" sz="2000" dirty="0" err="1">
                <a:solidFill>
                  <a:schemeClr val="tx1"/>
                </a:solidFill>
                <a:latin typeface="Lato`"/>
              </a:rPr>
              <a:t>neighbourhood</a:t>
            </a:r>
            <a:r>
              <a:rPr lang="en-US" sz="2000" dirty="0">
                <a:solidFill>
                  <a:schemeClr val="tx1"/>
                </a:solidFill>
                <a:latin typeface="Lato`"/>
              </a:rPr>
              <a:t> preferred by customers</a:t>
            </a:r>
          </a:p>
        </p:txBody>
      </p:sp>
    </p:spTree>
    <p:extLst>
      <p:ext uri="{BB962C8B-B14F-4D97-AF65-F5344CB8AC3E}">
        <p14:creationId xmlns:p14="http://schemas.microsoft.com/office/powerpoint/2010/main" val="2026337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ing">
            <a:extLst>
              <a:ext uri="{FF2B5EF4-FFF2-40B4-BE49-F238E27FC236}">
                <a16:creationId xmlns:a16="http://schemas.microsoft.com/office/drawing/2014/main" id="{2DCEC9CA-C831-40C4-A223-1EDEA22B2E06}"/>
              </a:ext>
            </a:extLst>
          </p:cNvPr>
          <p:cNvSpPr txBox="1">
            <a:spLocks noGrp="1" noChangeArrowheads="1"/>
          </p:cNvSpPr>
          <p:nvPr>
            <p:ph type="title"/>
          </p:nvPr>
        </p:nvSpPr>
        <p:spPr bwMode="auto">
          <a:prstGeom prst="rect">
            <a:avLst/>
          </a:prstGeom>
          <a:noFill/>
          <a:ln>
            <a:noFill/>
          </a:ln>
        </p:spPr>
        <p:txBody>
          <a:bodyPr vert="horz" wrap="square" lIns="91416" tIns="45708" rIns="91416" bIns="45708" numCol="1" anchor="ctr"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0" algn="ctr" defTabSz="914126" eaLnBrk="0" fontAlgn="base" hangingPunct="0">
              <a:spcBef>
                <a:spcPct val="0"/>
              </a:spcBef>
              <a:spcAft>
                <a:spcPct val="0"/>
              </a:spcAft>
              <a:defRPr/>
            </a:pPr>
            <a:r>
              <a:rPr lang="en-US" altLang="en-US" sz="24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BACKGROUND</a:t>
            </a:r>
            <a:endPar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5" name="Content Placeholder 4">
            <a:extLst>
              <a:ext uri="{FF2B5EF4-FFF2-40B4-BE49-F238E27FC236}">
                <a16:creationId xmlns:a16="http://schemas.microsoft.com/office/drawing/2014/main" id="{F1EED67A-4238-41A3-95CA-B4568B849666}"/>
              </a:ext>
            </a:extLst>
          </p:cNvPr>
          <p:cNvSpPr>
            <a:spLocks noGrp="1"/>
          </p:cNvSpPr>
          <p:nvPr>
            <p:ph idx="1"/>
          </p:nvPr>
        </p:nvSpPr>
        <p:spPr>
          <a:xfrm>
            <a:off x="838200" y="1825625"/>
            <a:ext cx="10515600" cy="2576046"/>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Price Column have certain irregularities, like minimum price is 0$.</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There is decline in the revenue due to covid restrictions in the last few months</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Host and neighborhood group data are provided, currently there is no services that can help the host to price their services accurately according to the demand of the </a:t>
            </a:r>
            <a:r>
              <a:rPr lang="en-US" sz="2000" dirty="0" err="1">
                <a:solidFill>
                  <a:schemeClr val="tx1"/>
                </a:solidFill>
                <a:latin typeface="Lato`"/>
              </a:rPr>
              <a:t>properties.</a:t>
            </a:r>
            <a:r>
              <a:rPr lang="en-US" sz="2000" dirty="0" err="1"/>
              <a:t>listing</a:t>
            </a:r>
            <a:r>
              <a:rPr lang="en-US" sz="2000" dirty="0"/>
              <a:t> activity and metrics in NYC, NY for 2019.n had some irregularities such as the minimum price was 0$ which is not possible.</a:t>
            </a:r>
            <a:endParaRPr lang="en-US" sz="2000" dirty="0">
              <a:solidFill>
                <a:schemeClr val="tx1"/>
              </a:solidFill>
              <a:latin typeface="Lato`"/>
            </a:endParaRPr>
          </a:p>
        </p:txBody>
      </p:sp>
    </p:spTree>
    <p:extLst>
      <p:ext uri="{BB962C8B-B14F-4D97-AF65-F5344CB8AC3E}">
        <p14:creationId xmlns:p14="http://schemas.microsoft.com/office/powerpoint/2010/main" val="3653081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9800BA5-4A4C-A5E5-DA9C-8193CCE025A4}"/>
              </a:ext>
            </a:extLst>
          </p:cNvPr>
          <p:cNvSpPr txBox="1"/>
          <p:nvPr/>
        </p:nvSpPr>
        <p:spPr>
          <a:xfrm>
            <a:off x="627530" y="439271"/>
            <a:ext cx="10676964"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Most popular Host in terms of reviews , listing properties and top Earners</a:t>
            </a:r>
          </a:p>
          <a:p>
            <a:pPr algn="ctr"/>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D02250B-605B-7E6A-EEF6-B6C28EB882E3}"/>
              </a:ext>
            </a:extLst>
          </p:cNvPr>
          <p:cNvSpPr txBox="1"/>
          <p:nvPr/>
        </p:nvSpPr>
        <p:spPr>
          <a:xfrm>
            <a:off x="7486877" y="1270268"/>
            <a:ext cx="4289163" cy="4801314"/>
          </a:xfrm>
          <a:prstGeom prst="rect">
            <a:avLst/>
          </a:prstGeom>
          <a:noFill/>
        </p:spPr>
        <p:txBody>
          <a:bodyPr wrap="square" rtlCol="0">
            <a:spAutoFit/>
          </a:bodyPr>
          <a:lstStyle/>
          <a:p>
            <a:pPr marL="342900" indent="-342900">
              <a:buFont typeface="+mj-lt"/>
              <a:buAutoNum type="arabicPeriod"/>
            </a:pPr>
            <a:r>
              <a:rPr lang="en-US" dirty="0"/>
              <a:t>Sonder (NYC) is among the highest in the properties listed category, but its not the case for the top n review counts or the top calculated host listing counts. Thus the popular listing will not mean that host can have more customers.</a:t>
            </a:r>
            <a:endParaRPr lang="en-IN" dirty="0"/>
          </a:p>
          <a:p>
            <a:pPr marL="342900" indent="-342900">
              <a:buFont typeface="+mj-lt"/>
              <a:buAutoNum type="arabicPeriod"/>
            </a:pPr>
            <a:r>
              <a:rPr lang="en-IN" dirty="0"/>
              <a:t>We can see from the charts that single property can be hosted by multiple hosts. The property called Hillside Hotel is been hosted by 18 host</a:t>
            </a:r>
          </a:p>
          <a:p>
            <a:pPr marL="342900" indent="-342900">
              <a:buFont typeface="+mj-lt"/>
              <a:buAutoNum type="arabicPeriod"/>
            </a:pPr>
            <a:r>
              <a:rPr lang="en-IN" dirty="0"/>
              <a:t>From the last chart we can see the top earning host in this business, based on availability, no of reviews, Prices and the minimum night count. All these factors accounting in the same result as we saw for the highest amount of property listed category</a:t>
            </a:r>
            <a:endParaRPr lang="en-US" dirty="0"/>
          </a:p>
        </p:txBody>
      </p:sp>
      <p:pic>
        <p:nvPicPr>
          <p:cNvPr id="14" name="Picture 13">
            <a:extLst>
              <a:ext uri="{FF2B5EF4-FFF2-40B4-BE49-F238E27FC236}">
                <a16:creationId xmlns:a16="http://schemas.microsoft.com/office/drawing/2014/main" id="{F2FAE2D8-0A00-3B44-CA89-2873D8DFC522}"/>
              </a:ext>
            </a:extLst>
          </p:cNvPr>
          <p:cNvPicPr>
            <a:picLocks noChangeAspect="1"/>
          </p:cNvPicPr>
          <p:nvPr/>
        </p:nvPicPr>
        <p:blipFill>
          <a:blip r:embed="rId2"/>
          <a:stretch>
            <a:fillRect/>
          </a:stretch>
        </p:blipFill>
        <p:spPr>
          <a:xfrm>
            <a:off x="227700" y="1089411"/>
            <a:ext cx="7259177" cy="5163028"/>
          </a:xfrm>
          <a:prstGeom prst="rect">
            <a:avLst/>
          </a:prstGeom>
        </p:spPr>
      </p:pic>
    </p:spTree>
    <p:extLst>
      <p:ext uri="{BB962C8B-B14F-4D97-AF65-F5344CB8AC3E}">
        <p14:creationId xmlns:p14="http://schemas.microsoft.com/office/powerpoint/2010/main" val="300009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175A1D7E-75FE-2C40-3AFA-2F6A3C5E11C5}"/>
              </a:ext>
            </a:extLst>
          </p:cNvPr>
          <p:cNvSpPr txBox="1"/>
          <p:nvPr/>
        </p:nvSpPr>
        <p:spPr>
          <a:xfrm>
            <a:off x="7431741" y="557591"/>
            <a:ext cx="4392706" cy="6463308"/>
          </a:xfrm>
          <a:prstGeom prst="rect">
            <a:avLst/>
          </a:prstGeom>
          <a:noFill/>
        </p:spPr>
        <p:txBody>
          <a:bodyPr wrap="square" rtlCol="0">
            <a:spAutoFit/>
          </a:bodyPr>
          <a:lstStyle/>
          <a:p>
            <a:pPr marL="342900" indent="-342900">
              <a:buFont typeface="+mj-lt"/>
              <a:buAutoNum type="arabicPeriod"/>
            </a:pPr>
            <a:r>
              <a:rPr lang="en-US" sz="1800" dirty="0">
                <a:effectLst/>
                <a:latin typeface="Calibri" panose="020F0502020204030204" pitchFamily="34" charset="0"/>
                <a:ea typeface="Calibri" panose="020F0502020204030204" pitchFamily="34" charset="0"/>
                <a:cs typeface="Mangal" panose="02040503050203030202" pitchFamily="18" charset="0"/>
              </a:rPr>
              <a:t>Manhattan is the most expensive neighborhood group with avg pricing of 176.2, followed by Brooklyn with 119.6, Queens have 91.5,Bronx and Staten Island has avg price of about 85. The avg </a:t>
            </a:r>
            <a:r>
              <a:rPr lang="en-US" dirty="0">
                <a:latin typeface="Calibri" panose="020F0502020204030204" pitchFamily="34" charset="0"/>
                <a:ea typeface="Calibri" panose="020F0502020204030204" pitchFamily="34" charset="0"/>
                <a:cs typeface="Mangal" panose="02040503050203030202" pitchFamily="18" charset="0"/>
              </a:rPr>
              <a:t> Price for all the room types is at the higher range compared to all the other neighborhood group.</a:t>
            </a:r>
          </a:p>
          <a:p>
            <a:pPr marL="342900" indent="-342900">
              <a:buFont typeface="+mj-lt"/>
              <a:buAutoNum type="arabicPeriod"/>
            </a:pPr>
            <a:r>
              <a:rPr lang="en-US" dirty="0"/>
              <a:t>We decide to exclude the null values for the price column since it showed minimum price to be 0$ which is not possible.</a:t>
            </a:r>
          </a:p>
          <a:p>
            <a:pPr marL="342900" indent="-342900">
              <a:buFont typeface="+mj-lt"/>
              <a:buAutoNum type="arabicPeriod"/>
            </a:pPr>
            <a:r>
              <a:rPr lang="en-IN" dirty="0"/>
              <a:t>There is more demand for the entire room / dept compared to shared and Private room.</a:t>
            </a:r>
          </a:p>
          <a:p>
            <a:pPr marL="342900" indent="-342900">
              <a:buFont typeface="+mj-lt"/>
              <a:buAutoNum type="arabicPeriod"/>
            </a:pPr>
            <a:r>
              <a:rPr lang="en-IN" dirty="0"/>
              <a:t>Manhattan has the highest charged properties ranging from 89 to 249.5, followed by </a:t>
            </a:r>
            <a:r>
              <a:rPr lang="en-IN" dirty="0" err="1"/>
              <a:t>Brookly</a:t>
            </a:r>
            <a:r>
              <a:rPr lang="en-IN" dirty="0"/>
              <a:t> with 50.5 to 178.3 </a:t>
            </a:r>
          </a:p>
          <a:p>
            <a:pPr marL="342900" indent="-342900">
              <a:buFont typeface="+mj-lt"/>
              <a:buAutoNum type="arabicPeriod"/>
            </a:pPr>
            <a:r>
              <a:rPr lang="en-IN" dirty="0"/>
              <a:t>From charts we can say that Brooklyn neighbourhood has </a:t>
            </a:r>
            <a:r>
              <a:rPr lang="en-IN" dirty="0" err="1"/>
              <a:t>highes</a:t>
            </a:r>
            <a:r>
              <a:rPr lang="en-IN" dirty="0"/>
              <a:t> no of reviews with affordable pricings for the properties</a:t>
            </a:r>
          </a:p>
          <a:p>
            <a:pPr marL="342900" indent="-342900">
              <a:buFont typeface="+mj-lt"/>
              <a:buAutoNum type="arabicPeriod"/>
            </a:pPr>
            <a:endParaRPr lang="en-IN" dirty="0"/>
          </a:p>
        </p:txBody>
      </p:sp>
      <p:sp>
        <p:nvSpPr>
          <p:cNvPr id="26" name="TextBox 25">
            <a:extLst>
              <a:ext uri="{FF2B5EF4-FFF2-40B4-BE49-F238E27FC236}">
                <a16:creationId xmlns:a16="http://schemas.microsoft.com/office/drawing/2014/main" id="{001BDD27-31EC-3062-7B61-38A0EDECF56A}"/>
              </a:ext>
            </a:extLst>
          </p:cNvPr>
          <p:cNvSpPr txBox="1"/>
          <p:nvPr/>
        </p:nvSpPr>
        <p:spPr>
          <a:xfrm>
            <a:off x="1183341" y="188259"/>
            <a:ext cx="7419193" cy="369332"/>
          </a:xfrm>
          <a:prstGeom prst="rect">
            <a:avLst/>
          </a:prstGeom>
          <a:noFill/>
        </p:spPr>
        <p:txBody>
          <a:bodyPr wrap="square" rtlCol="0">
            <a:spAutoFit/>
          </a:bodyPr>
          <a:lstStyle/>
          <a:p>
            <a:r>
              <a:rPr lang="en-US" dirty="0"/>
              <a:t>Price Analysis for the </a:t>
            </a:r>
            <a:r>
              <a:rPr lang="en-US" dirty="0" err="1"/>
              <a:t>neighbourhood</a:t>
            </a:r>
            <a:r>
              <a:rPr lang="en-US" dirty="0"/>
              <a:t> group and the Room Types Availability</a:t>
            </a:r>
            <a:endParaRPr lang="en-IN" dirty="0"/>
          </a:p>
        </p:txBody>
      </p:sp>
      <p:pic>
        <p:nvPicPr>
          <p:cNvPr id="30" name="Picture 29">
            <a:extLst>
              <a:ext uri="{FF2B5EF4-FFF2-40B4-BE49-F238E27FC236}">
                <a16:creationId xmlns:a16="http://schemas.microsoft.com/office/drawing/2014/main" id="{15971BE2-3057-3D40-DC22-52CB405F7738}"/>
              </a:ext>
            </a:extLst>
          </p:cNvPr>
          <p:cNvPicPr>
            <a:picLocks noChangeAspect="1"/>
          </p:cNvPicPr>
          <p:nvPr/>
        </p:nvPicPr>
        <p:blipFill>
          <a:blip r:embed="rId2"/>
          <a:stretch>
            <a:fillRect/>
          </a:stretch>
        </p:blipFill>
        <p:spPr>
          <a:xfrm>
            <a:off x="448235" y="726141"/>
            <a:ext cx="7225553" cy="5629192"/>
          </a:xfrm>
          <a:prstGeom prst="rect">
            <a:avLst/>
          </a:prstGeom>
        </p:spPr>
      </p:pic>
    </p:spTree>
    <p:extLst>
      <p:ext uri="{BB962C8B-B14F-4D97-AF65-F5344CB8AC3E}">
        <p14:creationId xmlns:p14="http://schemas.microsoft.com/office/powerpoint/2010/main" val="3383403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31054F2-6623-32C5-ED3E-9675232E3502}"/>
              </a:ext>
            </a:extLst>
          </p:cNvPr>
          <p:cNvPicPr>
            <a:picLocks noChangeAspect="1"/>
          </p:cNvPicPr>
          <p:nvPr/>
        </p:nvPicPr>
        <p:blipFill>
          <a:blip r:embed="rId2"/>
          <a:stretch>
            <a:fillRect/>
          </a:stretch>
        </p:blipFill>
        <p:spPr>
          <a:xfrm>
            <a:off x="559395" y="1426032"/>
            <a:ext cx="7684366" cy="4320346"/>
          </a:xfrm>
          <a:prstGeom prst="rect">
            <a:avLst/>
          </a:prstGeom>
        </p:spPr>
      </p:pic>
      <p:sp>
        <p:nvSpPr>
          <p:cNvPr id="8" name="TextBox 7">
            <a:extLst>
              <a:ext uri="{FF2B5EF4-FFF2-40B4-BE49-F238E27FC236}">
                <a16:creationId xmlns:a16="http://schemas.microsoft.com/office/drawing/2014/main" id="{4CBACCD8-FD91-B97F-136B-CA5908F39FB7}"/>
              </a:ext>
            </a:extLst>
          </p:cNvPr>
          <p:cNvSpPr txBox="1"/>
          <p:nvPr/>
        </p:nvSpPr>
        <p:spPr>
          <a:xfrm>
            <a:off x="950259" y="367553"/>
            <a:ext cx="8552329"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The Property Choices based on the Reviews , availability of the rooms</a:t>
            </a:r>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F433086-B7DE-7906-E09A-40575679272F}"/>
              </a:ext>
            </a:extLst>
          </p:cNvPr>
          <p:cNvSpPr txBox="1"/>
          <p:nvPr/>
        </p:nvSpPr>
        <p:spPr>
          <a:xfrm>
            <a:off x="8606117" y="1198550"/>
            <a:ext cx="3119717" cy="4801314"/>
          </a:xfrm>
          <a:prstGeom prst="rect">
            <a:avLst/>
          </a:prstGeom>
          <a:noFill/>
        </p:spPr>
        <p:txBody>
          <a:bodyPr wrap="square" rtlCol="0">
            <a:spAutoFit/>
          </a:bodyPr>
          <a:lstStyle/>
          <a:p>
            <a:pPr marL="342900" indent="-342900">
              <a:buAutoNum type="arabicPeriod"/>
            </a:pPr>
            <a:r>
              <a:rPr lang="en-US" sz="1800" dirty="0">
                <a:effectLst/>
                <a:latin typeface="Calibri" panose="020F0502020204030204" pitchFamily="34" charset="0"/>
                <a:ea typeface="Calibri" panose="020F0502020204030204" pitchFamily="34" charset="0"/>
                <a:cs typeface="Mangal" panose="02040503050203030202" pitchFamily="18" charset="0"/>
              </a:rPr>
              <a:t>The calendar chart determines the busied days depending on the color </a:t>
            </a:r>
            <a:r>
              <a:rPr lang="en-US" dirty="0">
                <a:latin typeface="Calibri" panose="020F0502020204030204" pitchFamily="34" charset="0"/>
                <a:ea typeface="Calibri" panose="020F0502020204030204" pitchFamily="34" charset="0"/>
                <a:cs typeface="Mangal" panose="02040503050203030202" pitchFamily="18" charset="0"/>
              </a:rPr>
              <a:t>of the day.</a:t>
            </a:r>
          </a:p>
          <a:p>
            <a:pPr marL="342900" indent="-342900">
              <a:buAutoNum type="arabicPeriod"/>
            </a:pPr>
            <a:r>
              <a:rPr lang="en-US" sz="1800" dirty="0">
                <a:effectLst/>
                <a:latin typeface="Calibri" panose="020F0502020204030204" pitchFamily="34" charset="0"/>
                <a:ea typeface="Calibri" panose="020F0502020204030204" pitchFamily="34" charset="0"/>
                <a:cs typeface="Mangal" panose="02040503050203030202" pitchFamily="18" charset="0"/>
              </a:rPr>
              <a:t>We can observe that few customers visited Bronx and Staten Island. Manhattan is the busiest </a:t>
            </a:r>
            <a:r>
              <a:rPr lang="en-US" sz="1800" dirty="0" err="1">
                <a:effectLst/>
                <a:latin typeface="Calibri" panose="020F0502020204030204" pitchFamily="34" charset="0"/>
                <a:ea typeface="Calibri" panose="020F0502020204030204" pitchFamily="34" charset="0"/>
                <a:cs typeface="Mangal" panose="02040503050203030202" pitchFamily="18" charset="0"/>
              </a:rPr>
              <a:t>Neighbourhood</a:t>
            </a:r>
            <a:r>
              <a:rPr lang="en-US" sz="1800" dirty="0">
                <a:effectLst/>
                <a:latin typeface="Calibri" panose="020F0502020204030204" pitchFamily="34" charset="0"/>
                <a:ea typeface="Calibri" panose="020F0502020204030204" pitchFamily="34" charset="0"/>
                <a:cs typeface="Mangal" panose="02040503050203030202" pitchFamily="18" charset="0"/>
              </a:rPr>
              <a:t> Group</a:t>
            </a:r>
          </a:p>
          <a:p>
            <a:pPr marL="342900" indent="-342900">
              <a:buFontTx/>
              <a:buAutoNum type="arabicPeriod"/>
            </a:pPr>
            <a:r>
              <a:rPr lang="en-US" dirty="0">
                <a:latin typeface="Calibri" panose="020F0502020204030204" pitchFamily="34" charset="0"/>
                <a:ea typeface="Calibri" panose="020F0502020204030204" pitchFamily="34" charset="0"/>
                <a:cs typeface="Mangal" panose="02040503050203030202" pitchFamily="18" charset="0"/>
              </a:rPr>
              <a:t>The year 2019 has most of the reviews, so we can say most of the visits we done in 2019.</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buFontTx/>
              <a:buAutoNum type="arabicPeriod"/>
            </a:pPr>
            <a:r>
              <a:rPr lang="en-US" dirty="0">
                <a:latin typeface="Calibri" panose="020F0502020204030204" pitchFamily="34" charset="0"/>
                <a:ea typeface="Calibri" panose="020F0502020204030204" pitchFamily="34" charset="0"/>
                <a:cs typeface="Mangal" panose="02040503050203030202" pitchFamily="18" charset="0"/>
              </a:rPr>
              <a:t>Brooklyn Bath Beach has the highest number of reviews.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buFont typeface="+mj-lt"/>
              <a:buAutoNum type="arabicPeriod"/>
            </a:pPr>
            <a:endParaRPr lang="en-IN" dirty="0"/>
          </a:p>
        </p:txBody>
      </p:sp>
    </p:spTree>
    <p:extLst>
      <p:ext uri="{BB962C8B-B14F-4D97-AF65-F5344CB8AC3E}">
        <p14:creationId xmlns:p14="http://schemas.microsoft.com/office/powerpoint/2010/main" val="275267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B128394-E66F-25CD-435F-F5D5DE80CC8C}"/>
              </a:ext>
            </a:extLst>
          </p:cNvPr>
          <p:cNvPicPr>
            <a:picLocks noGrp="1" noChangeAspect="1"/>
          </p:cNvPicPr>
          <p:nvPr>
            <p:ph idx="1"/>
          </p:nvPr>
        </p:nvPicPr>
        <p:blipFill>
          <a:blip r:embed="rId2"/>
          <a:stretch>
            <a:fillRect/>
          </a:stretch>
        </p:blipFill>
        <p:spPr>
          <a:xfrm>
            <a:off x="546847" y="556452"/>
            <a:ext cx="5199529" cy="3963404"/>
          </a:xfrm>
        </p:spPr>
      </p:pic>
      <p:pic>
        <p:nvPicPr>
          <p:cNvPr id="7" name="Picture 6">
            <a:extLst>
              <a:ext uri="{FF2B5EF4-FFF2-40B4-BE49-F238E27FC236}">
                <a16:creationId xmlns:a16="http://schemas.microsoft.com/office/drawing/2014/main" id="{AFB9B715-2077-FE78-789B-610CFEF257A0}"/>
              </a:ext>
            </a:extLst>
          </p:cNvPr>
          <p:cNvPicPr>
            <a:picLocks noChangeAspect="1"/>
          </p:cNvPicPr>
          <p:nvPr/>
        </p:nvPicPr>
        <p:blipFill>
          <a:blip r:embed="rId3"/>
          <a:stretch>
            <a:fillRect/>
          </a:stretch>
        </p:blipFill>
        <p:spPr>
          <a:xfrm>
            <a:off x="6871568" y="368193"/>
            <a:ext cx="4316385" cy="3795292"/>
          </a:xfrm>
          <a:prstGeom prst="rect">
            <a:avLst/>
          </a:prstGeom>
        </p:spPr>
      </p:pic>
      <p:sp>
        <p:nvSpPr>
          <p:cNvPr id="8" name="TextBox 7">
            <a:extLst>
              <a:ext uri="{FF2B5EF4-FFF2-40B4-BE49-F238E27FC236}">
                <a16:creationId xmlns:a16="http://schemas.microsoft.com/office/drawing/2014/main" id="{A0548F7E-6866-5685-68CB-19EAE28AC256}"/>
              </a:ext>
            </a:extLst>
          </p:cNvPr>
          <p:cNvSpPr txBox="1"/>
          <p:nvPr/>
        </p:nvSpPr>
        <p:spPr>
          <a:xfrm>
            <a:off x="654423" y="4733365"/>
            <a:ext cx="10488706" cy="1200329"/>
          </a:xfrm>
          <a:prstGeom prst="rect">
            <a:avLst/>
          </a:prstGeom>
          <a:noFill/>
        </p:spPr>
        <p:txBody>
          <a:bodyPr wrap="square" rtlCol="0">
            <a:spAutoFit/>
          </a:bodyPr>
          <a:lstStyle/>
          <a:p>
            <a:r>
              <a:rPr lang="en-US" dirty="0"/>
              <a:t>5. There is more availability for the Entire room type followed by Private and then Shared Room type, depending on the average prices</a:t>
            </a:r>
          </a:p>
          <a:p>
            <a:r>
              <a:rPr lang="en-US" dirty="0"/>
              <a:t>6. Manhattan is the more preferred minimum nights with the average minimum nights of 8.5  followed by Brooklyn with 6 , Queens with 5 and Bronx and Staten Island with 4.5 and 4.8 approximately.</a:t>
            </a:r>
            <a:endParaRPr lang="en-IN" dirty="0"/>
          </a:p>
        </p:txBody>
      </p:sp>
    </p:spTree>
    <p:extLst>
      <p:ext uri="{BB962C8B-B14F-4D97-AF65-F5344CB8AC3E}">
        <p14:creationId xmlns:p14="http://schemas.microsoft.com/office/powerpoint/2010/main" val="2228817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243641" y="420809"/>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0" algn="ctr" defTabSz="914126" eaLnBrk="0" fontAlgn="base" hangingPunct="0">
              <a:spcBef>
                <a:spcPct val="0"/>
              </a:spcBef>
              <a:spcAft>
                <a:spcPct val="0"/>
              </a:spcAft>
              <a:defRPr/>
            </a:pPr>
            <a:r>
              <a:rPr lang="en-US" altLang="en-US" sz="24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APPENDIX - DATA SOURCES:</a:t>
            </a:r>
            <a:endPar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5" name="Rectangle: Rounded Corners 4">
            <a:extLst>
              <a:ext uri="{FF2B5EF4-FFF2-40B4-BE49-F238E27FC236}">
                <a16:creationId xmlns:a16="http://schemas.microsoft.com/office/drawing/2014/main" id="{F1EED67A-4238-41A3-95CA-B4568B849666}"/>
              </a:ext>
            </a:extLst>
          </p:cNvPr>
          <p:cNvSpPr/>
          <p:nvPr/>
        </p:nvSpPr>
        <p:spPr>
          <a:xfrm>
            <a:off x="929539" y="2012030"/>
            <a:ext cx="9704719" cy="3014520"/>
          </a:xfrm>
          <a:prstGeom prst="roundRect">
            <a:avLst>
              <a:gd name="adj" fmla="val 69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marL="342900" indent="-342900">
              <a:spcBef>
                <a:spcPts val="400"/>
              </a:spcBef>
              <a:spcAft>
                <a:spcPts val="400"/>
              </a:spcAft>
              <a:buClr>
                <a:srgbClr val="EE283C"/>
              </a:buClr>
              <a:buFont typeface="Wingdings" panose="05000000000000000000" pitchFamily="2" charset="2"/>
              <a:buChar char="v"/>
            </a:pPr>
            <a:r>
              <a:rPr lang="en-US" sz="2000" dirty="0">
                <a:solidFill>
                  <a:schemeClr val="tx1"/>
                </a:solidFill>
                <a:latin typeface="Lato`"/>
              </a:rPr>
              <a:t>The data dictionary. </a:t>
            </a:r>
          </a:p>
          <a:p>
            <a:pPr marL="720000" indent="-342900">
              <a:spcBef>
                <a:spcPts val="400"/>
              </a:spcBef>
              <a:spcAft>
                <a:spcPts val="400"/>
              </a:spcAft>
              <a:buClr>
                <a:srgbClr val="EE283C"/>
              </a:buClr>
              <a:buFont typeface="Wingdings" panose="05000000000000000000" pitchFamily="2" charset="2"/>
              <a:buChar char="v"/>
            </a:pPr>
            <a:r>
              <a:rPr lang="en-US" sz="2000" dirty="0">
                <a:solidFill>
                  <a:schemeClr val="tx1"/>
                </a:solidFill>
                <a:latin typeface="Lato`"/>
              </a:rPr>
              <a:t>Host demographics such as neighborhood group, Host name, Host id,.</a:t>
            </a:r>
          </a:p>
          <a:p>
            <a:pPr marL="720000" indent="-342900">
              <a:spcBef>
                <a:spcPts val="400"/>
              </a:spcBef>
              <a:spcAft>
                <a:spcPts val="400"/>
              </a:spcAft>
              <a:buClr>
                <a:srgbClr val="EE283C"/>
              </a:buClr>
              <a:buFont typeface="Wingdings" panose="05000000000000000000" pitchFamily="2" charset="2"/>
              <a:buChar char="v"/>
            </a:pPr>
            <a:r>
              <a:rPr lang="en-US" sz="2000" dirty="0">
                <a:solidFill>
                  <a:schemeClr val="tx1"/>
                </a:solidFill>
                <a:latin typeface="Lato`"/>
              </a:rPr>
              <a:t>Property name, location, pricing, room types, availability of the room</a:t>
            </a:r>
          </a:p>
          <a:p>
            <a:pPr marL="720000" indent="-342900">
              <a:spcBef>
                <a:spcPts val="400"/>
              </a:spcBef>
              <a:spcAft>
                <a:spcPts val="400"/>
              </a:spcAft>
              <a:buClr>
                <a:srgbClr val="EE283C"/>
              </a:buClr>
              <a:buFont typeface="Wingdings" panose="05000000000000000000" pitchFamily="2" charset="2"/>
              <a:buChar char="v"/>
            </a:pPr>
            <a:r>
              <a:rPr lang="en-US" sz="2000" dirty="0">
                <a:solidFill>
                  <a:schemeClr val="tx1"/>
                </a:solidFill>
                <a:latin typeface="Lato`"/>
              </a:rPr>
              <a:t>Customers preferences shown in the responded like the minimum nights booked, number of reviews, reviews per months.</a:t>
            </a:r>
          </a:p>
          <a:p>
            <a:pPr marL="720000" indent="-342900">
              <a:spcBef>
                <a:spcPts val="400"/>
              </a:spcBef>
              <a:spcAft>
                <a:spcPts val="400"/>
              </a:spcAft>
              <a:buClr>
                <a:srgbClr val="EE283C"/>
              </a:buClr>
              <a:buFont typeface="Wingdings" panose="05000000000000000000" pitchFamily="2" charset="2"/>
              <a:buChar char="v"/>
            </a:pPr>
            <a:endParaRPr lang="en-US" sz="2000" dirty="0">
              <a:solidFill>
                <a:schemeClr val="tx1"/>
              </a:solidFill>
              <a:latin typeface="Lato`"/>
            </a:endParaRPr>
          </a:p>
          <a:p>
            <a:pPr marL="342900" indent="-342900">
              <a:spcBef>
                <a:spcPts val="400"/>
              </a:spcBef>
              <a:spcAft>
                <a:spcPts val="400"/>
              </a:spcAft>
              <a:buClr>
                <a:srgbClr val="EE283C"/>
              </a:buClr>
              <a:buFont typeface="Wingdings" panose="05000000000000000000" pitchFamily="2" charset="2"/>
              <a:buChar char="v"/>
            </a:pPr>
            <a:r>
              <a:rPr lang="en-US" sz="2000" dirty="0">
                <a:solidFill>
                  <a:schemeClr val="tx1"/>
                </a:solidFill>
                <a:latin typeface="Lato`"/>
              </a:rPr>
              <a:t>The data source used:</a:t>
            </a:r>
          </a:p>
          <a:p>
            <a:pPr marL="720000" indent="-342900">
              <a:spcBef>
                <a:spcPts val="400"/>
              </a:spcBef>
              <a:spcAft>
                <a:spcPts val="400"/>
              </a:spcAft>
              <a:buClr>
                <a:srgbClr val="EE283C"/>
              </a:buClr>
              <a:buFont typeface="Wingdings" panose="05000000000000000000" pitchFamily="2" charset="2"/>
              <a:buChar char="v"/>
            </a:pPr>
            <a:r>
              <a:rPr lang="en-US" sz="2000" dirty="0">
                <a:solidFill>
                  <a:schemeClr val="tx1"/>
                </a:solidFill>
                <a:latin typeface="Lato`"/>
              </a:rPr>
              <a:t>New York </a:t>
            </a:r>
            <a:r>
              <a:rPr lang="en-US" sz="2000" dirty="0" err="1">
                <a:solidFill>
                  <a:schemeClr val="tx1"/>
                </a:solidFill>
                <a:latin typeface="Lato`"/>
              </a:rPr>
              <a:t>AirBnB</a:t>
            </a:r>
            <a:r>
              <a:rPr lang="en-US" sz="2000" dirty="0">
                <a:solidFill>
                  <a:schemeClr val="tx1"/>
                </a:solidFill>
                <a:latin typeface="Lato`"/>
              </a:rPr>
              <a:t> Dataset</a:t>
            </a:r>
          </a:p>
        </p:txBody>
      </p:sp>
    </p:spTree>
    <p:extLst>
      <p:ext uri="{BB962C8B-B14F-4D97-AF65-F5344CB8AC3E}">
        <p14:creationId xmlns:p14="http://schemas.microsoft.com/office/powerpoint/2010/main" val="869999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735</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Lato Semibold</vt:lpstr>
      <vt:lpstr>Lato`</vt:lpstr>
      <vt:lpstr>Times New Roman</vt:lpstr>
      <vt:lpstr>Wingdings</vt:lpstr>
      <vt:lpstr>Office Theme</vt:lpstr>
      <vt:lpstr>Factors influencing the revenue of AirBNB (New York)  </vt:lpstr>
      <vt:lpstr>AGENDA </vt:lpstr>
      <vt:lpstr>OBJECTIVE</vt:lpstr>
      <vt:lpstr>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influencing the revenue of AirBNB (New York) Presentation 1 </dc:title>
  <dc:creator>Rijuta</dc:creator>
  <cp:lastModifiedBy>Rijuta</cp:lastModifiedBy>
  <cp:revision>3</cp:revision>
  <dcterms:created xsi:type="dcterms:W3CDTF">2022-06-15T14:47:19Z</dcterms:created>
  <dcterms:modified xsi:type="dcterms:W3CDTF">2022-08-31T14:41:56Z</dcterms:modified>
</cp:coreProperties>
</file>