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2"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9144000" cy="6858000"/>
  <p:embeddedFontLst>
    <p:embeddedFont>
      <p:font typeface="Calibri" panose="020F0502020204030204" pitchFamily="34" charset="0"/>
      <p:regular r:id="rId18"/>
      <p:bold r:id="rId19"/>
      <p:italic r:id="rId20"/>
      <p:boldItalic r:id="rId21"/>
    </p:embeddedFont>
    <p:embeddedFont>
      <p:font typeface="Franklin Gothic" panose="020B0604020202020204" charset="0"/>
      <p:regular r:id="rId22"/>
      <p:bold r:id="rId23"/>
      <p:italic r:id="rId24"/>
      <p:boldItalic r:id="rId25"/>
    </p:embeddedFont>
    <p:embeddedFont>
      <p:font typeface="Libre Franklin" pitchFamily="2" charset="0"/>
      <p:regular r:id="rId26"/>
      <p:bold r:id="rId27"/>
      <p:italic r:id="rId28"/>
      <p:boldItalic r:id="rId29"/>
    </p:embeddedFont>
    <p:embeddedFont>
      <p:font typeface="Trebuchet MS" panose="020B0603020202020204" pitchFamily="34" charset="0"/>
      <p:regular r:id="rId30"/>
      <p:bold r:id="rId31"/>
      <p:italic r:id="rId32"/>
      <p:boldItalic r:id="rId33"/>
    </p:embeddedFont>
    <p:embeddedFont>
      <p:font typeface="Wingdings 3" panose="05040102010807070707" pitchFamily="18" charset="2"/>
      <p:regular r:id="rId3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9" roundtripDataSignature="AMtx7mhPxDCIq/6JjAmhi+HHIslV410Iu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8316" autoAdjust="0"/>
    <p:restoredTop sz="94660"/>
  </p:normalViewPr>
  <p:slideViewPr>
    <p:cSldViewPr snapToGrid="0">
      <p:cViewPr varScale="1">
        <p:scale>
          <a:sx n="55" d="100"/>
          <a:sy n="55" d="100"/>
        </p:scale>
        <p:origin x="828" y="40"/>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21" Type="http://schemas.openxmlformats.org/officeDocument/2006/relationships/font" Target="fonts/font4.fntdata"/><Relationship Id="rId34" Type="http://schemas.openxmlformats.org/officeDocument/2006/relationships/font" Target="fonts/font17.fntdata"/><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49"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sv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diagrams/_rels/drawing1.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sv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diagrams/colors1.xml><?xml version="1.0" encoding="utf-8"?>
<dgm:colorsDef xmlns:dgm="http://schemas.openxmlformats.org/drawingml/2006/diagram" xmlns:a="http://schemas.openxmlformats.org/drawingml/2006/main" uniqueId="urn:microsoft.com/office/officeart/2018/5/colors/Iconchunking_neutralicon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dgm:fillClrLst>
    <dgm:linClrLst meth="repeat">
      <a:schemeClr val="lt1">
        <a:alpha val="0"/>
      </a:schemeClr>
    </dgm:linClrLst>
    <dgm:effectClrLst/>
    <dgm:txLinClrLst/>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5624A0-0C0F-4E57-9B28-A28AA2F4F1EF}" type="doc">
      <dgm:prSet loTypeId="urn:microsoft.com/office/officeart/2018/5/layout/IconCircleLabelList" loCatId="icon" qsTypeId="urn:microsoft.com/office/officeart/2005/8/quickstyle/simple1" qsCatId="simple" csTypeId="urn:microsoft.com/office/officeart/2018/5/colors/Iconchunking_neutralicon_accent1_2" csCatId="accent1" phldr="1"/>
      <dgm:spPr/>
      <dgm:t>
        <a:bodyPr/>
        <a:lstStyle/>
        <a:p>
          <a:endParaRPr lang="en-US"/>
        </a:p>
      </dgm:t>
    </dgm:pt>
    <dgm:pt modelId="{7E148AA4-607E-4D73-96B2-D77547BFBBCA}">
      <dgm:prSet custT="1"/>
      <dgm:spPr/>
      <dgm:t>
        <a:bodyPr/>
        <a:lstStyle/>
        <a:p>
          <a:pPr>
            <a:lnSpc>
              <a:spcPct val="100000"/>
            </a:lnSpc>
            <a:defRPr cap="all"/>
          </a:pPr>
          <a:r>
            <a:rPr lang="en-US" sz="1000" dirty="0"/>
            <a:t>The solution can be used as a second opinion by the radiologist while writing the diagnosis report of a patient.</a:t>
          </a:r>
        </a:p>
      </dgm:t>
    </dgm:pt>
    <dgm:pt modelId="{8C6CEB71-9BB4-4D5A-866D-6E95F9D2A6F6}" type="parTrans" cxnId="{B2033925-7D9B-49C5-847F-AC89977628A3}">
      <dgm:prSet/>
      <dgm:spPr/>
      <dgm:t>
        <a:bodyPr/>
        <a:lstStyle/>
        <a:p>
          <a:endParaRPr lang="en-US"/>
        </a:p>
      </dgm:t>
    </dgm:pt>
    <dgm:pt modelId="{F2F81B38-C463-407B-9ABD-0CABB34F3893}" type="sibTrans" cxnId="{B2033925-7D9B-49C5-847F-AC89977628A3}">
      <dgm:prSet/>
      <dgm:spPr/>
      <dgm:t>
        <a:bodyPr/>
        <a:lstStyle/>
        <a:p>
          <a:endParaRPr lang="en-US"/>
        </a:p>
      </dgm:t>
    </dgm:pt>
    <dgm:pt modelId="{C91F85A7-3D3F-41C2-A082-0FF67ABADF08}">
      <dgm:prSet custT="1"/>
      <dgm:spPr/>
      <dgm:t>
        <a:bodyPr/>
        <a:lstStyle/>
        <a:p>
          <a:pPr>
            <a:lnSpc>
              <a:spcPct val="100000"/>
            </a:lnSpc>
            <a:defRPr cap="all"/>
          </a:pPr>
          <a:r>
            <a:rPr lang="en-US" sz="1000" dirty="0"/>
            <a:t>This report generated by the model can be used as a reference to create the final report.</a:t>
          </a:r>
        </a:p>
      </dgm:t>
    </dgm:pt>
    <dgm:pt modelId="{1CC61A11-8AFF-489A-80A7-A53EB9FD47C1}" type="parTrans" cxnId="{F62F3FE1-B896-4905-8CEE-B29169415735}">
      <dgm:prSet/>
      <dgm:spPr/>
      <dgm:t>
        <a:bodyPr/>
        <a:lstStyle/>
        <a:p>
          <a:endParaRPr lang="en-US"/>
        </a:p>
      </dgm:t>
    </dgm:pt>
    <dgm:pt modelId="{450FDDE8-8322-4CC7-AC3C-C12B9FDFB48B}" type="sibTrans" cxnId="{F62F3FE1-B896-4905-8CEE-B29169415735}">
      <dgm:prSet/>
      <dgm:spPr/>
      <dgm:t>
        <a:bodyPr/>
        <a:lstStyle/>
        <a:p>
          <a:endParaRPr lang="en-US"/>
        </a:p>
      </dgm:t>
    </dgm:pt>
    <dgm:pt modelId="{962E9FD7-F864-4509-924F-440724C553EE}">
      <dgm:prSet custT="1"/>
      <dgm:spPr/>
      <dgm:t>
        <a:bodyPr/>
        <a:lstStyle/>
        <a:p>
          <a:pPr>
            <a:lnSpc>
              <a:spcPct val="100000"/>
            </a:lnSpc>
            <a:defRPr cap="all"/>
          </a:pPr>
          <a:r>
            <a:rPr lang="en-US" sz="1000" dirty="0"/>
            <a:t>We believe that our solution would help improve the accuracy of the MRI report as our model has learnt from thousands of spinal MRI images and their corresponding clinical reports prepared by various radiologists.</a:t>
          </a:r>
        </a:p>
      </dgm:t>
    </dgm:pt>
    <dgm:pt modelId="{0093303B-32ED-440F-A8E1-E7A30556AB9A}" type="parTrans" cxnId="{696B5F16-6C83-4C72-A51E-0506E842EC42}">
      <dgm:prSet/>
      <dgm:spPr/>
      <dgm:t>
        <a:bodyPr/>
        <a:lstStyle/>
        <a:p>
          <a:endParaRPr lang="en-US"/>
        </a:p>
      </dgm:t>
    </dgm:pt>
    <dgm:pt modelId="{80F7D0AC-F8FB-41A8-A669-537AD9E9F338}" type="sibTrans" cxnId="{696B5F16-6C83-4C72-A51E-0506E842EC42}">
      <dgm:prSet/>
      <dgm:spPr/>
      <dgm:t>
        <a:bodyPr/>
        <a:lstStyle/>
        <a:p>
          <a:endParaRPr lang="en-US"/>
        </a:p>
      </dgm:t>
    </dgm:pt>
    <dgm:pt modelId="{B075CBB2-AA0B-4737-87E9-D1C5B7EC8FF5}">
      <dgm:prSet custT="1"/>
      <dgm:spPr/>
      <dgm:t>
        <a:bodyPr/>
        <a:lstStyle/>
        <a:p>
          <a:pPr>
            <a:lnSpc>
              <a:spcPct val="100000"/>
            </a:lnSpc>
            <a:defRPr cap="all"/>
          </a:pPr>
          <a:r>
            <a:rPr lang="en-US" sz="1000" dirty="0"/>
            <a:t>The report generated by the model is expected to be near to appropriate. The chances of human errors would be reduced to some extent.</a:t>
          </a:r>
        </a:p>
      </dgm:t>
    </dgm:pt>
    <dgm:pt modelId="{04D5421A-CC0B-4160-916E-A2CB36FBF971}" type="parTrans" cxnId="{D014C8DB-BAC1-40A6-BDAE-DFC4CBFB82E1}">
      <dgm:prSet/>
      <dgm:spPr/>
      <dgm:t>
        <a:bodyPr/>
        <a:lstStyle/>
        <a:p>
          <a:endParaRPr lang="en-US"/>
        </a:p>
      </dgm:t>
    </dgm:pt>
    <dgm:pt modelId="{507E0B45-F9ED-465F-9A59-7A0E07E2098B}" type="sibTrans" cxnId="{D014C8DB-BAC1-40A6-BDAE-DFC4CBFB82E1}">
      <dgm:prSet/>
      <dgm:spPr/>
      <dgm:t>
        <a:bodyPr/>
        <a:lstStyle/>
        <a:p>
          <a:endParaRPr lang="en-US"/>
        </a:p>
      </dgm:t>
    </dgm:pt>
    <dgm:pt modelId="{C159312F-9745-43DB-A30A-25E122D6A28B}">
      <dgm:prSet custT="1"/>
      <dgm:spPr/>
      <dgm:t>
        <a:bodyPr/>
        <a:lstStyle/>
        <a:p>
          <a:pPr>
            <a:lnSpc>
              <a:spcPct val="100000"/>
            </a:lnSpc>
            <a:defRPr cap="all"/>
          </a:pPr>
          <a:r>
            <a:rPr lang="en-US" sz="1000" dirty="0"/>
            <a:t>With the Spinal MRI images of a patient, the model would be able to generate the clinical notes with ~ 50% - 60% confidence.</a:t>
          </a:r>
        </a:p>
      </dgm:t>
    </dgm:pt>
    <dgm:pt modelId="{09C3EA5B-E9D8-4B25-B52F-DD2DDE17426C}" type="parTrans" cxnId="{EA731A41-F3C6-414B-A457-44991CC41A26}">
      <dgm:prSet/>
      <dgm:spPr/>
      <dgm:t>
        <a:bodyPr/>
        <a:lstStyle/>
        <a:p>
          <a:endParaRPr lang="en-US"/>
        </a:p>
      </dgm:t>
    </dgm:pt>
    <dgm:pt modelId="{05AFCA04-7767-4442-AC9F-606287E34BD9}" type="sibTrans" cxnId="{EA731A41-F3C6-414B-A457-44991CC41A26}">
      <dgm:prSet/>
      <dgm:spPr/>
      <dgm:t>
        <a:bodyPr/>
        <a:lstStyle/>
        <a:p>
          <a:endParaRPr lang="en-US"/>
        </a:p>
      </dgm:t>
    </dgm:pt>
    <dgm:pt modelId="{3B4BFF6D-E440-458D-B0B3-095BE105C0CC}">
      <dgm:prSet custT="1"/>
      <dgm:spPr/>
      <dgm:t>
        <a:bodyPr/>
        <a:lstStyle/>
        <a:p>
          <a:pPr>
            <a:lnSpc>
              <a:spcPct val="100000"/>
            </a:lnSpc>
            <a:defRPr cap="all"/>
          </a:pPr>
          <a:r>
            <a:rPr lang="en-US" sz="1000" dirty="0"/>
            <a:t>The best BLEU score achieved by the model is 44% on the test data  which refers to “Understandable to Good Translations”.</a:t>
          </a:r>
        </a:p>
      </dgm:t>
    </dgm:pt>
    <dgm:pt modelId="{829C2A5E-BD69-4529-8831-E559332E46E6}" type="parTrans" cxnId="{F80184C5-73B1-476E-B95F-B97C43044FF4}">
      <dgm:prSet/>
      <dgm:spPr/>
      <dgm:t>
        <a:bodyPr/>
        <a:lstStyle/>
        <a:p>
          <a:endParaRPr lang="en-US"/>
        </a:p>
      </dgm:t>
    </dgm:pt>
    <dgm:pt modelId="{3E53ECDE-1307-4E5B-9D68-14323F069697}" type="sibTrans" cxnId="{F80184C5-73B1-476E-B95F-B97C43044FF4}">
      <dgm:prSet/>
      <dgm:spPr/>
      <dgm:t>
        <a:bodyPr/>
        <a:lstStyle/>
        <a:p>
          <a:endParaRPr lang="en-US"/>
        </a:p>
      </dgm:t>
    </dgm:pt>
    <dgm:pt modelId="{D90AF6BA-884C-4AD5-9D33-CA7C607D6CCB}" type="pres">
      <dgm:prSet presAssocID="{575624A0-0C0F-4E57-9B28-A28AA2F4F1EF}" presName="root" presStyleCnt="0">
        <dgm:presLayoutVars>
          <dgm:dir/>
          <dgm:resizeHandles val="exact"/>
        </dgm:presLayoutVars>
      </dgm:prSet>
      <dgm:spPr/>
    </dgm:pt>
    <dgm:pt modelId="{D22FC332-9D98-4ED2-822B-FD9D3AFEA1AC}" type="pres">
      <dgm:prSet presAssocID="{7E148AA4-607E-4D73-96B2-D77547BFBBCA}" presName="compNode" presStyleCnt="0"/>
      <dgm:spPr/>
    </dgm:pt>
    <dgm:pt modelId="{97F5F09F-D296-4E77-AC55-48D055934A0D}" type="pres">
      <dgm:prSet presAssocID="{7E148AA4-607E-4D73-96B2-D77547BFBBCA}" presName="iconBgRect" presStyleLbl="bgShp" presStyleIdx="0" presStyleCnt="6"/>
      <dgm:spPr/>
    </dgm:pt>
    <dgm:pt modelId="{AC259E9E-DA5A-4EB2-80C3-FF361FD7EDFB}" type="pres">
      <dgm:prSet presAssocID="{7E148AA4-607E-4D73-96B2-D77547BFBBCA}"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ethoscope"/>
        </a:ext>
      </dgm:extLst>
    </dgm:pt>
    <dgm:pt modelId="{5623956C-4028-4AB3-A7D3-ED6DA7065BA4}" type="pres">
      <dgm:prSet presAssocID="{7E148AA4-607E-4D73-96B2-D77547BFBBCA}" presName="spaceRect" presStyleCnt="0"/>
      <dgm:spPr/>
    </dgm:pt>
    <dgm:pt modelId="{731A4322-A790-4A2C-89C2-679237DDCD3A}" type="pres">
      <dgm:prSet presAssocID="{7E148AA4-607E-4D73-96B2-D77547BFBBCA}" presName="textRect" presStyleLbl="revTx" presStyleIdx="0" presStyleCnt="6">
        <dgm:presLayoutVars>
          <dgm:chMax val="1"/>
          <dgm:chPref val="1"/>
        </dgm:presLayoutVars>
      </dgm:prSet>
      <dgm:spPr/>
    </dgm:pt>
    <dgm:pt modelId="{BFCD61CC-FF24-4E5E-97FA-769C5B0343D4}" type="pres">
      <dgm:prSet presAssocID="{F2F81B38-C463-407B-9ABD-0CABB34F3893}" presName="sibTrans" presStyleCnt="0"/>
      <dgm:spPr/>
    </dgm:pt>
    <dgm:pt modelId="{87C28B42-5C30-426D-888E-5CAD0EF33F5D}" type="pres">
      <dgm:prSet presAssocID="{C91F85A7-3D3F-41C2-A082-0FF67ABADF08}" presName="compNode" presStyleCnt="0"/>
      <dgm:spPr/>
    </dgm:pt>
    <dgm:pt modelId="{97120DF8-81C6-4CD8-8728-AF91C2915675}" type="pres">
      <dgm:prSet presAssocID="{C91F85A7-3D3F-41C2-A082-0FF67ABADF08}" presName="iconBgRect" presStyleLbl="bgShp" presStyleIdx="1" presStyleCnt="6"/>
      <dgm:spPr/>
    </dgm:pt>
    <dgm:pt modelId="{633EE3E0-6199-4730-88DC-812FDCDF9947}" type="pres">
      <dgm:prSet presAssocID="{C91F85A7-3D3F-41C2-A082-0FF67ABADF08}"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C67A019C-75D5-4A9D-9ACE-25FA498B047F}" type="pres">
      <dgm:prSet presAssocID="{C91F85A7-3D3F-41C2-A082-0FF67ABADF08}" presName="spaceRect" presStyleCnt="0"/>
      <dgm:spPr/>
    </dgm:pt>
    <dgm:pt modelId="{2138CCB0-94CD-442A-A0FE-B68C05AA94F2}" type="pres">
      <dgm:prSet presAssocID="{C91F85A7-3D3F-41C2-A082-0FF67ABADF08}" presName="textRect" presStyleLbl="revTx" presStyleIdx="1" presStyleCnt="6">
        <dgm:presLayoutVars>
          <dgm:chMax val="1"/>
          <dgm:chPref val="1"/>
        </dgm:presLayoutVars>
      </dgm:prSet>
      <dgm:spPr/>
    </dgm:pt>
    <dgm:pt modelId="{2AD4062C-DF7F-4F53-9D5F-0155F3C6F776}" type="pres">
      <dgm:prSet presAssocID="{450FDDE8-8322-4CC7-AC3C-C12B9FDFB48B}" presName="sibTrans" presStyleCnt="0"/>
      <dgm:spPr/>
    </dgm:pt>
    <dgm:pt modelId="{168602FE-B1A4-491C-B72B-AFFAFF66CB75}" type="pres">
      <dgm:prSet presAssocID="{962E9FD7-F864-4509-924F-440724C553EE}" presName="compNode" presStyleCnt="0"/>
      <dgm:spPr/>
    </dgm:pt>
    <dgm:pt modelId="{564C0AEF-5FC9-4AD3-A28B-3387E482743F}" type="pres">
      <dgm:prSet presAssocID="{962E9FD7-F864-4509-924F-440724C553EE}" presName="iconBgRect" presStyleLbl="bgShp" presStyleIdx="2" presStyleCnt="6"/>
      <dgm:spPr/>
    </dgm:pt>
    <dgm:pt modelId="{A440F315-71D6-433E-ACB2-30B494D018BC}" type="pres">
      <dgm:prSet presAssocID="{962E9FD7-F864-4509-924F-440724C553EE}"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tor"/>
        </a:ext>
      </dgm:extLst>
    </dgm:pt>
    <dgm:pt modelId="{C3109A95-94BC-41B5-AD99-69AF7CA9811F}" type="pres">
      <dgm:prSet presAssocID="{962E9FD7-F864-4509-924F-440724C553EE}" presName="spaceRect" presStyleCnt="0"/>
      <dgm:spPr/>
    </dgm:pt>
    <dgm:pt modelId="{005EA9F9-36E8-4190-9A09-0E015CFA9275}" type="pres">
      <dgm:prSet presAssocID="{962E9FD7-F864-4509-924F-440724C553EE}" presName="textRect" presStyleLbl="revTx" presStyleIdx="2" presStyleCnt="6">
        <dgm:presLayoutVars>
          <dgm:chMax val="1"/>
          <dgm:chPref val="1"/>
        </dgm:presLayoutVars>
      </dgm:prSet>
      <dgm:spPr/>
    </dgm:pt>
    <dgm:pt modelId="{6E1502F1-23E6-4DD9-8AB9-817E1D10D4AD}" type="pres">
      <dgm:prSet presAssocID="{80F7D0AC-F8FB-41A8-A669-537AD9E9F338}" presName="sibTrans" presStyleCnt="0"/>
      <dgm:spPr/>
    </dgm:pt>
    <dgm:pt modelId="{77BE0FA0-0397-4CEB-8F7D-B77ADA79D0A5}" type="pres">
      <dgm:prSet presAssocID="{B075CBB2-AA0B-4737-87E9-D1C5B7EC8FF5}" presName="compNode" presStyleCnt="0"/>
      <dgm:spPr/>
    </dgm:pt>
    <dgm:pt modelId="{D5F45A0A-D316-4480-9875-24B8B2B6F106}" type="pres">
      <dgm:prSet presAssocID="{B075CBB2-AA0B-4737-87E9-D1C5B7EC8FF5}" presName="iconBgRect" presStyleLbl="bgShp" presStyleIdx="3" presStyleCnt="6"/>
      <dgm:spPr/>
    </dgm:pt>
    <dgm:pt modelId="{40CCD680-AE27-46AB-A5D7-C19FDFBF81E0}" type="pres">
      <dgm:prSet presAssocID="{B075CBB2-AA0B-4737-87E9-D1C5B7EC8FF5}"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peed Bump"/>
        </a:ext>
      </dgm:extLst>
    </dgm:pt>
    <dgm:pt modelId="{3E2F62AF-3510-4CA2-98AF-47F9DA3D90D8}" type="pres">
      <dgm:prSet presAssocID="{B075CBB2-AA0B-4737-87E9-D1C5B7EC8FF5}" presName="spaceRect" presStyleCnt="0"/>
      <dgm:spPr/>
    </dgm:pt>
    <dgm:pt modelId="{7BAB8DA5-7D72-4634-9C42-A67AFCB2A59D}" type="pres">
      <dgm:prSet presAssocID="{B075CBB2-AA0B-4737-87E9-D1C5B7EC8FF5}" presName="textRect" presStyleLbl="revTx" presStyleIdx="3" presStyleCnt="6">
        <dgm:presLayoutVars>
          <dgm:chMax val="1"/>
          <dgm:chPref val="1"/>
        </dgm:presLayoutVars>
      </dgm:prSet>
      <dgm:spPr/>
    </dgm:pt>
    <dgm:pt modelId="{99535E42-BE72-4AA9-8C8A-39BCFEE801F8}" type="pres">
      <dgm:prSet presAssocID="{507E0B45-F9ED-465F-9A59-7A0E07E2098B}" presName="sibTrans" presStyleCnt="0"/>
      <dgm:spPr/>
    </dgm:pt>
    <dgm:pt modelId="{1A2D0747-D71D-4060-81C6-1220963CC66D}" type="pres">
      <dgm:prSet presAssocID="{C159312F-9745-43DB-A30A-25E122D6A28B}" presName="compNode" presStyleCnt="0"/>
      <dgm:spPr/>
    </dgm:pt>
    <dgm:pt modelId="{60D60001-8E15-44E5-8B86-8DF1C01CA974}" type="pres">
      <dgm:prSet presAssocID="{C159312F-9745-43DB-A30A-25E122D6A28B}" presName="iconBgRect" presStyleLbl="bgShp" presStyleIdx="4" presStyleCnt="6"/>
      <dgm:spPr/>
    </dgm:pt>
    <dgm:pt modelId="{DD9E8BAB-E203-48EA-A4DA-30ECFFFAAF94}" type="pres">
      <dgm:prSet presAssocID="{C159312F-9745-43DB-A30A-25E122D6A28B}"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rain"/>
        </a:ext>
      </dgm:extLst>
    </dgm:pt>
    <dgm:pt modelId="{1CE1B1C2-85DE-433E-9F07-D2F8B768235D}" type="pres">
      <dgm:prSet presAssocID="{C159312F-9745-43DB-A30A-25E122D6A28B}" presName="spaceRect" presStyleCnt="0"/>
      <dgm:spPr/>
    </dgm:pt>
    <dgm:pt modelId="{F739E1E0-146B-4063-A6EE-AFF9A6622368}" type="pres">
      <dgm:prSet presAssocID="{C159312F-9745-43DB-A30A-25E122D6A28B}" presName="textRect" presStyleLbl="revTx" presStyleIdx="4" presStyleCnt="6">
        <dgm:presLayoutVars>
          <dgm:chMax val="1"/>
          <dgm:chPref val="1"/>
        </dgm:presLayoutVars>
      </dgm:prSet>
      <dgm:spPr/>
    </dgm:pt>
    <dgm:pt modelId="{412DE595-3512-44D2-BC22-11476A251295}" type="pres">
      <dgm:prSet presAssocID="{05AFCA04-7767-4442-AC9F-606287E34BD9}" presName="sibTrans" presStyleCnt="0"/>
      <dgm:spPr/>
    </dgm:pt>
    <dgm:pt modelId="{6B09CAB0-91AB-40BF-A2A9-8DC769E82CA6}" type="pres">
      <dgm:prSet presAssocID="{3B4BFF6D-E440-458D-B0B3-095BE105C0CC}" presName="compNode" presStyleCnt="0"/>
      <dgm:spPr/>
    </dgm:pt>
    <dgm:pt modelId="{239D681D-DB62-4940-A2F9-DC287125CFA6}" type="pres">
      <dgm:prSet presAssocID="{3B4BFF6D-E440-458D-B0B3-095BE105C0CC}" presName="iconBgRect" presStyleLbl="bgShp" presStyleIdx="5" presStyleCnt="6"/>
      <dgm:spPr/>
    </dgm:pt>
    <dgm:pt modelId="{A93500E4-3FDB-4299-92E3-15D285F10CC9}" type="pres">
      <dgm:prSet presAssocID="{3B4BFF6D-E440-458D-B0B3-095BE105C0CC}"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Diploma Roll"/>
        </a:ext>
      </dgm:extLst>
    </dgm:pt>
    <dgm:pt modelId="{0EFB4DAE-CE61-4B37-8EA9-61B774BC76CC}" type="pres">
      <dgm:prSet presAssocID="{3B4BFF6D-E440-458D-B0B3-095BE105C0CC}" presName="spaceRect" presStyleCnt="0"/>
      <dgm:spPr/>
    </dgm:pt>
    <dgm:pt modelId="{35B06405-37F7-42AD-B87A-EE4F7C5E9F13}" type="pres">
      <dgm:prSet presAssocID="{3B4BFF6D-E440-458D-B0B3-095BE105C0CC}" presName="textRect" presStyleLbl="revTx" presStyleIdx="5" presStyleCnt="6">
        <dgm:presLayoutVars>
          <dgm:chMax val="1"/>
          <dgm:chPref val="1"/>
        </dgm:presLayoutVars>
      </dgm:prSet>
      <dgm:spPr/>
    </dgm:pt>
  </dgm:ptLst>
  <dgm:cxnLst>
    <dgm:cxn modelId="{696B5F16-6C83-4C72-A51E-0506E842EC42}" srcId="{575624A0-0C0F-4E57-9B28-A28AA2F4F1EF}" destId="{962E9FD7-F864-4509-924F-440724C553EE}" srcOrd="2" destOrd="0" parTransId="{0093303B-32ED-440F-A8E1-E7A30556AB9A}" sibTransId="{80F7D0AC-F8FB-41A8-A669-537AD9E9F338}"/>
    <dgm:cxn modelId="{B2033925-7D9B-49C5-847F-AC89977628A3}" srcId="{575624A0-0C0F-4E57-9B28-A28AA2F4F1EF}" destId="{7E148AA4-607E-4D73-96B2-D77547BFBBCA}" srcOrd="0" destOrd="0" parTransId="{8C6CEB71-9BB4-4D5A-866D-6E95F9D2A6F6}" sibTransId="{F2F81B38-C463-407B-9ABD-0CABB34F3893}"/>
    <dgm:cxn modelId="{86E9D82E-3FA0-4282-A929-D54182A6BE15}" type="presOf" srcId="{7E148AA4-607E-4D73-96B2-D77547BFBBCA}" destId="{731A4322-A790-4A2C-89C2-679237DDCD3A}" srcOrd="0" destOrd="0" presId="urn:microsoft.com/office/officeart/2018/5/layout/IconCircleLabelList"/>
    <dgm:cxn modelId="{017DF82F-E98C-4876-8D3E-D62AB85FD204}" type="presOf" srcId="{C159312F-9745-43DB-A30A-25E122D6A28B}" destId="{F739E1E0-146B-4063-A6EE-AFF9A6622368}" srcOrd="0" destOrd="0" presId="urn:microsoft.com/office/officeart/2018/5/layout/IconCircleLabelList"/>
    <dgm:cxn modelId="{EA731A41-F3C6-414B-A457-44991CC41A26}" srcId="{575624A0-0C0F-4E57-9B28-A28AA2F4F1EF}" destId="{C159312F-9745-43DB-A30A-25E122D6A28B}" srcOrd="4" destOrd="0" parTransId="{09C3EA5B-E9D8-4B25-B52F-DD2DDE17426C}" sibTransId="{05AFCA04-7767-4442-AC9F-606287E34BD9}"/>
    <dgm:cxn modelId="{C627177D-9AD0-4FBA-AC12-56E8C0C24376}" type="presOf" srcId="{3B4BFF6D-E440-458D-B0B3-095BE105C0CC}" destId="{35B06405-37F7-42AD-B87A-EE4F7C5E9F13}" srcOrd="0" destOrd="0" presId="urn:microsoft.com/office/officeart/2018/5/layout/IconCircleLabelList"/>
    <dgm:cxn modelId="{B5FA2E87-88A4-4B72-8B11-E5F40F20C859}" type="presOf" srcId="{575624A0-0C0F-4E57-9B28-A28AA2F4F1EF}" destId="{D90AF6BA-884C-4AD5-9D33-CA7C607D6CCB}" srcOrd="0" destOrd="0" presId="urn:microsoft.com/office/officeart/2018/5/layout/IconCircleLabelList"/>
    <dgm:cxn modelId="{F80184C5-73B1-476E-B95F-B97C43044FF4}" srcId="{575624A0-0C0F-4E57-9B28-A28AA2F4F1EF}" destId="{3B4BFF6D-E440-458D-B0B3-095BE105C0CC}" srcOrd="5" destOrd="0" parTransId="{829C2A5E-BD69-4529-8831-E559332E46E6}" sibTransId="{3E53ECDE-1307-4E5B-9D68-14323F069697}"/>
    <dgm:cxn modelId="{43484FD0-78A8-4DF9-97A9-B01C51EFA03B}" type="presOf" srcId="{B075CBB2-AA0B-4737-87E9-D1C5B7EC8FF5}" destId="{7BAB8DA5-7D72-4634-9C42-A67AFCB2A59D}" srcOrd="0" destOrd="0" presId="urn:microsoft.com/office/officeart/2018/5/layout/IconCircleLabelList"/>
    <dgm:cxn modelId="{D014C8DB-BAC1-40A6-BDAE-DFC4CBFB82E1}" srcId="{575624A0-0C0F-4E57-9B28-A28AA2F4F1EF}" destId="{B075CBB2-AA0B-4737-87E9-D1C5B7EC8FF5}" srcOrd="3" destOrd="0" parTransId="{04D5421A-CC0B-4160-916E-A2CB36FBF971}" sibTransId="{507E0B45-F9ED-465F-9A59-7A0E07E2098B}"/>
    <dgm:cxn modelId="{79487DDD-3A1F-4DEF-A11F-97017D008FD5}" type="presOf" srcId="{C91F85A7-3D3F-41C2-A082-0FF67ABADF08}" destId="{2138CCB0-94CD-442A-A0FE-B68C05AA94F2}" srcOrd="0" destOrd="0" presId="urn:microsoft.com/office/officeart/2018/5/layout/IconCircleLabelList"/>
    <dgm:cxn modelId="{F62F3FE1-B896-4905-8CEE-B29169415735}" srcId="{575624A0-0C0F-4E57-9B28-A28AA2F4F1EF}" destId="{C91F85A7-3D3F-41C2-A082-0FF67ABADF08}" srcOrd="1" destOrd="0" parTransId="{1CC61A11-8AFF-489A-80A7-A53EB9FD47C1}" sibTransId="{450FDDE8-8322-4CC7-AC3C-C12B9FDFB48B}"/>
    <dgm:cxn modelId="{0E2A3FE8-8EFB-4528-996A-304E12976C28}" type="presOf" srcId="{962E9FD7-F864-4509-924F-440724C553EE}" destId="{005EA9F9-36E8-4190-9A09-0E015CFA9275}" srcOrd="0" destOrd="0" presId="urn:microsoft.com/office/officeart/2018/5/layout/IconCircleLabelList"/>
    <dgm:cxn modelId="{C86A9032-9EB5-4A45-95C9-FAA99B987DC4}" type="presParOf" srcId="{D90AF6BA-884C-4AD5-9D33-CA7C607D6CCB}" destId="{D22FC332-9D98-4ED2-822B-FD9D3AFEA1AC}" srcOrd="0" destOrd="0" presId="urn:microsoft.com/office/officeart/2018/5/layout/IconCircleLabelList"/>
    <dgm:cxn modelId="{8760A20A-D410-442F-B3CB-6F746EEFD8E9}" type="presParOf" srcId="{D22FC332-9D98-4ED2-822B-FD9D3AFEA1AC}" destId="{97F5F09F-D296-4E77-AC55-48D055934A0D}" srcOrd="0" destOrd="0" presId="urn:microsoft.com/office/officeart/2018/5/layout/IconCircleLabelList"/>
    <dgm:cxn modelId="{9C772729-196F-41F4-8AF0-B09BDD1A2E02}" type="presParOf" srcId="{D22FC332-9D98-4ED2-822B-FD9D3AFEA1AC}" destId="{AC259E9E-DA5A-4EB2-80C3-FF361FD7EDFB}" srcOrd="1" destOrd="0" presId="urn:microsoft.com/office/officeart/2018/5/layout/IconCircleLabelList"/>
    <dgm:cxn modelId="{4838D57F-2925-4562-8F38-D0006CE45F31}" type="presParOf" srcId="{D22FC332-9D98-4ED2-822B-FD9D3AFEA1AC}" destId="{5623956C-4028-4AB3-A7D3-ED6DA7065BA4}" srcOrd="2" destOrd="0" presId="urn:microsoft.com/office/officeart/2018/5/layout/IconCircleLabelList"/>
    <dgm:cxn modelId="{6F26AFEA-DC91-45D2-A229-3F917D54F3F8}" type="presParOf" srcId="{D22FC332-9D98-4ED2-822B-FD9D3AFEA1AC}" destId="{731A4322-A790-4A2C-89C2-679237DDCD3A}" srcOrd="3" destOrd="0" presId="urn:microsoft.com/office/officeart/2018/5/layout/IconCircleLabelList"/>
    <dgm:cxn modelId="{64BD5B88-72F1-4C3A-BFE7-F08F95F2F022}" type="presParOf" srcId="{D90AF6BA-884C-4AD5-9D33-CA7C607D6CCB}" destId="{BFCD61CC-FF24-4E5E-97FA-769C5B0343D4}" srcOrd="1" destOrd="0" presId="urn:microsoft.com/office/officeart/2018/5/layout/IconCircleLabelList"/>
    <dgm:cxn modelId="{47441261-6C52-4122-9815-84D625F8F7C0}" type="presParOf" srcId="{D90AF6BA-884C-4AD5-9D33-CA7C607D6CCB}" destId="{87C28B42-5C30-426D-888E-5CAD0EF33F5D}" srcOrd="2" destOrd="0" presId="urn:microsoft.com/office/officeart/2018/5/layout/IconCircleLabelList"/>
    <dgm:cxn modelId="{AC091AC5-95D0-4FF2-99BA-84B4483FD688}" type="presParOf" srcId="{87C28B42-5C30-426D-888E-5CAD0EF33F5D}" destId="{97120DF8-81C6-4CD8-8728-AF91C2915675}" srcOrd="0" destOrd="0" presId="urn:microsoft.com/office/officeart/2018/5/layout/IconCircleLabelList"/>
    <dgm:cxn modelId="{034BAEBA-B783-499E-B43D-9732FDAAC1DE}" type="presParOf" srcId="{87C28B42-5C30-426D-888E-5CAD0EF33F5D}" destId="{633EE3E0-6199-4730-88DC-812FDCDF9947}" srcOrd="1" destOrd="0" presId="urn:microsoft.com/office/officeart/2018/5/layout/IconCircleLabelList"/>
    <dgm:cxn modelId="{53C2EBF9-E9BF-491E-A217-7173CAE2F9F4}" type="presParOf" srcId="{87C28B42-5C30-426D-888E-5CAD0EF33F5D}" destId="{C67A019C-75D5-4A9D-9ACE-25FA498B047F}" srcOrd="2" destOrd="0" presId="urn:microsoft.com/office/officeart/2018/5/layout/IconCircleLabelList"/>
    <dgm:cxn modelId="{C07193E0-4EB6-4466-9C34-6FA3C2EBF392}" type="presParOf" srcId="{87C28B42-5C30-426D-888E-5CAD0EF33F5D}" destId="{2138CCB0-94CD-442A-A0FE-B68C05AA94F2}" srcOrd="3" destOrd="0" presId="urn:microsoft.com/office/officeart/2018/5/layout/IconCircleLabelList"/>
    <dgm:cxn modelId="{33767DF1-5146-44E7-B73B-803451C92014}" type="presParOf" srcId="{D90AF6BA-884C-4AD5-9D33-CA7C607D6CCB}" destId="{2AD4062C-DF7F-4F53-9D5F-0155F3C6F776}" srcOrd="3" destOrd="0" presId="urn:microsoft.com/office/officeart/2018/5/layout/IconCircleLabelList"/>
    <dgm:cxn modelId="{C0D19C2C-2ADA-48E6-BDE9-26F1E775A450}" type="presParOf" srcId="{D90AF6BA-884C-4AD5-9D33-CA7C607D6CCB}" destId="{168602FE-B1A4-491C-B72B-AFFAFF66CB75}" srcOrd="4" destOrd="0" presId="urn:microsoft.com/office/officeart/2018/5/layout/IconCircleLabelList"/>
    <dgm:cxn modelId="{BB578A8E-012D-45F4-A7C1-62C8D0665441}" type="presParOf" srcId="{168602FE-B1A4-491C-B72B-AFFAFF66CB75}" destId="{564C0AEF-5FC9-4AD3-A28B-3387E482743F}" srcOrd="0" destOrd="0" presId="urn:microsoft.com/office/officeart/2018/5/layout/IconCircleLabelList"/>
    <dgm:cxn modelId="{57D8CA31-FDB7-4B4F-AC87-F790E98C9192}" type="presParOf" srcId="{168602FE-B1A4-491C-B72B-AFFAFF66CB75}" destId="{A440F315-71D6-433E-ACB2-30B494D018BC}" srcOrd="1" destOrd="0" presId="urn:microsoft.com/office/officeart/2018/5/layout/IconCircleLabelList"/>
    <dgm:cxn modelId="{8C3D2634-574B-4BD7-8AA2-E18348964F98}" type="presParOf" srcId="{168602FE-B1A4-491C-B72B-AFFAFF66CB75}" destId="{C3109A95-94BC-41B5-AD99-69AF7CA9811F}" srcOrd="2" destOrd="0" presId="urn:microsoft.com/office/officeart/2018/5/layout/IconCircleLabelList"/>
    <dgm:cxn modelId="{D5980947-3F30-4CDE-937B-5B0DA6C54E5A}" type="presParOf" srcId="{168602FE-B1A4-491C-B72B-AFFAFF66CB75}" destId="{005EA9F9-36E8-4190-9A09-0E015CFA9275}" srcOrd="3" destOrd="0" presId="urn:microsoft.com/office/officeart/2018/5/layout/IconCircleLabelList"/>
    <dgm:cxn modelId="{E0048ED4-AD08-4005-ADDE-468DE23730CD}" type="presParOf" srcId="{D90AF6BA-884C-4AD5-9D33-CA7C607D6CCB}" destId="{6E1502F1-23E6-4DD9-8AB9-817E1D10D4AD}" srcOrd="5" destOrd="0" presId="urn:microsoft.com/office/officeart/2018/5/layout/IconCircleLabelList"/>
    <dgm:cxn modelId="{EAC37081-5D72-46C2-BCC0-F5AF472850EC}" type="presParOf" srcId="{D90AF6BA-884C-4AD5-9D33-CA7C607D6CCB}" destId="{77BE0FA0-0397-4CEB-8F7D-B77ADA79D0A5}" srcOrd="6" destOrd="0" presId="urn:microsoft.com/office/officeart/2018/5/layout/IconCircleLabelList"/>
    <dgm:cxn modelId="{7913992C-6174-403B-BBBE-7CACDAD12ED3}" type="presParOf" srcId="{77BE0FA0-0397-4CEB-8F7D-B77ADA79D0A5}" destId="{D5F45A0A-D316-4480-9875-24B8B2B6F106}" srcOrd="0" destOrd="0" presId="urn:microsoft.com/office/officeart/2018/5/layout/IconCircleLabelList"/>
    <dgm:cxn modelId="{87F2B699-57A4-4128-8B95-4646E344556F}" type="presParOf" srcId="{77BE0FA0-0397-4CEB-8F7D-B77ADA79D0A5}" destId="{40CCD680-AE27-46AB-A5D7-C19FDFBF81E0}" srcOrd="1" destOrd="0" presId="urn:microsoft.com/office/officeart/2018/5/layout/IconCircleLabelList"/>
    <dgm:cxn modelId="{B8031DE5-8121-4D47-9DF9-A818990EED01}" type="presParOf" srcId="{77BE0FA0-0397-4CEB-8F7D-B77ADA79D0A5}" destId="{3E2F62AF-3510-4CA2-98AF-47F9DA3D90D8}" srcOrd="2" destOrd="0" presId="urn:microsoft.com/office/officeart/2018/5/layout/IconCircleLabelList"/>
    <dgm:cxn modelId="{7D5CDAC5-D2E2-4FEF-A6E3-59A2EAF316AB}" type="presParOf" srcId="{77BE0FA0-0397-4CEB-8F7D-B77ADA79D0A5}" destId="{7BAB8DA5-7D72-4634-9C42-A67AFCB2A59D}" srcOrd="3" destOrd="0" presId="urn:microsoft.com/office/officeart/2018/5/layout/IconCircleLabelList"/>
    <dgm:cxn modelId="{7B5705A3-416E-4B97-9D21-C56CE8CFBACC}" type="presParOf" srcId="{D90AF6BA-884C-4AD5-9D33-CA7C607D6CCB}" destId="{99535E42-BE72-4AA9-8C8A-39BCFEE801F8}" srcOrd="7" destOrd="0" presId="urn:microsoft.com/office/officeart/2018/5/layout/IconCircleLabelList"/>
    <dgm:cxn modelId="{78F618B2-BEA2-42B3-9139-5DB8D965416D}" type="presParOf" srcId="{D90AF6BA-884C-4AD5-9D33-CA7C607D6CCB}" destId="{1A2D0747-D71D-4060-81C6-1220963CC66D}" srcOrd="8" destOrd="0" presId="urn:microsoft.com/office/officeart/2018/5/layout/IconCircleLabelList"/>
    <dgm:cxn modelId="{940E8E10-C20E-4D8D-8862-B5BF48F7A080}" type="presParOf" srcId="{1A2D0747-D71D-4060-81C6-1220963CC66D}" destId="{60D60001-8E15-44E5-8B86-8DF1C01CA974}" srcOrd="0" destOrd="0" presId="urn:microsoft.com/office/officeart/2018/5/layout/IconCircleLabelList"/>
    <dgm:cxn modelId="{068A638B-BB52-40FC-B229-41992B9A9399}" type="presParOf" srcId="{1A2D0747-D71D-4060-81C6-1220963CC66D}" destId="{DD9E8BAB-E203-48EA-A4DA-30ECFFFAAF94}" srcOrd="1" destOrd="0" presId="urn:microsoft.com/office/officeart/2018/5/layout/IconCircleLabelList"/>
    <dgm:cxn modelId="{3E1B4631-5DC5-4022-A016-16CE567A1742}" type="presParOf" srcId="{1A2D0747-D71D-4060-81C6-1220963CC66D}" destId="{1CE1B1C2-85DE-433E-9F07-D2F8B768235D}" srcOrd="2" destOrd="0" presId="urn:microsoft.com/office/officeart/2018/5/layout/IconCircleLabelList"/>
    <dgm:cxn modelId="{C403E174-71E4-452A-96E3-656895CF7E12}" type="presParOf" srcId="{1A2D0747-D71D-4060-81C6-1220963CC66D}" destId="{F739E1E0-146B-4063-A6EE-AFF9A6622368}" srcOrd="3" destOrd="0" presId="urn:microsoft.com/office/officeart/2018/5/layout/IconCircleLabelList"/>
    <dgm:cxn modelId="{3627B04D-791F-4F79-BF65-16014F44C39A}" type="presParOf" srcId="{D90AF6BA-884C-4AD5-9D33-CA7C607D6CCB}" destId="{412DE595-3512-44D2-BC22-11476A251295}" srcOrd="9" destOrd="0" presId="urn:microsoft.com/office/officeart/2018/5/layout/IconCircleLabelList"/>
    <dgm:cxn modelId="{C82AB476-3B92-4293-A1CA-041756433160}" type="presParOf" srcId="{D90AF6BA-884C-4AD5-9D33-CA7C607D6CCB}" destId="{6B09CAB0-91AB-40BF-A2A9-8DC769E82CA6}" srcOrd="10" destOrd="0" presId="urn:microsoft.com/office/officeart/2018/5/layout/IconCircleLabelList"/>
    <dgm:cxn modelId="{D5995159-0D4A-4419-B5D4-1849A48D40D2}" type="presParOf" srcId="{6B09CAB0-91AB-40BF-A2A9-8DC769E82CA6}" destId="{239D681D-DB62-4940-A2F9-DC287125CFA6}" srcOrd="0" destOrd="0" presId="urn:microsoft.com/office/officeart/2018/5/layout/IconCircleLabelList"/>
    <dgm:cxn modelId="{C430BD5E-5912-4ED7-BAE1-649AAB532580}" type="presParOf" srcId="{6B09CAB0-91AB-40BF-A2A9-8DC769E82CA6}" destId="{A93500E4-3FDB-4299-92E3-15D285F10CC9}" srcOrd="1" destOrd="0" presId="urn:microsoft.com/office/officeart/2018/5/layout/IconCircleLabelList"/>
    <dgm:cxn modelId="{71B7FFF6-A1F5-4E2F-ACD3-075647A89A6D}" type="presParOf" srcId="{6B09CAB0-91AB-40BF-A2A9-8DC769E82CA6}" destId="{0EFB4DAE-CE61-4B37-8EA9-61B774BC76CC}" srcOrd="2" destOrd="0" presId="urn:microsoft.com/office/officeart/2018/5/layout/IconCircleLabelList"/>
    <dgm:cxn modelId="{6D8CABA7-7E8B-4BA7-A88C-74E6971944D3}" type="presParOf" srcId="{6B09CAB0-91AB-40BF-A2A9-8DC769E82CA6}" destId="{35B06405-37F7-42AD-B87A-EE4F7C5E9F13}"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F5F09F-D296-4E77-AC55-48D055934A0D}">
      <dsp:nvSpPr>
        <dsp:cNvPr id="0" name=""/>
        <dsp:cNvSpPr/>
      </dsp:nvSpPr>
      <dsp:spPr>
        <a:xfrm>
          <a:off x="236795" y="677583"/>
          <a:ext cx="724851" cy="724851"/>
        </a:xfrm>
        <a:prstGeom prst="ellipse">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259E9E-DA5A-4EB2-80C3-FF361FD7EDFB}">
      <dsp:nvSpPr>
        <dsp:cNvPr id="0" name=""/>
        <dsp:cNvSpPr/>
      </dsp:nvSpPr>
      <dsp:spPr>
        <a:xfrm>
          <a:off x="391271" y="832060"/>
          <a:ext cx="415898" cy="41589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31A4322-A790-4A2C-89C2-679237DDCD3A}">
      <dsp:nvSpPr>
        <dsp:cNvPr id="0" name=""/>
        <dsp:cNvSpPr/>
      </dsp:nvSpPr>
      <dsp:spPr>
        <a:xfrm>
          <a:off x="5080" y="1628208"/>
          <a:ext cx="1188281" cy="9803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44500">
            <a:lnSpc>
              <a:spcPct val="100000"/>
            </a:lnSpc>
            <a:spcBef>
              <a:spcPct val="0"/>
            </a:spcBef>
            <a:spcAft>
              <a:spcPct val="35000"/>
            </a:spcAft>
            <a:buNone/>
            <a:defRPr cap="all"/>
          </a:pPr>
          <a:r>
            <a:rPr lang="en-US" sz="1000" kern="1200" dirty="0"/>
            <a:t>The solution can be used as a second opinion by the radiologist while writing the diagnosis report of a patient.</a:t>
          </a:r>
        </a:p>
      </dsp:txBody>
      <dsp:txXfrm>
        <a:off x="5080" y="1628208"/>
        <a:ext cx="1188281" cy="980332"/>
      </dsp:txXfrm>
    </dsp:sp>
    <dsp:sp modelId="{97120DF8-81C6-4CD8-8728-AF91C2915675}">
      <dsp:nvSpPr>
        <dsp:cNvPr id="0" name=""/>
        <dsp:cNvSpPr/>
      </dsp:nvSpPr>
      <dsp:spPr>
        <a:xfrm>
          <a:off x="1633025" y="677583"/>
          <a:ext cx="724851" cy="724851"/>
        </a:xfrm>
        <a:prstGeom prst="ellipse">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3EE3E0-6199-4730-88DC-812FDCDF9947}">
      <dsp:nvSpPr>
        <dsp:cNvPr id="0" name=""/>
        <dsp:cNvSpPr/>
      </dsp:nvSpPr>
      <dsp:spPr>
        <a:xfrm>
          <a:off x="1787502" y="832060"/>
          <a:ext cx="415898" cy="41589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138CCB0-94CD-442A-A0FE-B68C05AA94F2}">
      <dsp:nvSpPr>
        <dsp:cNvPr id="0" name=""/>
        <dsp:cNvSpPr/>
      </dsp:nvSpPr>
      <dsp:spPr>
        <a:xfrm>
          <a:off x="1401310" y="1628208"/>
          <a:ext cx="1188281" cy="9803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44500">
            <a:lnSpc>
              <a:spcPct val="100000"/>
            </a:lnSpc>
            <a:spcBef>
              <a:spcPct val="0"/>
            </a:spcBef>
            <a:spcAft>
              <a:spcPct val="35000"/>
            </a:spcAft>
            <a:buNone/>
            <a:defRPr cap="all"/>
          </a:pPr>
          <a:r>
            <a:rPr lang="en-US" sz="1000" kern="1200" dirty="0"/>
            <a:t>This report generated by the model can be used as a reference to create the final report.</a:t>
          </a:r>
        </a:p>
      </dsp:txBody>
      <dsp:txXfrm>
        <a:off x="1401310" y="1628208"/>
        <a:ext cx="1188281" cy="980332"/>
      </dsp:txXfrm>
    </dsp:sp>
    <dsp:sp modelId="{564C0AEF-5FC9-4AD3-A28B-3387E482743F}">
      <dsp:nvSpPr>
        <dsp:cNvPr id="0" name=""/>
        <dsp:cNvSpPr/>
      </dsp:nvSpPr>
      <dsp:spPr>
        <a:xfrm>
          <a:off x="3029255" y="677583"/>
          <a:ext cx="724851" cy="724851"/>
        </a:xfrm>
        <a:prstGeom prst="ellipse">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40F315-71D6-433E-ACB2-30B494D018BC}">
      <dsp:nvSpPr>
        <dsp:cNvPr id="0" name=""/>
        <dsp:cNvSpPr/>
      </dsp:nvSpPr>
      <dsp:spPr>
        <a:xfrm>
          <a:off x="3183732" y="832060"/>
          <a:ext cx="415898" cy="41589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05EA9F9-36E8-4190-9A09-0E015CFA9275}">
      <dsp:nvSpPr>
        <dsp:cNvPr id="0" name=""/>
        <dsp:cNvSpPr/>
      </dsp:nvSpPr>
      <dsp:spPr>
        <a:xfrm>
          <a:off x="2797541" y="1628208"/>
          <a:ext cx="1188281" cy="9803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44500">
            <a:lnSpc>
              <a:spcPct val="100000"/>
            </a:lnSpc>
            <a:spcBef>
              <a:spcPct val="0"/>
            </a:spcBef>
            <a:spcAft>
              <a:spcPct val="35000"/>
            </a:spcAft>
            <a:buNone/>
            <a:defRPr cap="all"/>
          </a:pPr>
          <a:r>
            <a:rPr lang="en-US" sz="1000" kern="1200" dirty="0"/>
            <a:t>We believe that our solution would help improve the accuracy of the MRI report as our model has learnt from thousands of spinal MRI images and their corresponding clinical reports prepared by various radiologists.</a:t>
          </a:r>
        </a:p>
      </dsp:txBody>
      <dsp:txXfrm>
        <a:off x="2797541" y="1628208"/>
        <a:ext cx="1188281" cy="980332"/>
      </dsp:txXfrm>
    </dsp:sp>
    <dsp:sp modelId="{D5F45A0A-D316-4480-9875-24B8B2B6F106}">
      <dsp:nvSpPr>
        <dsp:cNvPr id="0" name=""/>
        <dsp:cNvSpPr/>
      </dsp:nvSpPr>
      <dsp:spPr>
        <a:xfrm>
          <a:off x="4425486" y="677583"/>
          <a:ext cx="724851" cy="724851"/>
        </a:xfrm>
        <a:prstGeom prst="ellipse">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CCD680-AE27-46AB-A5D7-C19FDFBF81E0}">
      <dsp:nvSpPr>
        <dsp:cNvPr id="0" name=""/>
        <dsp:cNvSpPr/>
      </dsp:nvSpPr>
      <dsp:spPr>
        <a:xfrm>
          <a:off x="4579963" y="832060"/>
          <a:ext cx="415898" cy="41589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BAB8DA5-7D72-4634-9C42-A67AFCB2A59D}">
      <dsp:nvSpPr>
        <dsp:cNvPr id="0" name=""/>
        <dsp:cNvSpPr/>
      </dsp:nvSpPr>
      <dsp:spPr>
        <a:xfrm>
          <a:off x="4193771" y="1628208"/>
          <a:ext cx="1188281" cy="9803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44500">
            <a:lnSpc>
              <a:spcPct val="100000"/>
            </a:lnSpc>
            <a:spcBef>
              <a:spcPct val="0"/>
            </a:spcBef>
            <a:spcAft>
              <a:spcPct val="35000"/>
            </a:spcAft>
            <a:buNone/>
            <a:defRPr cap="all"/>
          </a:pPr>
          <a:r>
            <a:rPr lang="en-US" sz="1000" kern="1200" dirty="0"/>
            <a:t>The report generated by the model is expected to be near to appropriate. The chances of human errors would be reduced to some extent.</a:t>
          </a:r>
        </a:p>
      </dsp:txBody>
      <dsp:txXfrm>
        <a:off x="4193771" y="1628208"/>
        <a:ext cx="1188281" cy="980332"/>
      </dsp:txXfrm>
    </dsp:sp>
    <dsp:sp modelId="{60D60001-8E15-44E5-8B86-8DF1C01CA974}">
      <dsp:nvSpPr>
        <dsp:cNvPr id="0" name=""/>
        <dsp:cNvSpPr/>
      </dsp:nvSpPr>
      <dsp:spPr>
        <a:xfrm>
          <a:off x="5821716" y="677583"/>
          <a:ext cx="724851" cy="724851"/>
        </a:xfrm>
        <a:prstGeom prst="ellipse">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9E8BAB-E203-48EA-A4DA-30ECFFFAAF94}">
      <dsp:nvSpPr>
        <dsp:cNvPr id="0" name=""/>
        <dsp:cNvSpPr/>
      </dsp:nvSpPr>
      <dsp:spPr>
        <a:xfrm>
          <a:off x="5976193" y="832060"/>
          <a:ext cx="415898" cy="41589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739E1E0-146B-4063-A6EE-AFF9A6622368}">
      <dsp:nvSpPr>
        <dsp:cNvPr id="0" name=""/>
        <dsp:cNvSpPr/>
      </dsp:nvSpPr>
      <dsp:spPr>
        <a:xfrm>
          <a:off x="5590002" y="1628208"/>
          <a:ext cx="1188281" cy="9803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44500">
            <a:lnSpc>
              <a:spcPct val="100000"/>
            </a:lnSpc>
            <a:spcBef>
              <a:spcPct val="0"/>
            </a:spcBef>
            <a:spcAft>
              <a:spcPct val="35000"/>
            </a:spcAft>
            <a:buNone/>
            <a:defRPr cap="all"/>
          </a:pPr>
          <a:r>
            <a:rPr lang="en-US" sz="1000" kern="1200" dirty="0"/>
            <a:t>With the Spinal MRI images of a patient, the model would be able to generate the clinical notes with ~ 50% - 60% confidence.</a:t>
          </a:r>
        </a:p>
      </dsp:txBody>
      <dsp:txXfrm>
        <a:off x="5590002" y="1628208"/>
        <a:ext cx="1188281" cy="980332"/>
      </dsp:txXfrm>
    </dsp:sp>
    <dsp:sp modelId="{239D681D-DB62-4940-A2F9-DC287125CFA6}">
      <dsp:nvSpPr>
        <dsp:cNvPr id="0" name=""/>
        <dsp:cNvSpPr/>
      </dsp:nvSpPr>
      <dsp:spPr>
        <a:xfrm>
          <a:off x="7217947" y="677583"/>
          <a:ext cx="724851" cy="724851"/>
        </a:xfrm>
        <a:prstGeom prst="ellipse">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3500E4-3FDB-4299-92E3-15D285F10CC9}">
      <dsp:nvSpPr>
        <dsp:cNvPr id="0" name=""/>
        <dsp:cNvSpPr/>
      </dsp:nvSpPr>
      <dsp:spPr>
        <a:xfrm>
          <a:off x="7372423" y="832060"/>
          <a:ext cx="415898" cy="41589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5B06405-37F7-42AD-B87A-EE4F7C5E9F13}">
      <dsp:nvSpPr>
        <dsp:cNvPr id="0" name=""/>
        <dsp:cNvSpPr/>
      </dsp:nvSpPr>
      <dsp:spPr>
        <a:xfrm>
          <a:off x="6986232" y="1628208"/>
          <a:ext cx="1188281" cy="9803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44500">
            <a:lnSpc>
              <a:spcPct val="100000"/>
            </a:lnSpc>
            <a:spcBef>
              <a:spcPct val="0"/>
            </a:spcBef>
            <a:spcAft>
              <a:spcPct val="35000"/>
            </a:spcAft>
            <a:buNone/>
            <a:defRPr cap="all"/>
          </a:pPr>
          <a:r>
            <a:rPr lang="en-US" sz="1000" kern="1200" dirty="0"/>
            <a:t>The best BLEU score achieved by the model is 44% on the test data  which refers to “Understandable to Good Translations”.</a:t>
          </a:r>
        </a:p>
      </dsp:txBody>
      <dsp:txXfrm>
        <a:off x="6986232" y="1628208"/>
        <a:ext cx="1188281" cy="980332"/>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 name="Google Shape;50;p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e216973a5e_1_3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ge216973a5e_1_3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e216973a5e_1_56: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ge216973a5e_1_5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e216973a5e_3_3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e216973a5e_3_3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e216973a5e_3_4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e216973a5e_3_4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e216973a5e_3_3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e216973a5e_3_3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e22a9b58e6_0_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e22a9b58e6_0_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 name="Google Shape;56;p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 name="Google Shape;63;p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216973a5e_0_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 name="Google Shape;70;ge216973a5e_0_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e216973a5e_0_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 name="Google Shape;83;ge216973a5e_0_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e216973a5e_1_6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ge216973a5e_1_6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e216973a5e_1_1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ge216973a5e_1_1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e216973a5e_1_2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ge216973a5e_1_2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e216973a5e_3_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e216973a5e_3_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800">
              <a:latin typeface="Calibri"/>
              <a:ea typeface="Calibri"/>
              <a:cs typeface="Calibri"/>
              <a:sym typeface="Calibri"/>
            </a:endParaRPr>
          </a:p>
        </p:txBody>
      </p:sp>
    </p:spTree>
    <p:extLst>
      <p:ext uri="{BB962C8B-B14F-4D97-AF65-F5344CB8AC3E}">
        <p14:creationId xmlns:p14="http://schemas.microsoft.com/office/powerpoint/2010/main" val="3743256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b="0" u="none"/>
          </a:p>
        </p:txBody>
      </p:sp>
    </p:spTree>
    <p:extLst>
      <p:ext uri="{BB962C8B-B14F-4D97-AF65-F5344CB8AC3E}">
        <p14:creationId xmlns:p14="http://schemas.microsoft.com/office/powerpoint/2010/main" val="284631010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b="0" u="none"/>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130383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b="0" u="none"/>
          </a:p>
        </p:txBody>
      </p:sp>
    </p:spTree>
    <p:extLst>
      <p:ext uri="{BB962C8B-B14F-4D97-AF65-F5344CB8AC3E}">
        <p14:creationId xmlns:p14="http://schemas.microsoft.com/office/powerpoint/2010/main" val="251286186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b="0" u="none"/>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0449327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b="0" u="none"/>
          </a:p>
        </p:txBody>
      </p:sp>
    </p:spTree>
    <p:extLst>
      <p:ext uri="{BB962C8B-B14F-4D97-AF65-F5344CB8AC3E}">
        <p14:creationId xmlns:p14="http://schemas.microsoft.com/office/powerpoint/2010/main" val="114359445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b="0" u="none"/>
          </a:p>
        </p:txBody>
      </p:sp>
    </p:spTree>
    <p:extLst>
      <p:ext uri="{BB962C8B-B14F-4D97-AF65-F5344CB8AC3E}">
        <p14:creationId xmlns:p14="http://schemas.microsoft.com/office/powerpoint/2010/main" val="32148922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b="0" u="none"/>
          </a:p>
        </p:txBody>
      </p:sp>
    </p:spTree>
    <p:extLst>
      <p:ext uri="{BB962C8B-B14F-4D97-AF65-F5344CB8AC3E}">
        <p14:creationId xmlns:p14="http://schemas.microsoft.com/office/powerpoint/2010/main" val="298499125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800">
              <a:latin typeface="Calibri"/>
              <a:ea typeface="Calibri"/>
              <a:cs typeface="Calibri"/>
              <a:sym typeface="Calibri"/>
            </a:endParaRPr>
          </a:p>
        </p:txBody>
      </p:sp>
    </p:spTree>
    <p:extLst>
      <p:ext uri="{BB962C8B-B14F-4D97-AF65-F5344CB8AC3E}">
        <p14:creationId xmlns:p14="http://schemas.microsoft.com/office/powerpoint/2010/main" val="3266853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b="0" u="none"/>
          </a:p>
        </p:txBody>
      </p:sp>
    </p:spTree>
    <p:extLst>
      <p:ext uri="{BB962C8B-B14F-4D97-AF65-F5344CB8AC3E}">
        <p14:creationId xmlns:p14="http://schemas.microsoft.com/office/powerpoint/2010/main" val="373516309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800">
              <a:latin typeface="Calibri"/>
              <a:ea typeface="Calibri"/>
              <a:cs typeface="Calibri"/>
              <a:sym typeface="Calibri"/>
            </a:endParaRPr>
          </a:p>
        </p:txBody>
      </p:sp>
    </p:spTree>
    <p:extLst>
      <p:ext uri="{BB962C8B-B14F-4D97-AF65-F5344CB8AC3E}">
        <p14:creationId xmlns:p14="http://schemas.microsoft.com/office/powerpoint/2010/main" val="1977998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b="0" u="none"/>
          </a:p>
        </p:txBody>
      </p:sp>
    </p:spTree>
    <p:extLst>
      <p:ext uri="{BB962C8B-B14F-4D97-AF65-F5344CB8AC3E}">
        <p14:creationId xmlns:p14="http://schemas.microsoft.com/office/powerpoint/2010/main" val="319495689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800">
              <a:latin typeface="Calibri"/>
              <a:ea typeface="Calibri"/>
              <a:cs typeface="Calibri"/>
              <a:sym typeface="Calibri"/>
            </a:endParaRPr>
          </a:p>
        </p:txBody>
      </p:sp>
    </p:spTree>
    <p:extLst>
      <p:ext uri="{BB962C8B-B14F-4D97-AF65-F5344CB8AC3E}">
        <p14:creationId xmlns:p14="http://schemas.microsoft.com/office/powerpoint/2010/main" val="4140838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800">
              <a:latin typeface="Calibri"/>
              <a:ea typeface="Calibri"/>
              <a:cs typeface="Calibri"/>
              <a:sym typeface="Calibri"/>
            </a:endParaRPr>
          </a:p>
        </p:txBody>
      </p:sp>
    </p:spTree>
    <p:extLst>
      <p:ext uri="{BB962C8B-B14F-4D97-AF65-F5344CB8AC3E}">
        <p14:creationId xmlns:p14="http://schemas.microsoft.com/office/powerpoint/2010/main" val="2287168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b="0" u="none"/>
          </a:p>
        </p:txBody>
      </p:sp>
    </p:spTree>
    <p:extLst>
      <p:ext uri="{BB962C8B-B14F-4D97-AF65-F5344CB8AC3E}">
        <p14:creationId xmlns:p14="http://schemas.microsoft.com/office/powerpoint/2010/main" val="78812174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b="0" u="none"/>
          </a:p>
        </p:txBody>
      </p:sp>
    </p:spTree>
    <p:extLst>
      <p:ext uri="{BB962C8B-B14F-4D97-AF65-F5344CB8AC3E}">
        <p14:creationId xmlns:p14="http://schemas.microsoft.com/office/powerpoint/2010/main" val="162577930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pPr marL="0" lvl="0" indent="0" algn="r" rtl="0">
              <a:spcBef>
                <a:spcPts val="0"/>
              </a:spcBef>
              <a:spcAft>
                <a:spcPts val="0"/>
              </a:spcAft>
              <a:buNone/>
            </a:pPr>
            <a:fld id="{00000000-1234-1234-1234-123412341234}" type="slidenum">
              <a:rPr lang="en-US" smtClean="0"/>
              <a:t>‹#›</a:t>
            </a:fld>
            <a:endParaRPr lang="en-US" b="0" u="none"/>
          </a:p>
        </p:txBody>
      </p:sp>
    </p:spTree>
    <p:extLst>
      <p:ext uri="{BB962C8B-B14F-4D97-AF65-F5344CB8AC3E}">
        <p14:creationId xmlns:p14="http://schemas.microsoft.com/office/powerpoint/2010/main" val="534002275"/>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37" r:id="rId15"/>
    <p:sldLayoutId id="2147483738"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1"/>
          <p:cNvSpPr txBox="1">
            <a:spLocks noGrp="1"/>
          </p:cNvSpPr>
          <p:nvPr>
            <p:ph type="title"/>
          </p:nvPr>
        </p:nvSpPr>
        <p:spPr>
          <a:xfrm>
            <a:off x="277225" y="1678050"/>
            <a:ext cx="8866800" cy="812387"/>
          </a:xfrm>
          <a:prstGeom prst="rect">
            <a:avLst/>
          </a:prstGeom>
          <a:noFill/>
          <a:ln>
            <a:noFill/>
          </a:ln>
        </p:spPr>
        <p:txBody>
          <a:bodyPr spcFirstLastPara="1" wrap="square" lIns="0" tIns="12050" rIns="0" bIns="0" anchor="t" anchorCtr="0">
            <a:spAutoFit/>
          </a:bodyPr>
          <a:lstStyle/>
          <a:p>
            <a:pPr marL="0" lvl="0" indent="0" algn="ctr" rtl="0">
              <a:spcBef>
                <a:spcPts val="0"/>
              </a:spcBef>
              <a:spcAft>
                <a:spcPts val="0"/>
              </a:spcAft>
              <a:buClr>
                <a:schemeClr val="dk1"/>
              </a:buClr>
              <a:buSzPts val="1100"/>
              <a:buFont typeface="Arial"/>
              <a:buNone/>
            </a:pPr>
            <a:r>
              <a:rPr lang="en-US" sz="2600" b="1" dirty="0">
                <a:solidFill>
                  <a:srgbClr val="3F3F3F"/>
                </a:solidFill>
                <a:latin typeface="Arial"/>
                <a:ea typeface="Arial"/>
                <a:cs typeface="Arial"/>
                <a:sym typeface="Arial"/>
              </a:rPr>
              <a:t>BIO MEDICAL MRI IMAGES PATIENT </a:t>
            </a:r>
            <a:br>
              <a:rPr lang="en-US" sz="2600" b="1" dirty="0">
                <a:solidFill>
                  <a:srgbClr val="3F3F3F"/>
                </a:solidFill>
                <a:latin typeface="Arial"/>
                <a:ea typeface="Arial"/>
                <a:cs typeface="Arial"/>
                <a:sym typeface="Arial"/>
              </a:rPr>
            </a:br>
            <a:r>
              <a:rPr lang="en-US" sz="2600" b="1" dirty="0">
                <a:solidFill>
                  <a:srgbClr val="3F3F3F"/>
                </a:solidFill>
                <a:latin typeface="Arial"/>
                <a:ea typeface="Arial"/>
                <a:cs typeface="Arial"/>
                <a:sym typeface="Arial"/>
              </a:rPr>
              <a:t>REPORT GENERATION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ge216973a5e_1_32"/>
          <p:cNvSpPr txBox="1"/>
          <p:nvPr/>
        </p:nvSpPr>
        <p:spPr>
          <a:xfrm>
            <a:off x="368400" y="1046650"/>
            <a:ext cx="8507700" cy="2218500"/>
          </a:xfrm>
          <a:prstGeom prst="rect">
            <a:avLst/>
          </a:prstGeom>
          <a:noFill/>
          <a:ln>
            <a:noFill/>
          </a:ln>
        </p:spPr>
        <p:txBody>
          <a:bodyPr spcFirstLastPara="1" wrap="square" lIns="0" tIns="85725" rIns="0" bIns="0" anchor="t" anchorCtr="0">
            <a:spAutoFit/>
          </a:bodyPr>
          <a:lstStyle/>
          <a:p>
            <a:pPr marL="457200" lvl="0" indent="-355600" algn="l" rtl="0">
              <a:spcBef>
                <a:spcPts val="575"/>
              </a:spcBef>
              <a:spcAft>
                <a:spcPts val="0"/>
              </a:spcAft>
              <a:buClr>
                <a:srgbClr val="00549F"/>
              </a:buClr>
              <a:buSzPts val="2000"/>
              <a:buFont typeface="Noto Sans Symbols"/>
              <a:buChar char="⮚"/>
            </a:pPr>
            <a:r>
              <a:rPr lang="en-US" sz="2000">
                <a:solidFill>
                  <a:schemeClr val="dk1"/>
                </a:solidFill>
                <a:latin typeface="Calibri"/>
                <a:ea typeface="Calibri"/>
                <a:cs typeface="Calibri"/>
                <a:sym typeface="Calibri"/>
              </a:rPr>
              <a:t>Encoder Model for Attention:</a:t>
            </a:r>
            <a:endParaRPr sz="2000">
              <a:solidFill>
                <a:schemeClr val="dk1"/>
              </a:solidFill>
              <a:latin typeface="Calibri"/>
              <a:ea typeface="Calibri"/>
              <a:cs typeface="Calibri"/>
              <a:sym typeface="Calibri"/>
            </a:endParaRPr>
          </a:p>
          <a:p>
            <a:pPr marL="914400" lvl="1" indent="-323850" algn="just" rtl="0">
              <a:lnSpc>
                <a:spcPct val="115000"/>
              </a:lnSpc>
              <a:spcBef>
                <a:spcPts val="0"/>
              </a:spcBef>
              <a:spcAft>
                <a:spcPts val="0"/>
              </a:spcAft>
              <a:buClr>
                <a:schemeClr val="dk1"/>
              </a:buClr>
              <a:buSzPts val="1500"/>
              <a:buFont typeface="Calibri"/>
              <a:buChar char="○"/>
            </a:pPr>
            <a:r>
              <a:rPr lang="en-US" sz="1500">
                <a:solidFill>
                  <a:schemeClr val="dk1"/>
                </a:solidFill>
                <a:latin typeface="Calibri"/>
                <a:ea typeface="Calibri"/>
                <a:cs typeface="Calibri"/>
                <a:sym typeface="Calibri"/>
              </a:rPr>
              <a:t>For this model we have converted our ChexNet Output from 1024 to (7, 7, 1024).</a:t>
            </a:r>
            <a:endParaRPr sz="1500">
              <a:solidFill>
                <a:schemeClr val="dk1"/>
              </a:solidFill>
              <a:latin typeface="Calibri"/>
              <a:ea typeface="Calibri"/>
              <a:cs typeface="Calibri"/>
              <a:sym typeface="Calibri"/>
            </a:endParaRPr>
          </a:p>
          <a:p>
            <a:pPr marL="914400" lvl="1" indent="-323850" algn="just" rtl="0">
              <a:lnSpc>
                <a:spcPct val="115000"/>
              </a:lnSpc>
              <a:spcBef>
                <a:spcPts val="0"/>
              </a:spcBef>
              <a:spcAft>
                <a:spcPts val="0"/>
              </a:spcAft>
              <a:buClr>
                <a:schemeClr val="dk1"/>
              </a:buClr>
              <a:buSzPts val="1500"/>
              <a:buFont typeface="Calibri"/>
              <a:buChar char="○"/>
            </a:pPr>
            <a:r>
              <a:rPr lang="en-US" sz="1500">
                <a:solidFill>
                  <a:schemeClr val="dk1"/>
                </a:solidFill>
                <a:latin typeface="Calibri"/>
                <a:ea typeface="Calibri"/>
                <a:cs typeface="Calibri"/>
                <a:sym typeface="Calibri"/>
              </a:rPr>
              <a:t>Output of the ChexNet model (7,7,1024) is reshaped using the Reshape layer to (49,1024). So our original image (size 224 x 224) has been converted into 49 areas. For each area, we have 1024 features.</a:t>
            </a:r>
            <a:endParaRPr>
              <a:solidFill>
                <a:schemeClr val="dk1"/>
              </a:solidFill>
              <a:latin typeface="Calibri"/>
              <a:ea typeface="Calibri"/>
              <a:cs typeface="Calibri"/>
              <a:sym typeface="Calibri"/>
            </a:endParaRPr>
          </a:p>
          <a:p>
            <a:pPr marL="914400" lvl="1" indent="-323850" algn="just" rtl="0">
              <a:lnSpc>
                <a:spcPct val="115000"/>
              </a:lnSpc>
              <a:spcBef>
                <a:spcPts val="0"/>
              </a:spcBef>
              <a:spcAft>
                <a:spcPts val="0"/>
              </a:spcAft>
              <a:buClr>
                <a:schemeClr val="dk1"/>
              </a:buClr>
              <a:buSzPts val="1500"/>
              <a:buFont typeface="Calibri"/>
              <a:buChar char="○"/>
            </a:pPr>
            <a:r>
              <a:rPr lang="en-US" sz="1500">
                <a:solidFill>
                  <a:schemeClr val="dk1"/>
                </a:solidFill>
                <a:latin typeface="Calibri"/>
                <a:ea typeface="Calibri"/>
                <a:cs typeface="Calibri"/>
                <a:sym typeface="Calibri"/>
              </a:rPr>
              <a:t>Now, we feed this input to Encoder LSTM, making a sequence of 49 where each data point has 1024 features. From the above layers, we can summarize that our image has 49 words and each word is represented by 1024 numbers.</a:t>
            </a:r>
            <a:endParaRPr sz="2000">
              <a:solidFill>
                <a:schemeClr val="dk1"/>
              </a:solidFill>
              <a:latin typeface="Calibri"/>
              <a:ea typeface="Calibri"/>
              <a:cs typeface="Calibri"/>
              <a:sym typeface="Calibri"/>
            </a:endParaRPr>
          </a:p>
        </p:txBody>
      </p:sp>
      <p:sp>
        <p:nvSpPr>
          <p:cNvPr id="125" name="Google Shape;125;ge216973a5e_1_32"/>
          <p:cNvSpPr txBox="1">
            <a:spLocks noGrp="1"/>
          </p:cNvSpPr>
          <p:nvPr>
            <p:ph type="title"/>
          </p:nvPr>
        </p:nvSpPr>
        <p:spPr>
          <a:xfrm>
            <a:off x="508496" y="285775"/>
            <a:ext cx="7675200" cy="627900"/>
          </a:xfrm>
          <a:prstGeom prst="rect">
            <a:avLst/>
          </a:prstGeom>
          <a:noFill/>
          <a:ln>
            <a:noFill/>
          </a:ln>
        </p:spPr>
        <p:txBody>
          <a:bodyPr spcFirstLastPara="1" wrap="square" lIns="0" tIns="12050" rIns="0" bIns="0" anchor="t" anchorCtr="0">
            <a:spAutoFit/>
          </a:bodyPr>
          <a:lstStyle/>
          <a:p>
            <a:pPr marL="12700" lvl="0" indent="0" algn="l" rtl="0">
              <a:spcBef>
                <a:spcPts val="0"/>
              </a:spcBef>
              <a:spcAft>
                <a:spcPts val="0"/>
              </a:spcAft>
              <a:buClr>
                <a:schemeClr val="dk1"/>
              </a:buClr>
              <a:buFont typeface="Arial"/>
              <a:buNone/>
            </a:pPr>
            <a:r>
              <a:rPr lang="en-US"/>
              <a:t>Algorithms and Solution </a:t>
            </a:r>
            <a:endParaRPr/>
          </a:p>
        </p:txBody>
      </p:sp>
      <p:pic>
        <p:nvPicPr>
          <p:cNvPr id="126" name="Google Shape;126;ge216973a5e_1_32"/>
          <p:cNvPicPr preferRelativeResize="0"/>
          <p:nvPr/>
        </p:nvPicPr>
        <p:blipFill>
          <a:blip r:embed="rId3">
            <a:alphaModFix/>
          </a:blip>
          <a:stretch>
            <a:fillRect/>
          </a:stretch>
        </p:blipFill>
        <p:spPr>
          <a:xfrm>
            <a:off x="936650" y="3265150"/>
            <a:ext cx="7596551" cy="3329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ge216973a5e_1_56"/>
          <p:cNvSpPr txBox="1">
            <a:spLocks noGrp="1"/>
          </p:cNvSpPr>
          <p:nvPr>
            <p:ph type="title"/>
          </p:nvPr>
        </p:nvSpPr>
        <p:spPr>
          <a:xfrm>
            <a:off x="508496" y="74750"/>
            <a:ext cx="7675200" cy="627900"/>
          </a:xfrm>
          <a:prstGeom prst="rect">
            <a:avLst/>
          </a:prstGeom>
          <a:noFill/>
          <a:ln>
            <a:noFill/>
          </a:ln>
        </p:spPr>
        <p:txBody>
          <a:bodyPr spcFirstLastPara="1" wrap="square" lIns="0" tIns="12050" rIns="0" bIns="0" anchor="t" anchorCtr="0">
            <a:spAutoFit/>
          </a:bodyPr>
          <a:lstStyle/>
          <a:p>
            <a:pPr marL="12700" lvl="0" indent="0" algn="l" rtl="0">
              <a:spcBef>
                <a:spcPts val="0"/>
              </a:spcBef>
              <a:spcAft>
                <a:spcPts val="0"/>
              </a:spcAft>
              <a:buClr>
                <a:schemeClr val="dk1"/>
              </a:buClr>
              <a:buFont typeface="Arial"/>
              <a:buNone/>
            </a:pPr>
            <a:r>
              <a:rPr lang="en-US"/>
              <a:t>Algorithms and Solution </a:t>
            </a:r>
            <a:endParaRPr/>
          </a:p>
        </p:txBody>
      </p:sp>
      <p:pic>
        <p:nvPicPr>
          <p:cNvPr id="132" name="Google Shape;132;ge216973a5e_1_56"/>
          <p:cNvPicPr preferRelativeResize="0"/>
          <p:nvPr/>
        </p:nvPicPr>
        <p:blipFill>
          <a:blip r:embed="rId3">
            <a:alphaModFix/>
          </a:blip>
          <a:stretch>
            <a:fillRect/>
          </a:stretch>
        </p:blipFill>
        <p:spPr>
          <a:xfrm>
            <a:off x="410200" y="1111450"/>
            <a:ext cx="8438401" cy="5746551"/>
          </a:xfrm>
          <a:prstGeom prst="rect">
            <a:avLst/>
          </a:prstGeom>
          <a:noFill/>
          <a:ln>
            <a:noFill/>
          </a:ln>
        </p:spPr>
      </p:pic>
      <p:sp>
        <p:nvSpPr>
          <p:cNvPr id="133" name="Google Shape;133;ge216973a5e_1_56"/>
          <p:cNvSpPr/>
          <p:nvPr/>
        </p:nvSpPr>
        <p:spPr>
          <a:xfrm>
            <a:off x="3488625" y="2938550"/>
            <a:ext cx="4787400" cy="1305600"/>
          </a:xfrm>
          <a:prstGeom prst="ellipse">
            <a:avLst/>
          </a:prstGeom>
          <a:noFill/>
          <a:ln w="9525" cap="flat" cmpd="sng">
            <a:solidFill>
              <a:schemeClr val="dk2"/>
            </a:solidFill>
            <a:prstDash val="lgDash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ge216973a5e_1_56"/>
          <p:cNvSpPr/>
          <p:nvPr/>
        </p:nvSpPr>
        <p:spPr>
          <a:xfrm>
            <a:off x="2575350" y="3350725"/>
            <a:ext cx="791100" cy="303300"/>
          </a:xfrm>
          <a:prstGeom prst="rightArrow">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ge216973a5e_1_56"/>
          <p:cNvSpPr txBox="1"/>
          <p:nvPr/>
        </p:nvSpPr>
        <p:spPr>
          <a:xfrm>
            <a:off x="923475" y="3302275"/>
            <a:ext cx="1529700" cy="400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Calibri"/>
                <a:ea typeface="Calibri"/>
                <a:cs typeface="Calibri"/>
                <a:sym typeface="Calibri"/>
              </a:rPr>
              <a:t>Attention Matrix</a:t>
            </a:r>
            <a:endParaRPr>
              <a:latin typeface="Calibri"/>
              <a:ea typeface="Calibri"/>
              <a:cs typeface="Calibri"/>
              <a:sym typeface="Calibri"/>
            </a:endParaRPr>
          </a:p>
        </p:txBody>
      </p:sp>
      <p:sp>
        <p:nvSpPr>
          <p:cNvPr id="136" name="Google Shape;136;ge216973a5e_1_56"/>
          <p:cNvSpPr/>
          <p:nvPr/>
        </p:nvSpPr>
        <p:spPr>
          <a:xfrm>
            <a:off x="3983175" y="4296925"/>
            <a:ext cx="3798300" cy="741900"/>
          </a:xfrm>
          <a:prstGeom prst="ellipse">
            <a:avLst/>
          </a:prstGeom>
          <a:noFill/>
          <a:ln w="9525" cap="flat" cmpd="sng">
            <a:solidFill>
              <a:srgbClr val="FF0000"/>
            </a:solidFill>
            <a:prstDash val="lgDash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ge216973a5e_1_56"/>
          <p:cNvSpPr/>
          <p:nvPr/>
        </p:nvSpPr>
        <p:spPr>
          <a:xfrm>
            <a:off x="3046813" y="4487137"/>
            <a:ext cx="791100" cy="303300"/>
          </a:xfrm>
          <a:prstGeom prst="rightArrow">
            <a:avLst>
              <a:gd name="adj1" fmla="val 50000"/>
              <a:gd name="adj2" fmla="val 50000"/>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ge216973a5e_1_56"/>
          <p:cNvSpPr txBox="1"/>
          <p:nvPr/>
        </p:nvSpPr>
        <p:spPr>
          <a:xfrm>
            <a:off x="1371850" y="4487125"/>
            <a:ext cx="1529700" cy="4002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Calibri"/>
                <a:ea typeface="Calibri"/>
                <a:cs typeface="Calibri"/>
                <a:sym typeface="Calibri"/>
              </a:rPr>
              <a:t>Context Vector </a:t>
            </a:r>
            <a:endParaRPr>
              <a:latin typeface="Calibri"/>
              <a:ea typeface="Calibri"/>
              <a:cs typeface="Calibri"/>
              <a:sym typeface="Calibri"/>
            </a:endParaRPr>
          </a:p>
        </p:txBody>
      </p:sp>
      <p:sp>
        <p:nvSpPr>
          <p:cNvPr id="139" name="Google Shape;139;ge216973a5e_1_56"/>
          <p:cNvSpPr txBox="1"/>
          <p:nvPr/>
        </p:nvSpPr>
        <p:spPr>
          <a:xfrm>
            <a:off x="508500" y="702650"/>
            <a:ext cx="6903600" cy="492600"/>
          </a:xfrm>
          <a:prstGeom prst="rect">
            <a:avLst/>
          </a:prstGeom>
          <a:noFill/>
          <a:ln>
            <a:noFill/>
          </a:ln>
        </p:spPr>
        <p:txBody>
          <a:bodyPr spcFirstLastPara="1" wrap="square" lIns="91425" tIns="91425" rIns="91425" bIns="91425" anchor="t" anchorCtr="0">
            <a:spAutoFit/>
          </a:bodyPr>
          <a:lstStyle/>
          <a:p>
            <a:pPr marL="457200" lvl="0" indent="-355600" algn="l" rtl="0">
              <a:spcBef>
                <a:spcPts val="575"/>
              </a:spcBef>
              <a:spcAft>
                <a:spcPts val="0"/>
              </a:spcAft>
              <a:buClr>
                <a:srgbClr val="00549F"/>
              </a:buClr>
              <a:buSzPts val="2000"/>
              <a:buFont typeface="Noto Sans Symbols"/>
              <a:buChar char="⮚"/>
            </a:pPr>
            <a:r>
              <a:rPr lang="en-US" sz="2000">
                <a:solidFill>
                  <a:schemeClr val="dk1"/>
                </a:solidFill>
                <a:latin typeface="Calibri"/>
                <a:ea typeface="Calibri"/>
                <a:cs typeface="Calibri"/>
                <a:sym typeface="Calibri"/>
              </a:rPr>
              <a:t>Decoder Model with Attention: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ge216973a5e_3_33"/>
          <p:cNvSpPr txBox="1">
            <a:spLocks noGrp="1"/>
          </p:cNvSpPr>
          <p:nvPr>
            <p:ph type="title"/>
          </p:nvPr>
        </p:nvSpPr>
        <p:spPr>
          <a:xfrm>
            <a:off x="403335" y="121825"/>
            <a:ext cx="4275300" cy="6156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a:t>Attention Visualized</a:t>
            </a:r>
            <a:endParaRPr/>
          </a:p>
        </p:txBody>
      </p:sp>
      <p:pic>
        <p:nvPicPr>
          <p:cNvPr id="145" name="Google Shape;145;ge216973a5e_3_33"/>
          <p:cNvPicPr preferRelativeResize="0"/>
          <p:nvPr/>
        </p:nvPicPr>
        <p:blipFill>
          <a:blip r:embed="rId3">
            <a:alphaModFix/>
          </a:blip>
          <a:stretch>
            <a:fillRect/>
          </a:stretch>
        </p:blipFill>
        <p:spPr>
          <a:xfrm>
            <a:off x="403325" y="737425"/>
            <a:ext cx="8453324" cy="60139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ge216973a5e_3_44"/>
          <p:cNvSpPr txBox="1">
            <a:spLocks noGrp="1"/>
          </p:cNvSpPr>
          <p:nvPr>
            <p:ph type="title"/>
          </p:nvPr>
        </p:nvSpPr>
        <p:spPr>
          <a:xfrm>
            <a:off x="324185" y="214125"/>
            <a:ext cx="4275300" cy="6156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a:t>Results</a:t>
            </a:r>
            <a:endParaRPr/>
          </a:p>
        </p:txBody>
      </p:sp>
      <p:sp>
        <p:nvSpPr>
          <p:cNvPr id="151" name="Google Shape;151;ge216973a5e_3_44"/>
          <p:cNvSpPr txBox="1"/>
          <p:nvPr/>
        </p:nvSpPr>
        <p:spPr>
          <a:xfrm>
            <a:off x="335550" y="829725"/>
            <a:ext cx="8472900" cy="615600"/>
          </a:xfrm>
          <a:prstGeom prst="rect">
            <a:avLst/>
          </a:prstGeom>
          <a:noFill/>
          <a:ln>
            <a:noFill/>
          </a:ln>
        </p:spPr>
        <p:txBody>
          <a:bodyPr spcFirstLastPara="1" wrap="square" lIns="91425" tIns="91425" rIns="91425" bIns="91425" anchor="ctr" anchorCtr="0">
            <a:noAutofit/>
          </a:bodyPr>
          <a:lstStyle/>
          <a:p>
            <a:pPr marL="0" lvl="0" indent="0" algn="just" rtl="0">
              <a:lnSpc>
                <a:spcPct val="115000"/>
              </a:lnSpc>
              <a:spcBef>
                <a:spcPts val="1200"/>
              </a:spcBef>
              <a:spcAft>
                <a:spcPts val="1200"/>
              </a:spcAft>
              <a:buNone/>
            </a:pPr>
            <a:r>
              <a:rPr lang="en-US" sz="1100">
                <a:highlight>
                  <a:srgbClr val="FFFFFF"/>
                </a:highlight>
              </a:rPr>
              <a:t>Here is the BLEU score for the Encoder-Decoder Model:</a:t>
            </a:r>
            <a:endParaRPr sz="1100">
              <a:highlight>
                <a:srgbClr val="FFFFFF"/>
              </a:highlight>
            </a:endParaRPr>
          </a:p>
        </p:txBody>
      </p:sp>
      <p:pic>
        <p:nvPicPr>
          <p:cNvPr id="152" name="Google Shape;152;ge216973a5e_3_44"/>
          <p:cNvPicPr preferRelativeResize="0"/>
          <p:nvPr/>
        </p:nvPicPr>
        <p:blipFill>
          <a:blip r:embed="rId3">
            <a:alphaModFix/>
          </a:blip>
          <a:stretch>
            <a:fillRect/>
          </a:stretch>
        </p:blipFill>
        <p:spPr>
          <a:xfrm>
            <a:off x="2750525" y="1786075"/>
            <a:ext cx="3848100" cy="1390650"/>
          </a:xfrm>
          <a:prstGeom prst="rect">
            <a:avLst/>
          </a:prstGeom>
          <a:noFill/>
          <a:ln>
            <a:noFill/>
          </a:ln>
        </p:spPr>
      </p:pic>
      <p:sp>
        <p:nvSpPr>
          <p:cNvPr id="153" name="Google Shape;153;ge216973a5e_3_44"/>
          <p:cNvSpPr txBox="1"/>
          <p:nvPr/>
        </p:nvSpPr>
        <p:spPr>
          <a:xfrm>
            <a:off x="335550" y="3517475"/>
            <a:ext cx="8145000" cy="354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US" sz="1100">
                <a:solidFill>
                  <a:schemeClr val="dk1"/>
                </a:solidFill>
                <a:highlight>
                  <a:srgbClr val="FFFFFF"/>
                </a:highlight>
              </a:rPr>
              <a:t>BLEU Score for the best achieved by the model with and without Attention:</a:t>
            </a:r>
            <a:endParaRPr sz="1100">
              <a:solidFill>
                <a:schemeClr val="dk1"/>
              </a:solidFill>
              <a:highlight>
                <a:srgbClr val="FFFFFF"/>
              </a:highlight>
            </a:endParaRPr>
          </a:p>
        </p:txBody>
      </p:sp>
      <p:pic>
        <p:nvPicPr>
          <p:cNvPr id="154" name="Google Shape;154;ge216973a5e_3_44"/>
          <p:cNvPicPr preferRelativeResize="0"/>
          <p:nvPr/>
        </p:nvPicPr>
        <p:blipFill>
          <a:blip r:embed="rId4">
            <a:alphaModFix/>
          </a:blip>
          <a:stretch>
            <a:fillRect/>
          </a:stretch>
        </p:blipFill>
        <p:spPr>
          <a:xfrm>
            <a:off x="2245700" y="4212225"/>
            <a:ext cx="4857750" cy="1123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ge216973a5e_3_39"/>
          <p:cNvSpPr txBox="1">
            <a:spLocks noGrp="1"/>
          </p:cNvSpPr>
          <p:nvPr>
            <p:ph type="title"/>
          </p:nvPr>
        </p:nvSpPr>
        <p:spPr>
          <a:xfrm>
            <a:off x="376927" y="214150"/>
            <a:ext cx="8767200" cy="6156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a:t>Production Deployment and Future Work</a:t>
            </a:r>
            <a:endParaRPr/>
          </a:p>
        </p:txBody>
      </p:sp>
      <p:sp>
        <p:nvSpPr>
          <p:cNvPr id="160" name="Google Shape;160;ge216973a5e_3_39"/>
          <p:cNvSpPr txBox="1"/>
          <p:nvPr/>
        </p:nvSpPr>
        <p:spPr>
          <a:xfrm>
            <a:off x="376925" y="961375"/>
            <a:ext cx="8454900" cy="1785600"/>
          </a:xfrm>
          <a:prstGeom prst="rect">
            <a:avLst/>
          </a:prstGeom>
          <a:noFill/>
          <a:ln>
            <a:noFill/>
          </a:ln>
        </p:spPr>
        <p:txBody>
          <a:bodyPr spcFirstLastPara="1" wrap="square" lIns="91425" tIns="91425" rIns="91425" bIns="91425" anchor="t" anchorCtr="0">
            <a:spAutoFit/>
          </a:bodyPr>
          <a:lstStyle/>
          <a:p>
            <a:pPr marL="457200" lvl="0" indent="-355600" algn="l" rtl="0">
              <a:spcBef>
                <a:spcPts val="575"/>
              </a:spcBef>
              <a:spcAft>
                <a:spcPts val="0"/>
              </a:spcAft>
              <a:buClr>
                <a:srgbClr val="00549F"/>
              </a:buClr>
              <a:buSzPts val="2000"/>
              <a:buChar char="⮚"/>
            </a:pPr>
            <a:r>
              <a:rPr lang="en-US" sz="2000">
                <a:solidFill>
                  <a:schemeClr val="dk1"/>
                </a:solidFill>
              </a:rPr>
              <a:t>Production Deployment Steps:</a:t>
            </a:r>
            <a:endParaRPr sz="1200">
              <a:solidFill>
                <a:srgbClr val="292929"/>
              </a:solidFill>
              <a:highlight>
                <a:srgbClr val="FFFFFF"/>
              </a:highlight>
            </a:endParaRPr>
          </a:p>
          <a:p>
            <a:pPr marL="0" lvl="0" indent="0" algn="l" rtl="0">
              <a:lnSpc>
                <a:spcPct val="100000"/>
              </a:lnSpc>
              <a:spcBef>
                <a:spcPts val="0"/>
              </a:spcBef>
              <a:spcAft>
                <a:spcPts val="0"/>
              </a:spcAft>
              <a:buNone/>
            </a:pPr>
            <a:r>
              <a:rPr lang="en-US" sz="1200">
                <a:solidFill>
                  <a:srgbClr val="292929"/>
                </a:solidFill>
                <a:highlight>
                  <a:srgbClr val="FFFFFF"/>
                </a:highlight>
              </a:rPr>
              <a:t>In the near future, we plan to deploy the model on the AWS production environment. For this, the following steps will be taken:</a:t>
            </a:r>
            <a:endParaRPr sz="1200">
              <a:solidFill>
                <a:srgbClr val="292929"/>
              </a:solidFill>
              <a:highlight>
                <a:srgbClr val="FFFFFF"/>
              </a:highlight>
            </a:endParaRPr>
          </a:p>
          <a:p>
            <a:pPr marL="0" lvl="0" indent="0" algn="l" rtl="0">
              <a:lnSpc>
                <a:spcPct val="100000"/>
              </a:lnSpc>
              <a:spcBef>
                <a:spcPts val="0"/>
              </a:spcBef>
              <a:spcAft>
                <a:spcPts val="0"/>
              </a:spcAft>
              <a:buNone/>
            </a:pPr>
            <a:endParaRPr sz="1200">
              <a:solidFill>
                <a:srgbClr val="292929"/>
              </a:solidFill>
              <a:highlight>
                <a:srgbClr val="FFFFFF"/>
              </a:highlight>
            </a:endParaRPr>
          </a:p>
          <a:p>
            <a:pPr marL="749300" lvl="0" indent="-304800" algn="l" rtl="0">
              <a:lnSpc>
                <a:spcPct val="100000"/>
              </a:lnSpc>
              <a:spcBef>
                <a:spcPts val="0"/>
              </a:spcBef>
              <a:spcAft>
                <a:spcPts val="0"/>
              </a:spcAft>
              <a:buClr>
                <a:srgbClr val="292929"/>
              </a:buClr>
              <a:buSzPts val="1200"/>
              <a:buFont typeface="Arial"/>
              <a:buAutoNum type="arabicPeriod"/>
            </a:pPr>
            <a:r>
              <a:rPr lang="en-US" sz="1200">
                <a:solidFill>
                  <a:srgbClr val="292929"/>
                </a:solidFill>
                <a:highlight>
                  <a:srgbClr val="FFFFFF"/>
                </a:highlight>
              </a:rPr>
              <a:t>We will download the Encoder-Decoder model weights, which we have trained fo the highest BLEU score.</a:t>
            </a:r>
            <a:endParaRPr sz="1200">
              <a:solidFill>
                <a:srgbClr val="292929"/>
              </a:solidFill>
              <a:highlight>
                <a:srgbClr val="FFFFFF"/>
              </a:highlight>
            </a:endParaRPr>
          </a:p>
          <a:p>
            <a:pPr marL="749300" lvl="0" indent="-304800" algn="l" rtl="0">
              <a:lnSpc>
                <a:spcPct val="100000"/>
              </a:lnSpc>
              <a:spcBef>
                <a:spcPts val="0"/>
              </a:spcBef>
              <a:spcAft>
                <a:spcPts val="0"/>
              </a:spcAft>
              <a:buClr>
                <a:srgbClr val="292929"/>
              </a:buClr>
              <a:buSzPts val="1200"/>
              <a:buFont typeface="Arial"/>
              <a:buAutoNum type="arabicPeriod"/>
            </a:pPr>
            <a:r>
              <a:rPr lang="en-US" sz="1200">
                <a:solidFill>
                  <a:srgbClr val="292929"/>
                </a:solidFill>
                <a:highlight>
                  <a:srgbClr val="FFFFFF"/>
                </a:highlight>
              </a:rPr>
              <a:t>We will wrap the inference pipeline logic into a flask application.</a:t>
            </a:r>
            <a:endParaRPr sz="1200">
              <a:solidFill>
                <a:srgbClr val="292929"/>
              </a:solidFill>
              <a:highlight>
                <a:srgbClr val="FFFFFF"/>
              </a:highlight>
            </a:endParaRPr>
          </a:p>
          <a:p>
            <a:pPr marL="749300" lvl="0" indent="-304800" algn="l" rtl="0">
              <a:lnSpc>
                <a:spcPct val="100000"/>
              </a:lnSpc>
              <a:spcBef>
                <a:spcPts val="0"/>
              </a:spcBef>
              <a:spcAft>
                <a:spcPts val="0"/>
              </a:spcAft>
              <a:buClr>
                <a:srgbClr val="292929"/>
              </a:buClr>
              <a:buSzPts val="1200"/>
              <a:buFont typeface="Arial"/>
              <a:buAutoNum type="arabicPeriod"/>
            </a:pPr>
            <a:r>
              <a:rPr lang="en-US" sz="1200">
                <a:solidFill>
                  <a:srgbClr val="292929"/>
                </a:solidFill>
                <a:highlight>
                  <a:srgbClr val="FFFFFF"/>
                </a:highlight>
              </a:rPr>
              <a:t>Then we will use the docker to containerize the flask application.</a:t>
            </a:r>
            <a:endParaRPr sz="1200">
              <a:solidFill>
                <a:srgbClr val="292929"/>
              </a:solidFill>
              <a:highlight>
                <a:srgbClr val="FFFFFF"/>
              </a:highlight>
            </a:endParaRPr>
          </a:p>
          <a:p>
            <a:pPr marL="749300" lvl="0" indent="-304800" algn="l" rtl="0">
              <a:lnSpc>
                <a:spcPct val="100000"/>
              </a:lnSpc>
              <a:spcBef>
                <a:spcPts val="0"/>
              </a:spcBef>
              <a:spcAft>
                <a:spcPts val="0"/>
              </a:spcAft>
              <a:buClr>
                <a:srgbClr val="292929"/>
              </a:buClr>
              <a:buSzPts val="1200"/>
              <a:buFont typeface="Arial"/>
              <a:buAutoNum type="arabicPeriod"/>
            </a:pPr>
            <a:r>
              <a:rPr lang="en-US" sz="1200">
                <a:solidFill>
                  <a:srgbClr val="292929"/>
                </a:solidFill>
                <a:highlight>
                  <a:srgbClr val="FFFFFF"/>
                </a:highlight>
              </a:rPr>
              <a:t>We will then host the docker container on an AWS  EC2 instance and consume the web-service.</a:t>
            </a:r>
            <a:endParaRPr sz="1200"/>
          </a:p>
        </p:txBody>
      </p:sp>
      <p:sp>
        <p:nvSpPr>
          <p:cNvPr id="161" name="Google Shape;161;ge216973a5e_3_39"/>
          <p:cNvSpPr txBox="1"/>
          <p:nvPr/>
        </p:nvSpPr>
        <p:spPr>
          <a:xfrm>
            <a:off x="376925" y="3063100"/>
            <a:ext cx="8591400" cy="2893800"/>
          </a:xfrm>
          <a:prstGeom prst="rect">
            <a:avLst/>
          </a:prstGeom>
          <a:noFill/>
          <a:ln>
            <a:noFill/>
          </a:ln>
        </p:spPr>
        <p:txBody>
          <a:bodyPr spcFirstLastPara="1" wrap="square" lIns="91425" tIns="91425" rIns="91425" bIns="91425" anchor="t" anchorCtr="0">
            <a:spAutoFit/>
          </a:bodyPr>
          <a:lstStyle/>
          <a:p>
            <a:pPr marL="457200" lvl="0" indent="-355600" algn="l" rtl="0">
              <a:spcBef>
                <a:spcPts val="575"/>
              </a:spcBef>
              <a:spcAft>
                <a:spcPts val="0"/>
              </a:spcAft>
              <a:buClr>
                <a:srgbClr val="00549F"/>
              </a:buClr>
              <a:buSzPts val="2000"/>
              <a:buChar char="⮚"/>
            </a:pPr>
            <a:r>
              <a:rPr lang="en-US" sz="2000">
                <a:solidFill>
                  <a:schemeClr val="dk1"/>
                </a:solidFill>
              </a:rPr>
              <a:t>Future work:</a:t>
            </a:r>
            <a:endParaRPr sz="2000"/>
          </a:p>
          <a:p>
            <a:pPr marL="457200" lvl="0" indent="-304800" algn="l" rtl="0">
              <a:spcBef>
                <a:spcPts val="0"/>
              </a:spcBef>
              <a:spcAft>
                <a:spcPts val="0"/>
              </a:spcAft>
              <a:buSzPts val="1200"/>
              <a:buAutoNum type="arabicPeriod"/>
            </a:pPr>
            <a:r>
              <a:rPr lang="en-US" sz="1200"/>
              <a:t>MRI images are not readable by us. We as a group will try to consult a SME for MRI images who understands the details of the images which can later help us in training the model and understanding the features of the images in the dataset.</a:t>
            </a:r>
            <a:endParaRPr sz="1200"/>
          </a:p>
          <a:p>
            <a:pPr marL="457200" lvl="0" indent="-304800" algn="l" rtl="0">
              <a:spcBef>
                <a:spcPts val="0"/>
              </a:spcBef>
              <a:spcAft>
                <a:spcPts val="0"/>
              </a:spcAft>
              <a:buSzPts val="1200"/>
              <a:buAutoNum type="arabicPeriod"/>
            </a:pPr>
            <a:r>
              <a:rPr lang="en-US" sz="1200"/>
              <a:t>As the dataset contains information for only 510 patients which seems less for training the model accurately, we will try to collect more data of about 2000 patients which might help us in training the model more efficiently.</a:t>
            </a:r>
            <a:endParaRPr sz="1200"/>
          </a:p>
          <a:p>
            <a:pPr marL="457200" lvl="0" indent="-304800" algn="l" rtl="0">
              <a:spcBef>
                <a:spcPts val="0"/>
              </a:spcBef>
              <a:spcAft>
                <a:spcPts val="0"/>
              </a:spcAft>
              <a:buSzPts val="1200"/>
              <a:buAutoNum type="arabicPeriod"/>
            </a:pPr>
            <a:r>
              <a:rPr lang="en-US" sz="1200"/>
              <a:t>The clinical reports in the dataset which we used might not be verified. So, while collecting the data we will get opinions from the Radiologists.</a:t>
            </a:r>
            <a:endParaRPr sz="1200"/>
          </a:p>
          <a:p>
            <a:pPr marL="457200" lvl="0" indent="-304800" algn="l" rtl="0">
              <a:spcBef>
                <a:spcPts val="0"/>
              </a:spcBef>
              <a:spcAft>
                <a:spcPts val="0"/>
              </a:spcAft>
              <a:buSzPts val="1200"/>
              <a:buAutoNum type="arabicPeriod"/>
            </a:pPr>
            <a:r>
              <a:rPr lang="en-US" sz="1200"/>
              <a:t>The ChexNet model which we used for the Feature Map generation of the images was not that much effective. As a next step we will try to make use of the SpineNet Model or our own convolution layers for extracting more informative Feature maps.</a:t>
            </a:r>
            <a:endParaRPr sz="1200"/>
          </a:p>
          <a:p>
            <a:pPr marL="457200" lvl="0" indent="-304800" algn="l" rtl="0">
              <a:spcBef>
                <a:spcPts val="0"/>
              </a:spcBef>
              <a:spcAft>
                <a:spcPts val="0"/>
              </a:spcAft>
              <a:buSzPts val="1200"/>
              <a:buAutoNum type="arabicPeriod"/>
            </a:pPr>
            <a:r>
              <a:rPr lang="en-US" sz="1200"/>
              <a:t>We implemented an attention layer which doesn’t seem to raise the BLEU score quite sharply so for our future work we will try to implement Transformers and GPT-3 models of Sequential NLP which have shown good results in similar kinds of problems.</a:t>
            </a:r>
            <a:endParaRPr sz="12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5"/>
        <p:cNvGrpSpPr/>
        <p:nvPr/>
      </p:nvGrpSpPr>
      <p:grpSpPr>
        <a:xfrm>
          <a:off x="0" y="0"/>
          <a:ext cx="0" cy="0"/>
          <a:chOff x="0" y="0"/>
          <a:chExt cx="0" cy="0"/>
        </a:xfrm>
      </p:grpSpPr>
      <p:sp>
        <p:nvSpPr>
          <p:cNvPr id="109" name="Rectangle 108">
            <a:extLst>
              <a:ext uri="{FF2B5EF4-FFF2-40B4-BE49-F238E27FC236}">
                <a16:creationId xmlns:a16="http://schemas.microsoft.com/office/drawing/2014/main" id="{2D94F95D-89EF-455B-9F54-0F4231363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1"/>
            <a:ext cx="9144000" cy="2285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1" name="Group 110">
            <a:extLst>
              <a:ext uri="{FF2B5EF4-FFF2-40B4-BE49-F238E27FC236}">
                <a16:creationId xmlns:a16="http://schemas.microsoft.com/office/drawing/2014/main" id="{612B9F8D-6DD1-481E-8CCE-81A7EEB15F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68955" y="-8467"/>
            <a:ext cx="3575053" cy="6866467"/>
            <a:chOff x="7425267" y="-8467"/>
            <a:chExt cx="4766733" cy="6866467"/>
          </a:xfrm>
        </p:grpSpPr>
        <p:cxnSp>
          <p:nvCxnSpPr>
            <p:cNvPr id="112" name="Straight Connector 111">
              <a:extLst>
                <a:ext uri="{FF2B5EF4-FFF2-40B4-BE49-F238E27FC236}">
                  <a16:creationId xmlns:a16="http://schemas.microsoft.com/office/drawing/2014/main" id="{BD531F65-BE00-4220-96DD-64DD545E03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96547" y="4572001"/>
              <a:ext cx="393665" cy="2285999"/>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a:extLst>
                <a:ext uri="{FF2B5EF4-FFF2-40B4-BE49-F238E27FC236}">
                  <a16:creationId xmlns:a16="http://schemas.microsoft.com/office/drawing/2014/main" id="{95BD48B8-B8E0-4EC6-889B-B9D5035859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7425267" y="4572001"/>
              <a:ext cx="3383073" cy="2285999"/>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114" name="Rectangle 23">
              <a:extLst>
                <a:ext uri="{FF2B5EF4-FFF2-40B4-BE49-F238E27FC236}">
                  <a16:creationId xmlns:a16="http://schemas.microsoft.com/office/drawing/2014/main" id="{4CB88335-CEFC-4E93-A849-B293A59F0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5" name="Rectangle 25">
              <a:extLst>
                <a:ext uri="{FF2B5EF4-FFF2-40B4-BE49-F238E27FC236}">
                  <a16:creationId xmlns:a16="http://schemas.microsoft.com/office/drawing/2014/main" id="{A68404B5-9CA3-4B1B-A75D-54F36B1B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Isosceles Triangle 115">
              <a:extLst>
                <a:ext uri="{FF2B5EF4-FFF2-40B4-BE49-F238E27FC236}">
                  <a16:creationId xmlns:a16="http://schemas.microsoft.com/office/drawing/2014/main" id="{7260DE41-7357-49EC-A4FF-41B666696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7" name="Rectangle 27">
              <a:extLst>
                <a:ext uri="{FF2B5EF4-FFF2-40B4-BE49-F238E27FC236}">
                  <a16:creationId xmlns:a16="http://schemas.microsoft.com/office/drawing/2014/main" id="{1D9D87BA-A306-430B-8BCF-468FF820D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8" name="Rectangle 28">
              <a:extLst>
                <a:ext uri="{FF2B5EF4-FFF2-40B4-BE49-F238E27FC236}">
                  <a16:creationId xmlns:a16="http://schemas.microsoft.com/office/drawing/2014/main" id="{39F522E6-2DF0-48FC-873D-74BF21019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9" name="Rectangle 29">
              <a:extLst>
                <a:ext uri="{FF2B5EF4-FFF2-40B4-BE49-F238E27FC236}">
                  <a16:creationId xmlns:a16="http://schemas.microsoft.com/office/drawing/2014/main" id="{1015C585-0283-4901-9837-57DD565CE8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0" name="Isosceles Triangle 119">
              <a:extLst>
                <a:ext uri="{FF2B5EF4-FFF2-40B4-BE49-F238E27FC236}">
                  <a16:creationId xmlns:a16="http://schemas.microsoft.com/office/drawing/2014/main" id="{CB6D253E-04B9-4649-B17B-DE58968B27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66" name="Google Shape;166;ge22a9b58e6_0_5"/>
          <p:cNvSpPr txBox="1">
            <a:spLocks noGrp="1"/>
          </p:cNvSpPr>
          <p:nvPr>
            <p:ph type="title"/>
          </p:nvPr>
        </p:nvSpPr>
        <p:spPr>
          <a:xfrm>
            <a:off x="508000" y="4765972"/>
            <a:ext cx="6447501" cy="1320800"/>
          </a:xfrm>
          <a:prstGeom prst="rect">
            <a:avLst/>
          </a:prstGeom>
        </p:spPr>
        <p:txBody>
          <a:bodyPr spcFirstLastPara="1" lIns="0" tIns="0" rIns="0" bIns="0" anchor="ctr" anchorCtr="0">
            <a:normAutofit/>
          </a:bodyPr>
          <a:lstStyle/>
          <a:p>
            <a:pPr marL="0" lvl="0" indent="0" rtl="0">
              <a:spcBef>
                <a:spcPts val="0"/>
              </a:spcBef>
              <a:spcAft>
                <a:spcPts val="0"/>
              </a:spcAft>
              <a:buNone/>
            </a:pPr>
            <a:r>
              <a:rPr lang="en-US" sz="3800">
                <a:solidFill>
                  <a:schemeClr val="bg1"/>
                </a:solidFill>
              </a:rPr>
              <a:t>Conclusion</a:t>
            </a:r>
          </a:p>
        </p:txBody>
      </p:sp>
      <p:sp useBgFill="1">
        <p:nvSpPr>
          <p:cNvPr id="122" name="Rectangle 121">
            <a:extLst>
              <a:ext uri="{FF2B5EF4-FFF2-40B4-BE49-F238E27FC236}">
                <a16:creationId xmlns:a16="http://schemas.microsoft.com/office/drawing/2014/main" id="{A1AE21A0-AA96-4557-AB48-66255CF0A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9" name="Google Shape;167;ge22a9b58e6_0_5">
            <a:extLst>
              <a:ext uri="{FF2B5EF4-FFF2-40B4-BE49-F238E27FC236}">
                <a16:creationId xmlns:a16="http://schemas.microsoft.com/office/drawing/2014/main" id="{E8A03E0C-031F-4486-B22A-D43EAA09849B}"/>
              </a:ext>
            </a:extLst>
          </p:cNvPr>
          <p:cNvGraphicFramePr>
            <a:graphicFrameLocks noGrp="1"/>
          </p:cNvGraphicFramePr>
          <p:nvPr>
            <p:ph idx="1"/>
            <p:extLst>
              <p:ext uri="{D42A27DB-BD31-4B8C-83A1-F6EECF244321}">
                <p14:modId xmlns:p14="http://schemas.microsoft.com/office/powerpoint/2010/main" val="2611018964"/>
              </p:ext>
            </p:extLst>
          </p:nvPr>
        </p:nvGraphicFramePr>
        <p:xfrm>
          <a:off x="482203" y="642938"/>
          <a:ext cx="8179594" cy="3286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2"/>
          <p:cNvSpPr txBox="1"/>
          <p:nvPr/>
        </p:nvSpPr>
        <p:spPr>
          <a:xfrm>
            <a:off x="560875" y="854550"/>
            <a:ext cx="8241600" cy="483000"/>
          </a:xfrm>
          <a:prstGeom prst="rect">
            <a:avLst/>
          </a:prstGeom>
          <a:noFill/>
          <a:ln>
            <a:noFill/>
          </a:ln>
        </p:spPr>
        <p:txBody>
          <a:bodyPr spcFirstLastPara="1" wrap="square" lIns="91425" tIns="45700" rIns="91425" bIns="45700" anchor="b" anchorCtr="0">
            <a:normAutofit lnSpcReduction="10000"/>
          </a:bodyPr>
          <a:lstStyle/>
          <a:p>
            <a:pPr marL="0" lvl="0" indent="0" algn="l" rtl="0">
              <a:spcBef>
                <a:spcPts val="0"/>
              </a:spcBef>
              <a:spcAft>
                <a:spcPts val="0"/>
              </a:spcAft>
              <a:buNone/>
            </a:pPr>
            <a:r>
              <a:rPr lang="en-US" sz="2800">
                <a:solidFill>
                  <a:srgbClr val="3F3F3F"/>
                </a:solidFill>
              </a:rPr>
              <a:t>PROBLEM STATEMENT:</a:t>
            </a:r>
            <a:endParaRPr sz="2800">
              <a:solidFill>
                <a:srgbClr val="3F3F3F"/>
              </a:solidFill>
              <a:latin typeface="Franklin Gothic"/>
              <a:ea typeface="Franklin Gothic"/>
              <a:cs typeface="Franklin Gothic"/>
              <a:sym typeface="Franklin Gothic"/>
            </a:endParaRPr>
          </a:p>
        </p:txBody>
      </p:sp>
      <p:sp>
        <p:nvSpPr>
          <p:cNvPr id="59" name="Google Shape;59;p2"/>
          <p:cNvSpPr txBox="1"/>
          <p:nvPr/>
        </p:nvSpPr>
        <p:spPr>
          <a:xfrm>
            <a:off x="500748" y="1586071"/>
            <a:ext cx="8302200" cy="4084500"/>
          </a:xfrm>
          <a:prstGeom prst="rect">
            <a:avLst/>
          </a:prstGeom>
          <a:noFill/>
          <a:ln>
            <a:noFill/>
          </a:ln>
        </p:spPr>
        <p:txBody>
          <a:bodyPr spcFirstLastPara="1" wrap="square" lIns="91425" tIns="45700" rIns="91425" bIns="45700" anchor="ctr" anchorCtr="0">
            <a:normAutofit fontScale="77500" lnSpcReduction="20000"/>
          </a:bodyPr>
          <a:lstStyle/>
          <a:p>
            <a:pPr marL="306000" lvl="0" indent="-291132" algn="just" rtl="0">
              <a:lnSpc>
                <a:spcPct val="110000"/>
              </a:lnSpc>
              <a:spcBef>
                <a:spcPts val="0"/>
              </a:spcBef>
              <a:spcAft>
                <a:spcPts val="0"/>
              </a:spcAft>
              <a:buClr>
                <a:srgbClr val="1CADE4"/>
              </a:buClr>
              <a:buSzPct val="92000"/>
              <a:buFont typeface="Noto Sans Symbols"/>
              <a:buChar char="◼"/>
            </a:pPr>
            <a:r>
              <a:rPr lang="en-US" sz="1700">
                <a:solidFill>
                  <a:srgbClr val="3F3F3F"/>
                </a:solidFill>
              </a:rPr>
              <a:t>The MRI images contain various information, from which a radiologist generates the diagnosis report for the patient. Medical imaging is widely used in clinical practice for diagnosis and treatment.</a:t>
            </a:r>
            <a:endParaRPr sz="1700">
              <a:solidFill>
                <a:srgbClr val="3F3F3F"/>
              </a:solidFill>
              <a:latin typeface="Libre Franklin"/>
              <a:ea typeface="Libre Franklin"/>
              <a:cs typeface="Libre Franklin"/>
              <a:sym typeface="Libre Franklin"/>
            </a:endParaRPr>
          </a:p>
          <a:p>
            <a:pPr marL="306000" lvl="0" indent="-291132" algn="just" rtl="0">
              <a:lnSpc>
                <a:spcPct val="110000"/>
              </a:lnSpc>
              <a:spcBef>
                <a:spcPts val="914"/>
              </a:spcBef>
              <a:spcAft>
                <a:spcPts val="0"/>
              </a:spcAft>
              <a:buClr>
                <a:srgbClr val="1CADE4"/>
              </a:buClr>
              <a:buSzPct val="92000"/>
              <a:buFont typeface="Noto Sans Symbols"/>
              <a:buChar char="◼"/>
            </a:pPr>
            <a:r>
              <a:rPr lang="en-US" sz="1700">
                <a:solidFill>
                  <a:srgbClr val="3F3F3F"/>
                </a:solidFill>
              </a:rPr>
              <a:t>Writing a clinical report can be error-prone for inexperienced radiologists, and time consuming and tedious for experienced radiologists.</a:t>
            </a:r>
            <a:endParaRPr sz="1700">
              <a:solidFill>
                <a:srgbClr val="3F3F3F"/>
              </a:solidFill>
              <a:latin typeface="Libre Franklin"/>
              <a:ea typeface="Libre Franklin"/>
              <a:cs typeface="Libre Franklin"/>
              <a:sym typeface="Libre Franklin"/>
            </a:endParaRPr>
          </a:p>
          <a:p>
            <a:pPr marL="306000" lvl="0" indent="-291132" algn="just" rtl="0">
              <a:lnSpc>
                <a:spcPct val="110000"/>
              </a:lnSpc>
              <a:spcBef>
                <a:spcPts val="914"/>
              </a:spcBef>
              <a:spcAft>
                <a:spcPts val="0"/>
              </a:spcAft>
              <a:buClr>
                <a:srgbClr val="1CADE4"/>
              </a:buClr>
              <a:buSzPct val="92000"/>
              <a:buFont typeface="Noto Sans Symbols"/>
              <a:buChar char="◼"/>
            </a:pPr>
            <a:r>
              <a:rPr lang="en-US" sz="1700">
                <a:solidFill>
                  <a:srgbClr val="3F3F3F"/>
                </a:solidFill>
              </a:rPr>
              <a:t> There are miniscule details in these images, which might not be captured by the human eye. Moreover, the clinical report might vary from one radiologist to another for the same set of MRI images of a patient. </a:t>
            </a:r>
            <a:endParaRPr sz="1700">
              <a:solidFill>
                <a:srgbClr val="3F3F3F"/>
              </a:solidFill>
              <a:latin typeface="Libre Franklin"/>
              <a:ea typeface="Libre Franklin"/>
              <a:cs typeface="Libre Franklin"/>
              <a:sym typeface="Libre Franklin"/>
            </a:endParaRPr>
          </a:p>
          <a:p>
            <a:pPr marL="306000" lvl="0" indent="-291132" algn="just" rtl="0">
              <a:lnSpc>
                <a:spcPct val="110000"/>
              </a:lnSpc>
              <a:spcBef>
                <a:spcPts val="914"/>
              </a:spcBef>
              <a:spcAft>
                <a:spcPts val="0"/>
              </a:spcAft>
              <a:buClr>
                <a:srgbClr val="1CADE4"/>
              </a:buClr>
              <a:buSzPct val="92000"/>
              <a:buFont typeface="Noto Sans Symbols"/>
              <a:buChar char="◼"/>
            </a:pPr>
            <a:r>
              <a:rPr lang="en-US" sz="1700">
                <a:solidFill>
                  <a:srgbClr val="3F3F3F"/>
                </a:solidFill>
              </a:rPr>
              <a:t>To address these issues, we study the automatic generation of medical imaging reports. This task presents several challenges. </a:t>
            </a:r>
            <a:endParaRPr sz="1700">
              <a:solidFill>
                <a:srgbClr val="3F3F3F"/>
              </a:solidFill>
              <a:latin typeface="Libre Franklin"/>
              <a:ea typeface="Libre Franklin"/>
              <a:cs typeface="Libre Franklin"/>
              <a:sym typeface="Libre Franklin"/>
            </a:endParaRPr>
          </a:p>
          <a:p>
            <a:pPr marL="630000" lvl="1" indent="-291132" algn="just" rtl="0">
              <a:spcBef>
                <a:spcPts val="914"/>
              </a:spcBef>
              <a:spcAft>
                <a:spcPts val="0"/>
              </a:spcAft>
              <a:buClr>
                <a:srgbClr val="1CADE4"/>
              </a:buClr>
              <a:buSzPct val="92000"/>
              <a:buFont typeface="Noto Sans Symbols"/>
              <a:buChar char="◼"/>
            </a:pPr>
            <a:r>
              <a:rPr lang="en-US" sz="1700">
                <a:solidFill>
                  <a:srgbClr val="3F3F3F"/>
                </a:solidFill>
              </a:rPr>
              <a:t>A complete report contains multiple heterogeneous forms of information, including findings and tags. </a:t>
            </a:r>
            <a:endParaRPr>
              <a:solidFill>
                <a:srgbClr val="3F3F3F"/>
              </a:solidFill>
              <a:latin typeface="Libre Franklin"/>
              <a:ea typeface="Libre Franklin"/>
              <a:cs typeface="Libre Franklin"/>
              <a:sym typeface="Libre Franklin"/>
            </a:endParaRPr>
          </a:p>
          <a:p>
            <a:pPr marL="630000" lvl="1" indent="-291132" algn="just" rtl="0">
              <a:spcBef>
                <a:spcPts val="914"/>
              </a:spcBef>
              <a:spcAft>
                <a:spcPts val="0"/>
              </a:spcAft>
              <a:buClr>
                <a:srgbClr val="1CADE4"/>
              </a:buClr>
              <a:buSzPct val="92000"/>
              <a:buFont typeface="Noto Sans Symbols"/>
              <a:buChar char="◼"/>
            </a:pPr>
            <a:r>
              <a:rPr lang="en-US" sz="1700">
                <a:solidFill>
                  <a:srgbClr val="3F3F3F"/>
                </a:solidFill>
              </a:rPr>
              <a:t>Abnormal regions in medical images are difficult to identify. </a:t>
            </a:r>
            <a:endParaRPr>
              <a:solidFill>
                <a:srgbClr val="3F3F3F"/>
              </a:solidFill>
              <a:latin typeface="Libre Franklin"/>
              <a:ea typeface="Libre Franklin"/>
              <a:cs typeface="Libre Franklin"/>
              <a:sym typeface="Libre Franklin"/>
            </a:endParaRPr>
          </a:p>
          <a:p>
            <a:pPr marL="630000" lvl="1" indent="-291132" algn="just" rtl="0">
              <a:spcBef>
                <a:spcPts val="914"/>
              </a:spcBef>
              <a:spcAft>
                <a:spcPts val="0"/>
              </a:spcAft>
              <a:buClr>
                <a:srgbClr val="1CADE4"/>
              </a:buClr>
              <a:buSzPct val="92000"/>
              <a:buFont typeface="Noto Sans Symbols"/>
              <a:buChar char="◼"/>
            </a:pPr>
            <a:r>
              <a:rPr lang="en-US" sz="1700">
                <a:solidFill>
                  <a:srgbClr val="3F3F3F"/>
                </a:solidFill>
              </a:rPr>
              <a:t>The reports are typically long, containing multiple sentences.</a:t>
            </a:r>
            <a:endParaRPr>
              <a:solidFill>
                <a:srgbClr val="3F3F3F"/>
              </a:solidFill>
              <a:latin typeface="Libre Franklin"/>
              <a:ea typeface="Libre Franklin"/>
              <a:cs typeface="Libre Franklin"/>
              <a:sym typeface="Libre Franklin"/>
            </a:endParaRPr>
          </a:p>
          <a:p>
            <a:pPr marL="306000" lvl="0" indent="-291132" algn="just" rtl="0">
              <a:lnSpc>
                <a:spcPct val="110000"/>
              </a:lnSpc>
              <a:spcBef>
                <a:spcPts val="914"/>
              </a:spcBef>
              <a:spcAft>
                <a:spcPts val="0"/>
              </a:spcAft>
              <a:buClr>
                <a:srgbClr val="1CADE4"/>
              </a:buClr>
              <a:buSzPct val="92000"/>
              <a:buFont typeface="Noto Sans Symbols"/>
              <a:buChar char="◼"/>
            </a:pPr>
            <a:r>
              <a:rPr lang="en-US" sz="1700">
                <a:solidFill>
                  <a:srgbClr val="3F3F3F"/>
                </a:solidFill>
              </a:rPr>
              <a:t> We have tried to create a solution for this problem by auto-generating these clinical diagnostic reports by applying the convolutional layers and sequence-to-sequence NLP modeling concepts. The model learns from the historical MRI images of the Lumbar Spine along with their corresponding clinical notes for 510 patients </a:t>
            </a:r>
            <a:endParaRPr sz="1700">
              <a:solidFill>
                <a:srgbClr val="3F3F3F"/>
              </a:solidFill>
              <a:latin typeface="Libre Franklin"/>
              <a:ea typeface="Libre Franklin"/>
              <a:cs typeface="Libre Franklin"/>
              <a:sym typeface="Libre Franklin"/>
            </a:endParaRPr>
          </a:p>
        </p:txBody>
      </p:sp>
      <p:sp>
        <p:nvSpPr>
          <p:cNvPr id="60" name="Google Shape;60;p2"/>
          <p:cNvSpPr txBox="1">
            <a:spLocks noGrp="1"/>
          </p:cNvSpPr>
          <p:nvPr>
            <p:ph type="title"/>
          </p:nvPr>
        </p:nvSpPr>
        <p:spPr>
          <a:xfrm>
            <a:off x="355550" y="193525"/>
            <a:ext cx="8592600" cy="412500"/>
          </a:xfrm>
          <a:prstGeom prst="rect">
            <a:avLst/>
          </a:prstGeom>
          <a:noFill/>
          <a:ln>
            <a:noFill/>
          </a:ln>
        </p:spPr>
        <p:txBody>
          <a:bodyPr spcFirstLastPara="1" wrap="square" lIns="0" tIns="12050" rIns="0" bIns="0" anchor="t" anchorCtr="0">
            <a:spAutoFit/>
          </a:bodyPr>
          <a:lstStyle/>
          <a:p>
            <a:pPr marL="0" lvl="0" indent="0" algn="l" rtl="0">
              <a:spcBef>
                <a:spcPts val="0"/>
              </a:spcBef>
              <a:spcAft>
                <a:spcPts val="0"/>
              </a:spcAft>
              <a:buClr>
                <a:schemeClr val="dk1"/>
              </a:buClr>
              <a:buSzPts val="1100"/>
              <a:buFont typeface="Arial"/>
              <a:buNone/>
            </a:pPr>
            <a:r>
              <a:rPr lang="en-US" sz="2600" b="1" dirty="0">
                <a:solidFill>
                  <a:srgbClr val="3F3F3F"/>
                </a:solidFill>
                <a:latin typeface="Arial"/>
                <a:ea typeface="Arial"/>
                <a:cs typeface="Arial"/>
                <a:sym typeface="Arial"/>
              </a:rPr>
              <a:t>MRI IMAGES REPORT GENERATION </a:t>
            </a:r>
            <a:endParaRPr sz="38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4"/>
          <p:cNvSpPr txBox="1">
            <a:spLocks noGrp="1"/>
          </p:cNvSpPr>
          <p:nvPr>
            <p:ph type="title"/>
          </p:nvPr>
        </p:nvSpPr>
        <p:spPr>
          <a:xfrm>
            <a:off x="533196" y="279400"/>
            <a:ext cx="5801400" cy="62790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a:t>DataSet </a:t>
            </a:r>
            <a:endParaRPr/>
          </a:p>
        </p:txBody>
      </p:sp>
      <p:sp>
        <p:nvSpPr>
          <p:cNvPr id="66" name="Google Shape;66;p4"/>
          <p:cNvSpPr txBox="1"/>
          <p:nvPr/>
        </p:nvSpPr>
        <p:spPr>
          <a:xfrm>
            <a:off x="533200" y="1013350"/>
            <a:ext cx="8105400" cy="3887400"/>
          </a:xfrm>
          <a:prstGeom prst="rect">
            <a:avLst/>
          </a:prstGeom>
          <a:noFill/>
          <a:ln>
            <a:noFill/>
          </a:ln>
        </p:spPr>
        <p:txBody>
          <a:bodyPr spcFirstLastPara="1" wrap="square" lIns="91425" tIns="91425" rIns="91425" bIns="91425" anchor="t" anchorCtr="0">
            <a:spAutoFit/>
          </a:bodyPr>
          <a:lstStyle/>
          <a:p>
            <a:pPr marL="457200" lvl="0" indent="-323850" algn="just" rtl="0">
              <a:spcBef>
                <a:spcPts val="0"/>
              </a:spcBef>
              <a:spcAft>
                <a:spcPts val="0"/>
              </a:spcAft>
              <a:buSzPts val="1500"/>
              <a:buChar char="●"/>
            </a:pPr>
            <a:r>
              <a:rPr lang="en-US" sz="1500"/>
              <a:t>In order to train the model for the generation of clinical text report for the MRI images of a patient, we have taken the MRI images of 510 patients along with their clinical notes prepared by the radiologists.</a:t>
            </a:r>
            <a:endParaRPr sz="1500"/>
          </a:p>
          <a:p>
            <a:pPr marL="457200" marR="0" lvl="0" indent="-323850" algn="just" rtl="0">
              <a:lnSpc>
                <a:spcPct val="100000"/>
              </a:lnSpc>
              <a:spcBef>
                <a:spcPts val="0"/>
              </a:spcBef>
              <a:spcAft>
                <a:spcPts val="0"/>
              </a:spcAft>
              <a:buSzPts val="1500"/>
              <a:buChar char="●"/>
            </a:pPr>
            <a:r>
              <a:rPr lang="en-US" sz="1500"/>
              <a:t>We pass the MRI images of the new patient to the trained model for the generation of the clinical text report.</a:t>
            </a:r>
            <a:endParaRPr sz="1500"/>
          </a:p>
          <a:p>
            <a:pPr marL="457200" marR="0" lvl="0" indent="-323850" algn="just" rtl="0">
              <a:lnSpc>
                <a:spcPct val="100000"/>
              </a:lnSpc>
              <a:spcBef>
                <a:spcPts val="0"/>
              </a:spcBef>
              <a:spcAft>
                <a:spcPts val="0"/>
              </a:spcAft>
              <a:buSzPts val="1500"/>
              <a:buChar char="●"/>
            </a:pPr>
            <a:r>
              <a:rPr lang="en-US" sz="1500"/>
              <a:t>We have used the dataset available publicly, which consists of the Lumbar Spine MRI images of 510 patients having a total of 48,345 MRI slices. There are six different views of MRI images per patient.</a:t>
            </a:r>
            <a:endParaRPr sz="1500"/>
          </a:p>
          <a:p>
            <a:pPr marL="457200" marR="0" lvl="0" indent="-323850" algn="just" rtl="0">
              <a:lnSpc>
                <a:spcPct val="100000"/>
              </a:lnSpc>
              <a:spcBef>
                <a:spcPts val="0"/>
              </a:spcBef>
              <a:spcAft>
                <a:spcPts val="0"/>
              </a:spcAft>
              <a:buSzPts val="1500"/>
              <a:buChar char="●"/>
            </a:pPr>
            <a:r>
              <a:rPr lang="en-US" sz="1500"/>
              <a:t>Each patient has multiple MRI images and the radiologist report (clinical notes) associated with those images.</a:t>
            </a:r>
            <a:endParaRPr sz="1500"/>
          </a:p>
          <a:p>
            <a:pPr marL="457200" marR="25400" lvl="0" indent="-317500" algn="just" rtl="0">
              <a:lnSpc>
                <a:spcPct val="106000"/>
              </a:lnSpc>
              <a:spcBef>
                <a:spcPts val="0"/>
              </a:spcBef>
              <a:spcAft>
                <a:spcPts val="0"/>
              </a:spcAft>
              <a:buSzPts val="1400"/>
              <a:buChar char="●"/>
            </a:pPr>
            <a:r>
              <a:rPr lang="en-US" sz="800">
                <a:solidFill>
                  <a:schemeClr val="dk1"/>
                </a:solidFill>
              </a:rPr>
              <a:t> </a:t>
            </a:r>
            <a:r>
              <a:rPr lang="en-US" sz="1200">
                <a:solidFill>
                  <a:schemeClr val="dk1"/>
                </a:solidFill>
              </a:rPr>
              <a:t>Image count for the patients ranges from 62 to 783. Total number of images for all the patients is 48,345. Average count of images per patient is roughly 94.</a:t>
            </a:r>
            <a:endParaRPr sz="1200">
              <a:solidFill>
                <a:schemeClr val="dk1"/>
              </a:solidFill>
            </a:endParaRPr>
          </a:p>
          <a:p>
            <a:pPr marL="457200" marR="0" lvl="0" indent="-323850" algn="just" rtl="0">
              <a:lnSpc>
                <a:spcPct val="100000"/>
              </a:lnSpc>
              <a:spcBef>
                <a:spcPts val="0"/>
              </a:spcBef>
              <a:spcAft>
                <a:spcPts val="0"/>
              </a:spcAft>
              <a:buSzPts val="1500"/>
              <a:buChar char="●"/>
            </a:pPr>
            <a:r>
              <a:rPr lang="en-US" sz="1200">
                <a:solidFill>
                  <a:schemeClr val="dk1"/>
                </a:solidFill>
              </a:rPr>
              <a:t>This dataset contains annotations by expert radiologists for the Lumbar Spine MRI Dataset. The notes contain information regarding the observed characteristics, condition of the lumbar spine, or presence of diseases, these include bone marrow disease, end plate degeneration, IVD bulges, Thecal Sac compression, central or foraminal stenosis, annular tears, scoliosis, endplate defects (Modic type), facet joint and Ligamentum Flavum hypertrophy, and spondylolisthesis</a:t>
            </a:r>
            <a:endParaRPr sz="1500"/>
          </a:p>
        </p:txBody>
      </p:sp>
      <p:sp>
        <p:nvSpPr>
          <p:cNvPr id="67" name="Google Shape;67;p4"/>
          <p:cNvSpPr txBox="1"/>
          <p:nvPr/>
        </p:nvSpPr>
        <p:spPr>
          <a:xfrm>
            <a:off x="402625" y="6304075"/>
            <a:ext cx="5479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https://data.mendeley.com/datasets/k57fr854j2/2</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ge216973a5e_0_2"/>
          <p:cNvSpPr txBox="1"/>
          <p:nvPr/>
        </p:nvSpPr>
        <p:spPr>
          <a:xfrm>
            <a:off x="528308" y="789001"/>
            <a:ext cx="5740500" cy="825300"/>
          </a:xfrm>
          <a:prstGeom prst="rect">
            <a:avLst/>
          </a:prstGeom>
          <a:noFill/>
          <a:ln>
            <a:noFill/>
          </a:ln>
        </p:spPr>
        <p:txBody>
          <a:bodyPr spcFirstLastPara="1" wrap="square" lIns="0" tIns="85725" rIns="0" bIns="0" anchor="t" anchorCtr="0">
            <a:spAutoFit/>
          </a:bodyPr>
          <a:lstStyle/>
          <a:p>
            <a:pPr marL="355600" marR="0" lvl="0" indent="-342900" algn="l" rtl="0">
              <a:lnSpc>
                <a:spcPct val="100000"/>
              </a:lnSpc>
              <a:spcBef>
                <a:spcPts val="0"/>
              </a:spcBef>
              <a:spcAft>
                <a:spcPts val="0"/>
              </a:spcAft>
              <a:buClr>
                <a:srgbClr val="00549F"/>
              </a:buClr>
              <a:buSzPts val="2400"/>
              <a:buFont typeface="Noto Sans Symbols"/>
              <a:buChar char="⮚"/>
            </a:pPr>
            <a:r>
              <a:rPr lang="en-US" sz="2400">
                <a:solidFill>
                  <a:schemeClr val="dk1"/>
                </a:solidFill>
                <a:latin typeface="Calibri"/>
                <a:ea typeface="Calibri"/>
                <a:cs typeface="Calibri"/>
                <a:sym typeface="Calibri"/>
              </a:rPr>
              <a:t>MRI Six Image views :</a:t>
            </a:r>
            <a:endParaRPr sz="2400">
              <a:solidFill>
                <a:schemeClr val="dk1"/>
              </a:solidFill>
              <a:latin typeface="Calibri"/>
              <a:ea typeface="Calibri"/>
              <a:cs typeface="Calibri"/>
              <a:sym typeface="Calibri"/>
            </a:endParaRPr>
          </a:p>
          <a:p>
            <a:pPr marL="457200" marR="0" lvl="0" indent="0" algn="l" rtl="0">
              <a:lnSpc>
                <a:spcPct val="100000"/>
              </a:lnSpc>
              <a:spcBef>
                <a:spcPts val="0"/>
              </a:spcBef>
              <a:spcAft>
                <a:spcPts val="0"/>
              </a:spcAft>
              <a:buNone/>
            </a:pPr>
            <a:endParaRPr sz="2400">
              <a:solidFill>
                <a:schemeClr val="dk1"/>
              </a:solidFill>
              <a:latin typeface="Calibri"/>
              <a:ea typeface="Calibri"/>
              <a:cs typeface="Calibri"/>
              <a:sym typeface="Calibri"/>
            </a:endParaRPr>
          </a:p>
        </p:txBody>
      </p:sp>
      <p:sp>
        <p:nvSpPr>
          <p:cNvPr id="73" name="Google Shape;73;ge216973a5e_0_2"/>
          <p:cNvSpPr txBox="1">
            <a:spLocks noGrp="1"/>
          </p:cNvSpPr>
          <p:nvPr>
            <p:ph type="title"/>
          </p:nvPr>
        </p:nvSpPr>
        <p:spPr>
          <a:xfrm>
            <a:off x="528302" y="222600"/>
            <a:ext cx="8172300" cy="56640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sz="3600"/>
              <a:t>Patient MRI Images and Clinical Report</a:t>
            </a:r>
            <a:endParaRPr sz="3600"/>
          </a:p>
        </p:txBody>
      </p:sp>
      <p:pic>
        <p:nvPicPr>
          <p:cNvPr id="74" name="Google Shape;74;ge216973a5e_0_2"/>
          <p:cNvPicPr preferRelativeResize="0"/>
          <p:nvPr/>
        </p:nvPicPr>
        <p:blipFill>
          <a:blip r:embed="rId3">
            <a:alphaModFix/>
          </a:blip>
          <a:stretch>
            <a:fillRect/>
          </a:stretch>
        </p:blipFill>
        <p:spPr>
          <a:xfrm>
            <a:off x="5724525" y="1303300"/>
            <a:ext cx="2839600" cy="2388550"/>
          </a:xfrm>
          <a:prstGeom prst="rect">
            <a:avLst/>
          </a:prstGeom>
          <a:noFill/>
          <a:ln>
            <a:noFill/>
          </a:ln>
        </p:spPr>
      </p:pic>
      <p:pic>
        <p:nvPicPr>
          <p:cNvPr id="75" name="Google Shape;75;ge216973a5e_0_2"/>
          <p:cNvPicPr preferRelativeResize="0"/>
          <p:nvPr/>
        </p:nvPicPr>
        <p:blipFill>
          <a:blip r:embed="rId4">
            <a:alphaModFix/>
          </a:blip>
          <a:stretch>
            <a:fillRect/>
          </a:stretch>
        </p:blipFill>
        <p:spPr>
          <a:xfrm>
            <a:off x="5648325" y="3691850"/>
            <a:ext cx="2743200" cy="2286000"/>
          </a:xfrm>
          <a:prstGeom prst="rect">
            <a:avLst/>
          </a:prstGeom>
          <a:noFill/>
          <a:ln>
            <a:noFill/>
          </a:ln>
        </p:spPr>
      </p:pic>
      <p:pic>
        <p:nvPicPr>
          <p:cNvPr id="76" name="Google Shape;76;ge216973a5e_0_2"/>
          <p:cNvPicPr preferRelativeResize="0"/>
          <p:nvPr/>
        </p:nvPicPr>
        <p:blipFill>
          <a:blip r:embed="rId5">
            <a:alphaModFix/>
          </a:blip>
          <a:stretch>
            <a:fillRect/>
          </a:stretch>
        </p:blipFill>
        <p:spPr>
          <a:xfrm>
            <a:off x="466000" y="3691850"/>
            <a:ext cx="2743200" cy="2286000"/>
          </a:xfrm>
          <a:prstGeom prst="rect">
            <a:avLst/>
          </a:prstGeom>
          <a:noFill/>
          <a:ln>
            <a:noFill/>
          </a:ln>
        </p:spPr>
      </p:pic>
      <p:pic>
        <p:nvPicPr>
          <p:cNvPr id="77" name="Google Shape;77;ge216973a5e_0_2"/>
          <p:cNvPicPr preferRelativeResize="0"/>
          <p:nvPr/>
        </p:nvPicPr>
        <p:blipFill>
          <a:blip r:embed="rId6">
            <a:alphaModFix/>
          </a:blip>
          <a:stretch>
            <a:fillRect/>
          </a:stretch>
        </p:blipFill>
        <p:spPr>
          <a:xfrm>
            <a:off x="2905125" y="3640575"/>
            <a:ext cx="2743200" cy="2388550"/>
          </a:xfrm>
          <a:prstGeom prst="rect">
            <a:avLst/>
          </a:prstGeom>
          <a:noFill/>
          <a:ln>
            <a:noFill/>
          </a:ln>
        </p:spPr>
      </p:pic>
      <p:pic>
        <p:nvPicPr>
          <p:cNvPr id="78" name="Google Shape;78;ge216973a5e_0_2"/>
          <p:cNvPicPr preferRelativeResize="0"/>
          <p:nvPr/>
        </p:nvPicPr>
        <p:blipFill>
          <a:blip r:embed="rId7">
            <a:alphaModFix/>
          </a:blip>
          <a:stretch>
            <a:fillRect/>
          </a:stretch>
        </p:blipFill>
        <p:spPr>
          <a:xfrm>
            <a:off x="389800" y="1279425"/>
            <a:ext cx="2743200" cy="2286000"/>
          </a:xfrm>
          <a:prstGeom prst="rect">
            <a:avLst/>
          </a:prstGeom>
          <a:noFill/>
          <a:ln>
            <a:noFill/>
          </a:ln>
        </p:spPr>
      </p:pic>
      <p:pic>
        <p:nvPicPr>
          <p:cNvPr id="79" name="Google Shape;79;ge216973a5e_0_2"/>
          <p:cNvPicPr preferRelativeResize="0"/>
          <p:nvPr/>
        </p:nvPicPr>
        <p:blipFill>
          <a:blip r:embed="rId8">
            <a:alphaModFix/>
          </a:blip>
          <a:stretch>
            <a:fillRect/>
          </a:stretch>
        </p:blipFill>
        <p:spPr>
          <a:xfrm>
            <a:off x="3077725" y="1303300"/>
            <a:ext cx="2743200" cy="2388550"/>
          </a:xfrm>
          <a:prstGeom prst="rect">
            <a:avLst/>
          </a:prstGeom>
          <a:noFill/>
          <a:ln>
            <a:noFill/>
          </a:ln>
        </p:spPr>
      </p:pic>
      <p:sp>
        <p:nvSpPr>
          <p:cNvPr id="80" name="Google Shape;80;ge216973a5e_0_2"/>
          <p:cNvSpPr txBox="1"/>
          <p:nvPr/>
        </p:nvSpPr>
        <p:spPr>
          <a:xfrm>
            <a:off x="313600" y="6001725"/>
            <a:ext cx="7925400" cy="1425600"/>
          </a:xfrm>
          <a:prstGeom prst="rect">
            <a:avLst/>
          </a:prstGeom>
          <a:noFill/>
          <a:ln>
            <a:noFill/>
          </a:ln>
        </p:spPr>
        <p:txBody>
          <a:bodyPr spcFirstLastPara="1" wrap="square" lIns="0" tIns="85725" rIns="0" bIns="0" anchor="t" anchorCtr="0">
            <a:spAutoFit/>
          </a:bodyPr>
          <a:lstStyle/>
          <a:p>
            <a:pPr marL="355600" marR="0" lvl="0" indent="-342900" algn="l" rtl="0">
              <a:lnSpc>
                <a:spcPct val="100000"/>
              </a:lnSpc>
              <a:spcBef>
                <a:spcPts val="0"/>
              </a:spcBef>
              <a:spcAft>
                <a:spcPts val="0"/>
              </a:spcAft>
              <a:buClr>
                <a:srgbClr val="00549F"/>
              </a:buClr>
              <a:buSzPts val="2400"/>
              <a:buFont typeface="Noto Sans Symbols"/>
              <a:buChar char="⮚"/>
            </a:pPr>
            <a:r>
              <a:rPr lang="en-US" sz="2400">
                <a:solidFill>
                  <a:schemeClr val="dk1"/>
                </a:solidFill>
                <a:latin typeface="Calibri"/>
                <a:ea typeface="Calibri"/>
                <a:cs typeface="Calibri"/>
                <a:sym typeface="Calibri"/>
              </a:rPr>
              <a:t>Report : </a:t>
            </a:r>
            <a:r>
              <a:rPr lang="en-US" sz="1500" i="1">
                <a:solidFill>
                  <a:schemeClr val="dk1"/>
                </a:solidFill>
              </a:rPr>
              <a:t>LSS MRI :Feature of muscle spasm.Diffuse disc bulge noted at L4/L5 level ,mildly compressing the thecal sac and both exit nerve roots</a:t>
            </a:r>
            <a:endParaRPr sz="1500" i="1">
              <a:solidFill>
                <a:schemeClr val="dk1"/>
              </a:solidFill>
            </a:endParaRPr>
          </a:p>
          <a:p>
            <a:pPr marL="457200" marR="0" lvl="0" indent="0" algn="l" rtl="0">
              <a:lnSpc>
                <a:spcPct val="100000"/>
              </a:lnSpc>
              <a:spcBef>
                <a:spcPts val="0"/>
              </a:spcBef>
              <a:spcAft>
                <a:spcPts val="0"/>
              </a:spcAft>
              <a:buNone/>
            </a:pPr>
            <a:endParaRPr sz="2400">
              <a:solidFill>
                <a:schemeClr val="dk1"/>
              </a:solidFill>
              <a:latin typeface="Calibri"/>
              <a:ea typeface="Calibri"/>
              <a:cs typeface="Calibri"/>
              <a:sym typeface="Calibri"/>
            </a:endParaRPr>
          </a:p>
          <a:p>
            <a:pPr marL="457200" marR="0" lvl="0" indent="0" algn="l" rtl="0">
              <a:lnSpc>
                <a:spcPct val="100000"/>
              </a:lnSpc>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ge216973a5e_0_7"/>
          <p:cNvSpPr txBox="1">
            <a:spLocks noGrp="1"/>
          </p:cNvSpPr>
          <p:nvPr>
            <p:ph type="title"/>
          </p:nvPr>
        </p:nvSpPr>
        <p:spPr>
          <a:xfrm>
            <a:off x="533201" y="279400"/>
            <a:ext cx="7880700" cy="56640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sz="3600"/>
              <a:t>Patient Clinical Report EDA</a:t>
            </a:r>
            <a:endParaRPr sz="3600"/>
          </a:p>
        </p:txBody>
      </p:sp>
      <p:pic>
        <p:nvPicPr>
          <p:cNvPr id="86" name="Google Shape;86;ge216973a5e_0_7"/>
          <p:cNvPicPr preferRelativeResize="0"/>
          <p:nvPr/>
        </p:nvPicPr>
        <p:blipFill>
          <a:blip r:embed="rId3">
            <a:alphaModFix/>
          </a:blip>
          <a:stretch>
            <a:fillRect/>
          </a:stretch>
        </p:blipFill>
        <p:spPr>
          <a:xfrm>
            <a:off x="4136975" y="1253350"/>
            <a:ext cx="4484074" cy="3204850"/>
          </a:xfrm>
          <a:prstGeom prst="rect">
            <a:avLst/>
          </a:prstGeom>
          <a:noFill/>
          <a:ln>
            <a:noFill/>
          </a:ln>
          <a:effectLst>
            <a:outerShdw blurRad="57150" dist="19050" dir="5400000" algn="bl" rotWithShape="0">
              <a:srgbClr val="000000">
                <a:alpha val="60000"/>
              </a:srgbClr>
            </a:outerShdw>
          </a:effectLst>
        </p:spPr>
      </p:pic>
      <p:pic>
        <p:nvPicPr>
          <p:cNvPr id="87" name="Google Shape;87;ge216973a5e_0_7"/>
          <p:cNvPicPr preferRelativeResize="0"/>
          <p:nvPr/>
        </p:nvPicPr>
        <p:blipFill>
          <a:blip r:embed="rId4">
            <a:alphaModFix/>
          </a:blip>
          <a:stretch>
            <a:fillRect/>
          </a:stretch>
        </p:blipFill>
        <p:spPr>
          <a:xfrm>
            <a:off x="342750" y="1490875"/>
            <a:ext cx="3598050" cy="2923050"/>
          </a:xfrm>
          <a:prstGeom prst="rect">
            <a:avLst/>
          </a:prstGeom>
          <a:noFill/>
          <a:ln>
            <a:noFill/>
          </a:ln>
          <a:effectLst>
            <a:outerShdw blurRad="57150" dist="19050" dir="5400000" algn="bl" rotWithShape="0">
              <a:srgbClr val="000000">
                <a:alpha val="50000"/>
              </a:srgbClr>
            </a:outerShdw>
          </a:effectLst>
        </p:spPr>
      </p:pic>
      <p:sp>
        <p:nvSpPr>
          <p:cNvPr id="88" name="Google Shape;88;ge216973a5e_0_7"/>
          <p:cNvSpPr txBox="1"/>
          <p:nvPr/>
        </p:nvSpPr>
        <p:spPr>
          <a:xfrm>
            <a:off x="4080675" y="898475"/>
            <a:ext cx="1670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Calibri"/>
                <a:ea typeface="Calibri"/>
                <a:cs typeface="Calibri"/>
                <a:sym typeface="Calibri"/>
              </a:rPr>
              <a:t>Word Cloud</a:t>
            </a:r>
            <a:endParaRPr>
              <a:latin typeface="Calibri"/>
              <a:ea typeface="Calibri"/>
              <a:cs typeface="Calibri"/>
              <a:sym typeface="Calibri"/>
            </a:endParaRPr>
          </a:p>
        </p:txBody>
      </p:sp>
      <p:sp>
        <p:nvSpPr>
          <p:cNvPr id="89" name="Google Shape;89;ge216973a5e_0_7"/>
          <p:cNvSpPr txBox="1"/>
          <p:nvPr/>
        </p:nvSpPr>
        <p:spPr>
          <a:xfrm>
            <a:off x="418550" y="4749425"/>
            <a:ext cx="8202600" cy="1046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US">
                <a:latin typeface="Calibri"/>
                <a:ea typeface="Calibri"/>
                <a:cs typeface="Calibri"/>
                <a:sym typeface="Calibri"/>
              </a:rPr>
              <a:t>After cleaning and processing of the reports we have  analyzed as per the Fig.1 number of words in report vary across </a:t>
            </a:r>
            <a:r>
              <a:rPr lang="en-US">
                <a:solidFill>
                  <a:schemeClr val="dk1"/>
                </a:solidFill>
                <a:latin typeface="Calibri"/>
                <a:ea typeface="Calibri"/>
                <a:cs typeface="Calibri"/>
                <a:sym typeface="Calibri"/>
              </a:rPr>
              <a:t>the patients, </a:t>
            </a:r>
            <a:r>
              <a:rPr lang="en-US">
                <a:latin typeface="Calibri"/>
                <a:ea typeface="Calibri"/>
                <a:cs typeface="Calibri"/>
                <a:sym typeface="Calibri"/>
              </a:rPr>
              <a:t>so we have post padded the sequence with max length (135).</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US">
                <a:latin typeface="Calibri"/>
                <a:ea typeface="Calibri"/>
                <a:cs typeface="Calibri"/>
                <a:sym typeface="Calibri"/>
              </a:rPr>
              <a:t>Plotted the word cloud Fig. 2, which gives in-depth visualization  of the popular words based on frequency and relevance.</a:t>
            </a:r>
            <a:endParaRPr>
              <a:latin typeface="Calibri"/>
              <a:ea typeface="Calibri"/>
              <a:cs typeface="Calibri"/>
              <a:sym typeface="Calibri"/>
            </a:endParaRPr>
          </a:p>
        </p:txBody>
      </p:sp>
      <p:sp>
        <p:nvSpPr>
          <p:cNvPr id="90" name="Google Shape;90;ge216973a5e_0_7"/>
          <p:cNvSpPr txBox="1"/>
          <p:nvPr/>
        </p:nvSpPr>
        <p:spPr>
          <a:xfrm>
            <a:off x="1727975" y="4371900"/>
            <a:ext cx="619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Calibri"/>
                <a:ea typeface="Calibri"/>
                <a:cs typeface="Calibri"/>
                <a:sym typeface="Calibri"/>
              </a:rPr>
              <a:t>Fig.1</a:t>
            </a:r>
            <a:endParaRPr>
              <a:latin typeface="Calibri"/>
              <a:ea typeface="Calibri"/>
              <a:cs typeface="Calibri"/>
              <a:sym typeface="Calibri"/>
            </a:endParaRPr>
          </a:p>
        </p:txBody>
      </p:sp>
      <p:sp>
        <p:nvSpPr>
          <p:cNvPr id="91" name="Google Shape;91;ge216973a5e_0_7"/>
          <p:cNvSpPr txBox="1"/>
          <p:nvPr/>
        </p:nvSpPr>
        <p:spPr>
          <a:xfrm>
            <a:off x="6232575" y="4371900"/>
            <a:ext cx="619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Calibri"/>
                <a:ea typeface="Calibri"/>
                <a:cs typeface="Calibri"/>
                <a:sym typeface="Calibri"/>
              </a:rPr>
              <a:t>Fig.2</a:t>
            </a: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ge216973a5e_1_62"/>
          <p:cNvSpPr txBox="1"/>
          <p:nvPr/>
        </p:nvSpPr>
        <p:spPr>
          <a:xfrm>
            <a:off x="520049" y="767200"/>
            <a:ext cx="8103900" cy="1687500"/>
          </a:xfrm>
          <a:prstGeom prst="rect">
            <a:avLst/>
          </a:prstGeom>
          <a:noFill/>
          <a:ln>
            <a:noFill/>
          </a:ln>
        </p:spPr>
        <p:txBody>
          <a:bodyPr spcFirstLastPara="1" wrap="square" lIns="0" tIns="85725" rIns="0" bIns="0" anchor="t" anchorCtr="0">
            <a:spAutoFit/>
          </a:bodyPr>
          <a:lstStyle/>
          <a:p>
            <a:pPr marL="355600" marR="0" lvl="0" indent="-368300" algn="l" rtl="0">
              <a:lnSpc>
                <a:spcPct val="100000"/>
              </a:lnSpc>
              <a:spcBef>
                <a:spcPts val="0"/>
              </a:spcBef>
              <a:spcAft>
                <a:spcPts val="0"/>
              </a:spcAft>
              <a:buClr>
                <a:srgbClr val="00549F"/>
              </a:buClr>
              <a:buSzPts val="2800"/>
              <a:buFont typeface="Noto Sans Symbols"/>
              <a:buChar char="⮚"/>
            </a:pPr>
            <a:r>
              <a:rPr lang="en-US" sz="2000">
                <a:solidFill>
                  <a:schemeClr val="dk1"/>
                </a:solidFill>
                <a:highlight>
                  <a:srgbClr val="FFFFFF"/>
                </a:highlight>
                <a:latin typeface="Calibri"/>
                <a:ea typeface="Calibri"/>
                <a:cs typeface="Calibri"/>
                <a:sym typeface="Calibri"/>
              </a:rPr>
              <a:t>ChexNet Model:</a:t>
            </a:r>
            <a:endParaRPr sz="2000">
              <a:solidFill>
                <a:schemeClr val="dk1"/>
              </a:solidFill>
              <a:highlight>
                <a:srgbClr val="FFFFFF"/>
              </a:highlight>
              <a:latin typeface="Calibri"/>
              <a:ea typeface="Calibri"/>
              <a:cs typeface="Calibri"/>
              <a:sym typeface="Calibri"/>
            </a:endParaRPr>
          </a:p>
          <a:p>
            <a:pPr marL="914400" lvl="1" indent="-355600" algn="l" rtl="0">
              <a:spcBef>
                <a:spcPts val="0"/>
              </a:spcBef>
              <a:spcAft>
                <a:spcPts val="0"/>
              </a:spcAft>
              <a:buClr>
                <a:srgbClr val="00549F"/>
              </a:buClr>
              <a:buSzPts val="2000"/>
              <a:buFont typeface="Noto Sans Symbols"/>
              <a:buChar char="○"/>
            </a:pPr>
            <a:r>
              <a:rPr lang="en-US" sz="1200">
                <a:solidFill>
                  <a:schemeClr val="dk1"/>
                </a:solidFill>
                <a:highlight>
                  <a:schemeClr val="lt1"/>
                </a:highlight>
                <a:latin typeface="Calibri"/>
                <a:ea typeface="Calibri"/>
                <a:cs typeface="Calibri"/>
                <a:sym typeface="Calibri"/>
              </a:rPr>
              <a:t>ChexNet, is a 121-layer convolutional neural network trained on ChestX-ray14, currently the largest publicly available chest X-ray dataset, containing over 100,000 frontal-view X-ray images with 14 diseases. </a:t>
            </a:r>
            <a:endParaRPr sz="1200">
              <a:solidFill>
                <a:schemeClr val="dk1"/>
              </a:solidFill>
              <a:highlight>
                <a:schemeClr val="lt1"/>
              </a:highlight>
              <a:latin typeface="Calibri"/>
              <a:ea typeface="Calibri"/>
              <a:cs typeface="Calibri"/>
              <a:sym typeface="Calibri"/>
            </a:endParaRPr>
          </a:p>
          <a:p>
            <a:pPr marL="914400" lvl="1" indent="-355600" algn="l" rtl="0">
              <a:spcBef>
                <a:spcPts val="0"/>
              </a:spcBef>
              <a:spcAft>
                <a:spcPts val="0"/>
              </a:spcAft>
              <a:buClr>
                <a:srgbClr val="00549F"/>
              </a:buClr>
              <a:buSzPts val="2000"/>
              <a:buFont typeface="Noto Sans Symbols"/>
              <a:buChar char="○"/>
            </a:pPr>
            <a:r>
              <a:rPr lang="en-US" sz="1200">
                <a:solidFill>
                  <a:schemeClr val="dk1"/>
                </a:solidFill>
                <a:highlight>
                  <a:schemeClr val="lt1"/>
                </a:highlight>
                <a:latin typeface="Calibri"/>
                <a:ea typeface="Calibri"/>
                <a:cs typeface="Calibri"/>
                <a:sym typeface="Calibri"/>
              </a:rPr>
              <a:t>However, our purpose here is not to classify the images but just to get the bottleneck features for each image. Therefore, we removed the last classification layer of this network.We have used pre-trained ChexNet Model weights for our Images </a:t>
            </a:r>
            <a:endParaRPr sz="2000">
              <a:solidFill>
                <a:schemeClr val="dk1"/>
              </a:solidFill>
              <a:highlight>
                <a:srgbClr val="FFFFFF"/>
              </a:highlight>
              <a:latin typeface="Calibri"/>
              <a:ea typeface="Calibri"/>
              <a:cs typeface="Calibri"/>
              <a:sym typeface="Calibri"/>
            </a:endParaRPr>
          </a:p>
        </p:txBody>
      </p:sp>
      <p:sp>
        <p:nvSpPr>
          <p:cNvPr id="97" name="Google Shape;97;ge216973a5e_1_62"/>
          <p:cNvSpPr txBox="1">
            <a:spLocks noGrp="1"/>
          </p:cNvSpPr>
          <p:nvPr>
            <p:ph type="title"/>
          </p:nvPr>
        </p:nvSpPr>
        <p:spPr>
          <a:xfrm>
            <a:off x="508496" y="139300"/>
            <a:ext cx="7675200" cy="627900"/>
          </a:xfrm>
          <a:prstGeom prst="rect">
            <a:avLst/>
          </a:prstGeom>
          <a:noFill/>
          <a:ln>
            <a:noFill/>
          </a:ln>
        </p:spPr>
        <p:txBody>
          <a:bodyPr spcFirstLastPara="1" wrap="square" lIns="0" tIns="12050" rIns="0" bIns="0" anchor="t" anchorCtr="0">
            <a:spAutoFit/>
          </a:bodyPr>
          <a:lstStyle/>
          <a:p>
            <a:pPr marL="12700" lvl="0" indent="0" algn="l" rtl="0">
              <a:spcBef>
                <a:spcPts val="0"/>
              </a:spcBef>
              <a:spcAft>
                <a:spcPts val="0"/>
              </a:spcAft>
              <a:buClr>
                <a:schemeClr val="dk1"/>
              </a:buClr>
              <a:buFont typeface="Arial"/>
              <a:buNone/>
            </a:pPr>
            <a:r>
              <a:rPr lang="en-US"/>
              <a:t>Algorithms and Solution </a:t>
            </a:r>
            <a:endParaRPr/>
          </a:p>
        </p:txBody>
      </p:sp>
      <p:pic>
        <p:nvPicPr>
          <p:cNvPr id="98" name="Google Shape;98;ge216973a5e_1_62"/>
          <p:cNvPicPr preferRelativeResize="0"/>
          <p:nvPr/>
        </p:nvPicPr>
        <p:blipFill>
          <a:blip r:embed="rId3">
            <a:alphaModFix/>
          </a:blip>
          <a:stretch>
            <a:fillRect/>
          </a:stretch>
        </p:blipFill>
        <p:spPr>
          <a:xfrm>
            <a:off x="862425" y="2458938"/>
            <a:ext cx="7618000" cy="4226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ge216973a5e_1_13"/>
          <p:cNvSpPr txBox="1"/>
          <p:nvPr/>
        </p:nvSpPr>
        <p:spPr>
          <a:xfrm>
            <a:off x="368398" y="1046650"/>
            <a:ext cx="8407200" cy="2095200"/>
          </a:xfrm>
          <a:prstGeom prst="rect">
            <a:avLst/>
          </a:prstGeom>
          <a:noFill/>
          <a:ln>
            <a:noFill/>
          </a:ln>
        </p:spPr>
        <p:txBody>
          <a:bodyPr spcFirstLastPara="1" wrap="square" lIns="0" tIns="85725" rIns="0" bIns="0" anchor="t" anchorCtr="0">
            <a:spAutoFit/>
          </a:bodyPr>
          <a:lstStyle/>
          <a:p>
            <a:pPr marL="457200" lvl="0" indent="-355600" algn="l" rtl="0">
              <a:spcBef>
                <a:spcPts val="575"/>
              </a:spcBef>
              <a:spcAft>
                <a:spcPts val="0"/>
              </a:spcAft>
              <a:buClr>
                <a:srgbClr val="00549F"/>
              </a:buClr>
              <a:buSzPts val="2000"/>
              <a:buFont typeface="Noto Sans Symbols"/>
              <a:buChar char="⮚"/>
            </a:pPr>
            <a:r>
              <a:rPr lang="en-US" sz="2000">
                <a:solidFill>
                  <a:schemeClr val="dk1"/>
                </a:solidFill>
                <a:latin typeface="Calibri"/>
                <a:ea typeface="Calibri"/>
                <a:cs typeface="Calibri"/>
                <a:sym typeface="Calibri"/>
              </a:rPr>
              <a:t>Encoder Model:</a:t>
            </a:r>
            <a:endParaRPr sz="2000">
              <a:solidFill>
                <a:schemeClr val="dk1"/>
              </a:solidFill>
              <a:latin typeface="Calibri"/>
              <a:ea typeface="Calibri"/>
              <a:cs typeface="Calibri"/>
              <a:sym typeface="Calibri"/>
            </a:endParaRPr>
          </a:p>
          <a:p>
            <a:pPr marL="800100" lvl="1" indent="-317500" algn="just" rtl="0">
              <a:lnSpc>
                <a:spcPct val="115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Six views of MRI image in numpy array format are passed to the ChexNet Model which consist of 426 layers of which 350 layers are made non-trainable and rest 76 layers as trainable.</a:t>
            </a:r>
            <a:endParaRPr>
              <a:solidFill>
                <a:schemeClr val="dk1"/>
              </a:solidFill>
              <a:latin typeface="Calibri"/>
              <a:ea typeface="Calibri"/>
              <a:cs typeface="Calibri"/>
              <a:sym typeface="Calibri"/>
            </a:endParaRPr>
          </a:p>
          <a:p>
            <a:pPr marL="800100" lvl="1" indent="-317500" algn="just" rtl="0">
              <a:lnSpc>
                <a:spcPct val="115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Input of each ChexNet Model is (224, 224, 3) and output is (1024). For all the six ChexNet model output is added using Tensor flow Addition layer.</a:t>
            </a:r>
            <a:endParaRPr>
              <a:solidFill>
                <a:schemeClr val="dk1"/>
              </a:solidFill>
              <a:latin typeface="Calibri"/>
              <a:ea typeface="Calibri"/>
              <a:cs typeface="Calibri"/>
              <a:sym typeface="Calibri"/>
            </a:endParaRPr>
          </a:p>
          <a:p>
            <a:pPr marL="800100" lvl="1" indent="-317500" algn="just" rtl="0">
              <a:lnSpc>
                <a:spcPct val="115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After the ChexNet Model, Dense layer is added to the model which generates an output of 256.</a:t>
            </a:r>
            <a:endParaRPr>
              <a:solidFill>
                <a:schemeClr val="dk1"/>
              </a:solidFill>
              <a:latin typeface="Calibri"/>
              <a:ea typeface="Calibri"/>
              <a:cs typeface="Calibri"/>
              <a:sym typeface="Calibri"/>
            </a:endParaRPr>
          </a:p>
          <a:p>
            <a:pPr marL="457200" lvl="0" indent="0" algn="l" rtl="0">
              <a:spcBef>
                <a:spcPts val="1200"/>
              </a:spcBef>
              <a:spcAft>
                <a:spcPts val="0"/>
              </a:spcAft>
              <a:buNone/>
            </a:pPr>
            <a:endParaRPr sz="2000">
              <a:solidFill>
                <a:schemeClr val="dk1"/>
              </a:solidFill>
              <a:latin typeface="Calibri"/>
              <a:ea typeface="Calibri"/>
              <a:cs typeface="Calibri"/>
              <a:sym typeface="Calibri"/>
            </a:endParaRPr>
          </a:p>
        </p:txBody>
      </p:sp>
      <p:sp>
        <p:nvSpPr>
          <p:cNvPr id="104" name="Google Shape;104;ge216973a5e_1_13"/>
          <p:cNvSpPr txBox="1">
            <a:spLocks noGrp="1"/>
          </p:cNvSpPr>
          <p:nvPr>
            <p:ph type="title"/>
          </p:nvPr>
        </p:nvSpPr>
        <p:spPr>
          <a:xfrm>
            <a:off x="508500" y="285775"/>
            <a:ext cx="8267100" cy="627900"/>
          </a:xfrm>
          <a:prstGeom prst="rect">
            <a:avLst/>
          </a:prstGeom>
          <a:noFill/>
          <a:ln>
            <a:noFill/>
          </a:ln>
        </p:spPr>
        <p:txBody>
          <a:bodyPr spcFirstLastPara="1" wrap="square" lIns="0" tIns="12050" rIns="0" bIns="0" anchor="t" anchorCtr="0">
            <a:spAutoFit/>
          </a:bodyPr>
          <a:lstStyle/>
          <a:p>
            <a:pPr marL="12700" lvl="0" indent="0" algn="l" rtl="0">
              <a:spcBef>
                <a:spcPts val="0"/>
              </a:spcBef>
              <a:spcAft>
                <a:spcPts val="0"/>
              </a:spcAft>
              <a:buClr>
                <a:schemeClr val="dk1"/>
              </a:buClr>
              <a:buFont typeface="Arial"/>
              <a:buNone/>
            </a:pPr>
            <a:r>
              <a:rPr lang="en-US"/>
              <a:t>Algorithms and Solution </a:t>
            </a:r>
            <a:endParaRPr/>
          </a:p>
        </p:txBody>
      </p:sp>
      <p:pic>
        <p:nvPicPr>
          <p:cNvPr id="105" name="Google Shape;105;ge216973a5e_1_13"/>
          <p:cNvPicPr preferRelativeResize="0"/>
          <p:nvPr/>
        </p:nvPicPr>
        <p:blipFill>
          <a:blip r:embed="rId3">
            <a:alphaModFix/>
          </a:blip>
          <a:stretch>
            <a:fillRect/>
          </a:stretch>
        </p:blipFill>
        <p:spPr>
          <a:xfrm>
            <a:off x="665150" y="2837050"/>
            <a:ext cx="8110450" cy="2556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ge216973a5e_1_23"/>
          <p:cNvSpPr txBox="1"/>
          <p:nvPr/>
        </p:nvSpPr>
        <p:spPr>
          <a:xfrm>
            <a:off x="368400" y="1046650"/>
            <a:ext cx="8507700" cy="2096700"/>
          </a:xfrm>
          <a:prstGeom prst="rect">
            <a:avLst/>
          </a:prstGeom>
          <a:noFill/>
          <a:ln>
            <a:noFill/>
          </a:ln>
        </p:spPr>
        <p:txBody>
          <a:bodyPr spcFirstLastPara="1" wrap="square" lIns="0" tIns="85725" rIns="0" bIns="0" anchor="t" anchorCtr="0">
            <a:spAutoFit/>
          </a:bodyPr>
          <a:lstStyle/>
          <a:p>
            <a:pPr marL="457200" lvl="0" indent="-355600" algn="l" rtl="0">
              <a:spcBef>
                <a:spcPts val="575"/>
              </a:spcBef>
              <a:spcAft>
                <a:spcPts val="0"/>
              </a:spcAft>
              <a:buClr>
                <a:srgbClr val="00549F"/>
              </a:buClr>
              <a:buSzPts val="2000"/>
              <a:buFont typeface="Noto Sans Symbols"/>
              <a:buChar char="⮚"/>
            </a:pPr>
            <a:r>
              <a:rPr lang="en-US" sz="2000">
                <a:solidFill>
                  <a:schemeClr val="dk1"/>
                </a:solidFill>
                <a:latin typeface="Calibri"/>
                <a:ea typeface="Calibri"/>
                <a:cs typeface="Calibri"/>
                <a:sym typeface="Calibri"/>
              </a:rPr>
              <a:t>Decoder Model:</a:t>
            </a:r>
            <a:endParaRPr sz="2000">
              <a:solidFill>
                <a:schemeClr val="dk1"/>
              </a:solidFill>
              <a:latin typeface="Calibri"/>
              <a:ea typeface="Calibri"/>
              <a:cs typeface="Calibri"/>
              <a:sym typeface="Calibri"/>
            </a:endParaRPr>
          </a:p>
          <a:p>
            <a:pPr marL="800100" lvl="1" indent="-317500" algn="just" rtl="0">
              <a:lnSpc>
                <a:spcPct val="115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After cleaning and processing data for each patient, notes of every patient are post-padded with a maximum length of 135.</a:t>
            </a:r>
            <a:endParaRPr>
              <a:solidFill>
                <a:schemeClr val="dk1"/>
              </a:solidFill>
              <a:latin typeface="Calibri"/>
              <a:ea typeface="Calibri"/>
              <a:cs typeface="Calibri"/>
              <a:sym typeface="Calibri"/>
            </a:endParaRPr>
          </a:p>
          <a:p>
            <a:pPr marL="800100" lvl="1" indent="-317500" algn="just" rtl="0">
              <a:lnSpc>
                <a:spcPct val="115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TensorFlow Embedding layer is added to the model whose input dimension is the vocabulary size (696), output dimension is 200 and input length of 135. Weights generated using the PubMed word embedding earlier are fed to the layer. Embedding layer is made non-trainable.</a:t>
            </a:r>
            <a:endParaRPr>
              <a:solidFill>
                <a:schemeClr val="dk1"/>
              </a:solidFill>
              <a:latin typeface="Calibri"/>
              <a:ea typeface="Calibri"/>
              <a:cs typeface="Calibri"/>
              <a:sym typeface="Calibri"/>
            </a:endParaRPr>
          </a:p>
          <a:p>
            <a:pPr marL="800100" lvl="1" indent="-317500" algn="just" rtl="0">
              <a:lnSpc>
                <a:spcPct val="115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Two Bidirectional LSTM layers are added to the model so the model can learn reports from starting and end on both sides.</a:t>
            </a:r>
            <a:endParaRPr>
              <a:solidFill>
                <a:schemeClr val="dk1"/>
              </a:solidFill>
              <a:latin typeface="Calibri"/>
              <a:ea typeface="Calibri"/>
              <a:cs typeface="Calibri"/>
              <a:sym typeface="Calibri"/>
            </a:endParaRPr>
          </a:p>
        </p:txBody>
      </p:sp>
      <p:sp>
        <p:nvSpPr>
          <p:cNvPr id="111" name="Google Shape;111;ge216973a5e_1_23"/>
          <p:cNvSpPr txBox="1">
            <a:spLocks noGrp="1"/>
          </p:cNvSpPr>
          <p:nvPr>
            <p:ph type="title"/>
          </p:nvPr>
        </p:nvSpPr>
        <p:spPr>
          <a:xfrm>
            <a:off x="508496" y="285775"/>
            <a:ext cx="7675200" cy="627900"/>
          </a:xfrm>
          <a:prstGeom prst="rect">
            <a:avLst/>
          </a:prstGeom>
          <a:noFill/>
          <a:ln>
            <a:noFill/>
          </a:ln>
        </p:spPr>
        <p:txBody>
          <a:bodyPr spcFirstLastPara="1" wrap="square" lIns="0" tIns="12050" rIns="0" bIns="0" anchor="t" anchorCtr="0">
            <a:spAutoFit/>
          </a:bodyPr>
          <a:lstStyle/>
          <a:p>
            <a:pPr marL="12700" lvl="0" indent="0" algn="l" rtl="0">
              <a:spcBef>
                <a:spcPts val="0"/>
              </a:spcBef>
              <a:spcAft>
                <a:spcPts val="0"/>
              </a:spcAft>
              <a:buClr>
                <a:schemeClr val="dk1"/>
              </a:buClr>
              <a:buFont typeface="Arial"/>
              <a:buNone/>
            </a:pPr>
            <a:r>
              <a:rPr lang="en-US"/>
              <a:t>Algorithms and Solution </a:t>
            </a:r>
            <a:endParaRPr/>
          </a:p>
        </p:txBody>
      </p:sp>
      <p:pic>
        <p:nvPicPr>
          <p:cNvPr id="112" name="Google Shape;112;ge216973a5e_1_23"/>
          <p:cNvPicPr preferRelativeResize="0"/>
          <p:nvPr/>
        </p:nvPicPr>
        <p:blipFill>
          <a:blip r:embed="rId3">
            <a:alphaModFix/>
          </a:blip>
          <a:stretch>
            <a:fillRect/>
          </a:stretch>
        </p:blipFill>
        <p:spPr>
          <a:xfrm>
            <a:off x="422300" y="3200350"/>
            <a:ext cx="8453800" cy="3415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ge216973a5e_3_9"/>
          <p:cNvSpPr txBox="1">
            <a:spLocks noGrp="1"/>
          </p:cNvSpPr>
          <p:nvPr>
            <p:ph type="title"/>
          </p:nvPr>
        </p:nvSpPr>
        <p:spPr>
          <a:xfrm>
            <a:off x="429710" y="319625"/>
            <a:ext cx="4275300" cy="6156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a:t>OUTPUT REPORT </a:t>
            </a:r>
            <a:endParaRPr/>
          </a:p>
        </p:txBody>
      </p:sp>
      <p:sp>
        <p:nvSpPr>
          <p:cNvPr id="118" name="Google Shape;118;ge216973a5e_3_9"/>
          <p:cNvSpPr txBox="1">
            <a:spLocks noGrp="1"/>
          </p:cNvSpPr>
          <p:nvPr>
            <p:ph idx="1"/>
          </p:nvPr>
        </p:nvSpPr>
        <p:spPr>
          <a:xfrm>
            <a:off x="520145" y="1229998"/>
            <a:ext cx="7576200" cy="1231500"/>
          </a:xfrm>
          <a:prstGeom prst="rect">
            <a:avLst/>
          </a:prstGeom>
        </p:spPr>
        <p:txBody>
          <a:bodyPr spcFirstLastPara="1" wrap="square" lIns="0" tIns="0" rIns="0" bIns="0" anchor="t" anchorCtr="0">
            <a:spAutoFit/>
          </a:bodyPr>
          <a:lstStyle/>
          <a:p>
            <a:pPr marL="457200" lvl="0" indent="-355600" algn="l" rtl="0">
              <a:spcBef>
                <a:spcPts val="575"/>
              </a:spcBef>
              <a:spcAft>
                <a:spcPts val="0"/>
              </a:spcAft>
              <a:buClr>
                <a:srgbClr val="00549F"/>
              </a:buClr>
              <a:buSzPts val="2000"/>
              <a:buFont typeface="Noto Sans Symbols"/>
              <a:buChar char="⮚"/>
            </a:pPr>
            <a:r>
              <a:rPr lang="en-US" sz="2000"/>
              <a:t>Output report is generated word by word:</a:t>
            </a:r>
            <a:endParaRPr sz="1200"/>
          </a:p>
          <a:p>
            <a:pPr marL="914400" lvl="1" indent="-304800" algn="l" rtl="0">
              <a:spcBef>
                <a:spcPts val="0"/>
              </a:spcBef>
              <a:spcAft>
                <a:spcPts val="0"/>
              </a:spcAft>
              <a:buClr>
                <a:schemeClr val="dk1"/>
              </a:buClr>
              <a:buSzPts val="1200"/>
              <a:buChar char="○"/>
            </a:pPr>
            <a:r>
              <a:rPr lang="en-US" sz="1200"/>
              <a:t>The image features and the keyword </a:t>
            </a:r>
            <a:r>
              <a:rPr lang="en-US" sz="1200" i="1"/>
              <a:t>‘startseq’</a:t>
            </a:r>
            <a:r>
              <a:rPr lang="en-US" sz="1200"/>
              <a:t> are passed as input to the model to generate the predicted first word as the output. </a:t>
            </a:r>
            <a:endParaRPr sz="1200"/>
          </a:p>
          <a:p>
            <a:pPr marL="914400" lvl="1" indent="-304800" algn="l" rtl="0">
              <a:spcBef>
                <a:spcPts val="0"/>
              </a:spcBef>
              <a:spcAft>
                <a:spcPts val="0"/>
              </a:spcAft>
              <a:buClr>
                <a:schemeClr val="dk1"/>
              </a:buClr>
              <a:buSzPts val="1200"/>
              <a:buChar char="○"/>
            </a:pPr>
            <a:r>
              <a:rPr lang="en-US" sz="1200"/>
              <a:t>In the next step, the image features and the combination of the previous input and the predicted output word are passed as input to the model to generate the second word. This process continues until the keyword </a:t>
            </a:r>
            <a:r>
              <a:rPr lang="en-US" sz="1200" i="1"/>
              <a:t>‘endseq’</a:t>
            </a:r>
            <a:r>
              <a:rPr lang="en-US" sz="1200"/>
              <a:t> is the predicted output last word.</a:t>
            </a:r>
            <a:endParaRPr/>
          </a:p>
        </p:txBody>
      </p:sp>
      <p:pic>
        <p:nvPicPr>
          <p:cNvPr id="119" name="Google Shape;119;ge216973a5e_3_9"/>
          <p:cNvPicPr preferRelativeResize="0"/>
          <p:nvPr/>
        </p:nvPicPr>
        <p:blipFill>
          <a:blip r:embed="rId3">
            <a:alphaModFix/>
          </a:blip>
          <a:stretch>
            <a:fillRect/>
          </a:stretch>
        </p:blipFill>
        <p:spPr>
          <a:xfrm>
            <a:off x="712450" y="2756275"/>
            <a:ext cx="7768000" cy="2744175"/>
          </a:xfrm>
          <a:prstGeom prst="rect">
            <a:avLst/>
          </a:prstGeom>
          <a:noFill/>
          <a:ln>
            <a:noFill/>
          </a:ln>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17</TotalTime>
  <Words>1538</Words>
  <Application>Microsoft Office PowerPoint</Application>
  <PresentationFormat>On-screen Show (4:3)</PresentationFormat>
  <Paragraphs>80</Paragraphs>
  <Slides>15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Trebuchet MS</vt:lpstr>
      <vt:lpstr>Arial</vt:lpstr>
      <vt:lpstr>Wingdings 3</vt:lpstr>
      <vt:lpstr>Franklin Gothic</vt:lpstr>
      <vt:lpstr>Noto Sans Symbols</vt:lpstr>
      <vt:lpstr>Libre Franklin</vt:lpstr>
      <vt:lpstr>Calibri</vt:lpstr>
      <vt:lpstr>Facet</vt:lpstr>
      <vt:lpstr>BIO MEDICAL MRI IMAGES PATIENT  REPORT GENERATION </vt:lpstr>
      <vt:lpstr>MRI IMAGES REPORT GENERATION </vt:lpstr>
      <vt:lpstr>DataSet </vt:lpstr>
      <vt:lpstr>Patient MRI Images and Clinical Report</vt:lpstr>
      <vt:lpstr>Patient Clinical Report EDA</vt:lpstr>
      <vt:lpstr>Algorithms and Solution </vt:lpstr>
      <vt:lpstr>Algorithms and Solution </vt:lpstr>
      <vt:lpstr>Algorithms and Solution </vt:lpstr>
      <vt:lpstr>OUTPUT REPORT </vt:lpstr>
      <vt:lpstr>Algorithms and Solution </vt:lpstr>
      <vt:lpstr>Algorithms and Solution </vt:lpstr>
      <vt:lpstr>Attention Visualized</vt:lpstr>
      <vt:lpstr>Results</vt:lpstr>
      <vt:lpstr>Production Deployment and Future Work</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Project1: MRI IMAGES REPORT GENERATION   Project 2: DETECTING CHEST X-RAY ABNORMALITIES</dc:title>
  <dc:creator>admin</dc:creator>
  <cp:lastModifiedBy>Vaish, Riju</cp:lastModifiedBy>
  <cp:revision>6</cp:revision>
  <dcterms:created xsi:type="dcterms:W3CDTF">2021-06-20T17:47:38Z</dcterms:created>
  <dcterms:modified xsi:type="dcterms:W3CDTF">2021-10-15T06:48:38Z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2018-10-08T00:00:00Z</vt:filetime>
  </property>
  <property fmtid="{D5CDD505-2E9C-101B-9397-08002B2CF9AE}" pid="3" name="Creator">
    <vt:lpwstr>Microsoft® PowerPoint® 2016</vt:lpwstr>
  </property>
  <property fmtid="{D5CDD505-2E9C-101B-9397-08002B2CF9AE}" pid="4" name="LastSaved">
    <vt:filetime>2021-06-20T00:00:00Z</vt:filetime>
  </property>
</Properties>
</file>