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5" r:id="rId1"/>
    <p:sldMasterId id="2147483842" r:id="rId2"/>
    <p:sldMasterId id="2147483848" r:id="rId3"/>
    <p:sldMasterId id="2147483854" r:id="rId4"/>
  </p:sldMasterIdLst>
  <p:notesMasterIdLst>
    <p:notesMasterId r:id="rId17"/>
  </p:notesMasterIdLst>
  <p:handoutMasterIdLst>
    <p:handoutMasterId r:id="rId18"/>
  </p:handoutMasterIdLst>
  <p:sldIdLst>
    <p:sldId id="1262" r:id="rId5"/>
    <p:sldId id="1263" r:id="rId6"/>
    <p:sldId id="1264" r:id="rId7"/>
    <p:sldId id="1265" r:id="rId8"/>
    <p:sldId id="1266" r:id="rId9"/>
    <p:sldId id="1267" r:id="rId10"/>
    <p:sldId id="1268" r:id="rId11"/>
    <p:sldId id="1269" r:id="rId12"/>
    <p:sldId id="1270" r:id="rId13"/>
    <p:sldId id="1271" r:id="rId14"/>
    <p:sldId id="1260" r:id="rId15"/>
    <p:sldId id="1261" r:id="rId16"/>
  </p:sldIdLst>
  <p:sldSz cx="11933238" cy="6858000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759">
          <p15:clr>
            <a:srgbClr val="A4A3A4"/>
          </p15:clr>
        </p15:guide>
        <p15:guide id="4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  <p15:guide id="3" orient="horz" pos="2932">
          <p15:clr>
            <a:srgbClr val="A4A3A4"/>
          </p15:clr>
        </p15:guide>
        <p15:guide id="4" pos="2191">
          <p15:clr>
            <a:srgbClr val="A4A3A4"/>
          </p15:clr>
        </p15:guide>
        <p15:guide id="5" orient="horz" pos="2924">
          <p15:clr>
            <a:srgbClr val="A4A3A4"/>
          </p15:clr>
        </p15:guide>
        <p15:guide id="6" pos="2225">
          <p15:clr>
            <a:srgbClr val="A4A3A4"/>
          </p15:clr>
        </p15:guide>
        <p15:guide id="7" pos="2209">
          <p15:clr>
            <a:srgbClr val="A4A3A4"/>
          </p15:clr>
        </p15:guide>
        <p15:guide id="8" orient="horz" pos="2936">
          <p15:clr>
            <a:srgbClr val="A4A3A4"/>
          </p15:clr>
        </p15:guide>
        <p15:guide id="9" pos="2174">
          <p15:clr>
            <a:srgbClr val="A4A3A4"/>
          </p15:clr>
        </p15:guide>
        <p15:guide id="10" pos="220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dar Deshmukh" initials="MD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6B79"/>
    <a:srgbClr val="808000"/>
    <a:srgbClr val="0098BE"/>
    <a:srgbClr val="0094CF"/>
    <a:srgbClr val="2C94CA"/>
    <a:srgbClr val="E05530"/>
    <a:srgbClr val="FD9A45"/>
    <a:srgbClr val="ABC141"/>
    <a:srgbClr val="52C7AC"/>
    <a:srgbClr val="5968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50" autoAdjust="0"/>
    <p:restoredTop sz="94291" autoAdjust="0"/>
  </p:normalViewPr>
  <p:slideViewPr>
    <p:cSldViewPr>
      <p:cViewPr varScale="1">
        <p:scale>
          <a:sx n="72" d="100"/>
          <a:sy n="72" d="100"/>
        </p:scale>
        <p:origin x="972" y="78"/>
      </p:cViewPr>
      <p:guideLst>
        <p:guide orient="horz" pos="2160"/>
        <p:guide pos="3840"/>
        <p:guide pos="375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110" d="100"/>
          <a:sy n="110" d="100"/>
        </p:scale>
        <p:origin x="1174" y="-1514"/>
      </p:cViewPr>
      <p:guideLst>
        <p:guide orient="horz" pos="2928"/>
        <p:guide pos="2208"/>
        <p:guide orient="horz" pos="2932"/>
        <p:guide pos="2191"/>
        <p:guide orient="horz" pos="2924"/>
        <p:guide pos="2225"/>
        <p:guide pos="2209"/>
        <p:guide orient="horz" pos="2936"/>
        <p:guide pos="2174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3763" cy="465455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467" y="0"/>
            <a:ext cx="3013763" cy="465455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62F69AC1-9C95-4ACC-989F-71DF452DE0A9}" type="datetimeFigureOut">
              <a:rPr lang="en-US" smtClean="0"/>
              <a:t>26-Jul-18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42031"/>
            <a:ext cx="3013763" cy="465455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467" y="8842031"/>
            <a:ext cx="3013763" cy="465455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1B93A7E2-27F9-40CB-A89E-2C5D4F2C6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9034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3763" cy="465455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7" y="0"/>
            <a:ext cx="3013763" cy="465455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D745F2A1-E658-4E23-A574-37B76107C635}" type="datetimeFigureOut">
              <a:rPr lang="en-US" smtClean="0"/>
              <a:t>26-Jul-18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1325" y="700088"/>
            <a:ext cx="6072188" cy="34909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5" y="4421825"/>
            <a:ext cx="5563870" cy="4189095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42031"/>
            <a:ext cx="3013763" cy="465455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7" y="8842031"/>
            <a:ext cx="3013763" cy="465455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D2DDC609-C90D-48A7-85AF-1114967E54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9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Decoupled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When dealing with software architecture, developers look for decoupled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components for easy integration, extensibility, and simple operation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maintenance. But how can you achieve decoupling? Messaging is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 of the solution, because it allows you to think in your own business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domain, which is a bounded context. The information you produce/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 is your main concern, regardless of how the consumer/receiver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implement its own business logic.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DC609-C90D-48A7-85AF-1114967E54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15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 channel patterns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Determine what kind of a transport (channel)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be used to send a message and what kind of attributes it will have.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idea here is that the producer and consumer know how to connect to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transport (channel) and can send and receive the message. Possible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attributes of this transport include a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request-reply feature and a unidirectional channel, which you will learn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about very soon. One example of this pattern is the point-to-point channel.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DC609-C90D-48A7-85AF-1114967E54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358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74650" y="698500"/>
            <a:ext cx="6205538" cy="34909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1C000A-BF18-4E12-8EEE-E7D85536329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gain.com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www.infogain.com/" TargetMode="Externa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www.infogain.com/" TargetMode="Externa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gain.com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hyperlink" Target="http://www.infogain.com/" TargetMode="Externa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hyperlink" Target="http://www.infogain.com/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infogain.com/" TargetMode="Externa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gain.com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infogain.com/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gain.com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www.infogain.com/" TargetMode="Externa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www.infogain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1933238" cy="68597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9790" y="1740568"/>
            <a:ext cx="6186443" cy="1345496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rgbClr val="27AAE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89790" y="3178156"/>
            <a:ext cx="6186443" cy="35914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26-Jul-18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922" y="200417"/>
            <a:ext cx="1724464" cy="55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5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2" y="4"/>
            <a:ext cx="11930253" cy="685799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26-Jul-18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34748" y="6356367"/>
            <a:ext cx="2684979" cy="365125"/>
          </a:xfrm>
        </p:spPr>
        <p:txBody>
          <a:bodyPr/>
          <a:lstStyle/>
          <a:p>
            <a:fld id="{0F1269E9-5B8B-4D8F-B9F6-F90DDC20240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538273" y="3929664"/>
            <a:ext cx="2025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E15D26"/>
                </a:solidFill>
              </a:rPr>
              <a:t>Infogain Corporation, HQ</a:t>
            </a:r>
          </a:p>
          <a:p>
            <a:r>
              <a:rPr lang="en-IN" sz="900" dirty="0">
                <a:solidFill>
                  <a:prstClr val="black"/>
                </a:solidFill>
              </a:rPr>
              <a:t>485 Alberto Way Los Gatos,</a:t>
            </a:r>
            <a:br>
              <a:rPr lang="en-IN" sz="900" dirty="0">
                <a:solidFill>
                  <a:prstClr val="black"/>
                </a:solidFill>
              </a:rPr>
            </a:br>
            <a:r>
              <a:rPr lang="en-IN" sz="900" dirty="0">
                <a:solidFill>
                  <a:prstClr val="black"/>
                </a:solidFill>
              </a:rPr>
              <a:t>CA 95032 USA</a:t>
            </a:r>
          </a:p>
          <a:p>
            <a:r>
              <a:rPr lang="en-IN" sz="900" dirty="0">
                <a:solidFill>
                  <a:prstClr val="black"/>
                </a:solidFill>
              </a:rPr>
              <a:t>Phone: 408-355-6000</a:t>
            </a:r>
          </a:p>
          <a:p>
            <a:r>
              <a:rPr lang="en-IN" sz="900" dirty="0">
                <a:solidFill>
                  <a:prstClr val="black"/>
                </a:solidFill>
              </a:rPr>
              <a:t>Fax: 408-355-7000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5935942" y="3929665"/>
            <a:ext cx="2550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FEBB12"/>
                </a:solidFill>
              </a:rPr>
              <a:t>Infogain Irvine</a:t>
            </a:r>
          </a:p>
          <a:p>
            <a:r>
              <a:rPr lang="en-IN" sz="900" dirty="0">
                <a:solidFill>
                  <a:prstClr val="black"/>
                </a:solidFill>
              </a:rPr>
              <a:t>41 Corporate Park,</a:t>
            </a:r>
            <a:br>
              <a:rPr lang="en-IN" sz="900" dirty="0">
                <a:solidFill>
                  <a:prstClr val="black"/>
                </a:solidFill>
              </a:rPr>
            </a:br>
            <a:r>
              <a:rPr lang="en-IN" sz="900" dirty="0">
                <a:solidFill>
                  <a:prstClr val="black"/>
                </a:solidFill>
              </a:rPr>
              <a:t>Suite 390 Irvine, CA  2606 USA</a:t>
            </a:r>
          </a:p>
          <a:p>
            <a:r>
              <a:rPr lang="en-IN" sz="900" dirty="0">
                <a:solidFill>
                  <a:prstClr val="black"/>
                </a:solidFill>
              </a:rPr>
              <a:t>Phone: 949-223-5100</a:t>
            </a:r>
          </a:p>
          <a:p>
            <a:r>
              <a:rPr lang="en-IN" sz="900" dirty="0">
                <a:solidFill>
                  <a:prstClr val="black"/>
                </a:solidFill>
              </a:rPr>
              <a:t>Fax: 949-223-5110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538272" y="5045668"/>
            <a:ext cx="193739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124354"/>
                </a:solidFill>
              </a:rPr>
              <a:t>Infogain Austin</a:t>
            </a:r>
          </a:p>
          <a:p>
            <a:r>
              <a:rPr lang="en-IN" sz="900" dirty="0">
                <a:solidFill>
                  <a:prstClr val="black"/>
                </a:solidFill>
              </a:rPr>
              <a:t>Stratum Executive Center Building D 11044 Research Boulevard Suite 200</a:t>
            </a:r>
          </a:p>
          <a:p>
            <a:r>
              <a:rPr lang="en-IN" sz="900" dirty="0">
                <a:solidFill>
                  <a:prstClr val="black"/>
                </a:solidFill>
              </a:rPr>
              <a:t>Austin, Texas 78759</a:t>
            </a:r>
          </a:p>
        </p:txBody>
      </p:sp>
      <p:sp>
        <p:nvSpPr>
          <p:cNvPr id="33" name="TextBox 32"/>
          <p:cNvSpPr txBox="1"/>
          <p:nvPr userDrawn="1"/>
        </p:nvSpPr>
        <p:spPr>
          <a:xfrm>
            <a:off x="3126146" y="5045668"/>
            <a:ext cx="2206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AC2C27"/>
                </a:solidFill>
              </a:rPr>
              <a:t>Noida</a:t>
            </a:r>
          </a:p>
          <a:p>
            <a:r>
              <a:rPr lang="pt-BR" sz="900" dirty="0">
                <a:solidFill>
                  <a:prstClr val="black"/>
                </a:solidFill>
              </a:rPr>
              <a:t>A-16, Sector 60, Noida Gautam Budh agar, 201301 (U.P.) India</a:t>
            </a:r>
          </a:p>
          <a:p>
            <a:r>
              <a:rPr lang="pt-BR" sz="900" dirty="0">
                <a:solidFill>
                  <a:prstClr val="black"/>
                </a:solidFill>
              </a:rPr>
              <a:t>Phone: +91-120-2445144</a:t>
            </a:r>
          </a:p>
          <a:p>
            <a:r>
              <a:rPr lang="pt-BR" sz="900" dirty="0">
                <a:solidFill>
                  <a:prstClr val="black"/>
                </a:solidFill>
              </a:rPr>
              <a:t>Fax: +91-120-2580406</a:t>
            </a:r>
            <a:endParaRPr lang="en-IN" sz="900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3126146" y="3929657"/>
            <a:ext cx="2206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A787"/>
                </a:solidFill>
              </a:rPr>
              <a:t>Pune</a:t>
            </a:r>
          </a:p>
          <a:p>
            <a:r>
              <a:rPr lang="en-IN" sz="900" dirty="0">
                <a:solidFill>
                  <a:prstClr val="black"/>
                </a:solidFill>
              </a:rPr>
              <a:t>7th Floor, Bhalerao Towers, CTS No.1669 - 1670, Behind Hotel Pride,</a:t>
            </a:r>
          </a:p>
          <a:p>
            <a:r>
              <a:rPr lang="en-IN" sz="900" dirty="0">
                <a:solidFill>
                  <a:prstClr val="black"/>
                </a:solidFill>
              </a:rPr>
              <a:t>Shivaji Nagar, Pune - 411005</a:t>
            </a:r>
          </a:p>
          <a:p>
            <a:r>
              <a:rPr lang="en-IN" sz="900" dirty="0">
                <a:solidFill>
                  <a:prstClr val="black"/>
                </a:solidFill>
              </a:rPr>
              <a:t>Phone : +91-20-66236700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5935944" y="5045660"/>
            <a:ext cx="2323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62B8DB"/>
                </a:solidFill>
              </a:rPr>
              <a:t>Dubai</a:t>
            </a:r>
          </a:p>
          <a:p>
            <a:r>
              <a:rPr lang="en-IN" sz="900" dirty="0">
                <a:solidFill>
                  <a:prstClr val="black"/>
                </a:solidFill>
              </a:rPr>
              <a:t>P O Box 500588 Office No.105,</a:t>
            </a:r>
            <a:br>
              <a:rPr lang="en-IN" sz="900" dirty="0">
                <a:solidFill>
                  <a:prstClr val="black"/>
                </a:solidFill>
              </a:rPr>
            </a:br>
            <a:r>
              <a:rPr lang="en-IN" sz="900" dirty="0">
                <a:solidFill>
                  <a:prstClr val="black"/>
                </a:solidFill>
              </a:rPr>
              <a:t>Building No. 4, Dubai Outsource Zone,</a:t>
            </a:r>
          </a:p>
          <a:p>
            <a:r>
              <a:rPr lang="en-IN" sz="900" dirty="0">
                <a:solidFill>
                  <a:prstClr val="black"/>
                </a:solidFill>
              </a:rPr>
              <a:t>Dubai, United Arab Emirates</a:t>
            </a:r>
          </a:p>
          <a:p>
            <a:r>
              <a:rPr lang="en-IN" sz="900" dirty="0">
                <a:solidFill>
                  <a:prstClr val="black"/>
                </a:solidFill>
              </a:rPr>
              <a:t>Tel: +971-4-458-7336 </a:t>
            </a:r>
          </a:p>
        </p:txBody>
      </p:sp>
      <p:cxnSp>
        <p:nvCxnSpPr>
          <p:cNvPr id="36" name="Straight Connector 35"/>
          <p:cNvCxnSpPr/>
          <p:nvPr userDrawn="1"/>
        </p:nvCxnSpPr>
        <p:spPr>
          <a:xfrm>
            <a:off x="334277" y="4891489"/>
            <a:ext cx="1121436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 userDrawn="1"/>
        </p:nvSpPr>
        <p:spPr>
          <a:xfrm>
            <a:off x="8467461" y="6111320"/>
            <a:ext cx="1352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solidFill>
                  <a:prstClr val="black"/>
                </a:solidFill>
                <a:hlinkClick r:id="rId3"/>
              </a:rPr>
              <a:t>www.infogain.com</a:t>
            </a:r>
            <a:endParaRPr lang="en-US" sz="1200" u="sng" dirty="0">
              <a:solidFill>
                <a:prstClr val="black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9427" y="1328711"/>
            <a:ext cx="153661" cy="297404"/>
          </a:xfrm>
          <a:prstGeom prst="rect">
            <a:avLst/>
          </a:prstGeom>
        </p:spPr>
      </p:pic>
      <p:grpSp>
        <p:nvGrpSpPr>
          <p:cNvPr id="38" name="Group 37"/>
          <p:cNvGrpSpPr/>
          <p:nvPr userDrawn="1"/>
        </p:nvGrpSpPr>
        <p:grpSpPr>
          <a:xfrm>
            <a:off x="1606435" y="1207112"/>
            <a:ext cx="184762" cy="361833"/>
            <a:chOff x="-1994126" y="1399268"/>
            <a:chExt cx="525462" cy="985838"/>
          </a:xfrm>
        </p:grpSpPr>
        <p:sp>
          <p:nvSpPr>
            <p:cNvPr id="39" name="Freeform 5"/>
            <p:cNvSpPr>
              <a:spLocks/>
            </p:cNvSpPr>
            <p:nvPr/>
          </p:nvSpPr>
          <p:spPr bwMode="auto">
            <a:xfrm>
              <a:off x="-1994126" y="1399268"/>
              <a:ext cx="525462" cy="985838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5 h 262"/>
                <a:gd name="T4" fmla="*/ 66 w 140"/>
                <a:gd name="T5" fmla="*/ 262 h 262"/>
                <a:gd name="T6" fmla="*/ 4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9" y="87"/>
                    <a:pt x="136" y="95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2"/>
                  </a:cubicBezTo>
                  <a:cubicBezTo>
                    <a:pt x="2" y="85"/>
                    <a:pt x="0" y="78"/>
                    <a:pt x="0" y="70"/>
                  </a:cubicBezTo>
                  <a:cubicBezTo>
                    <a:pt x="0" y="31"/>
                    <a:pt x="32" y="0"/>
                    <a:pt x="70" y="0"/>
                  </a:cubicBezTo>
                  <a:cubicBezTo>
                    <a:pt x="109" y="0"/>
                    <a:pt x="140" y="31"/>
                    <a:pt x="140" y="70"/>
                  </a:cubicBezTo>
                  <a:close/>
                </a:path>
              </a:pathLst>
            </a:custGeom>
            <a:solidFill>
              <a:srgbClr val="E15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0" name="Oval 6"/>
            <p:cNvSpPr>
              <a:spLocks noChangeArrowheads="1"/>
            </p:cNvSpPr>
            <p:nvPr/>
          </p:nvSpPr>
          <p:spPr bwMode="auto">
            <a:xfrm>
              <a:off x="-1863951" y="1531030"/>
              <a:ext cx="268287" cy="266700"/>
            </a:xfrm>
            <a:prstGeom prst="ellipse">
              <a:avLst/>
            </a:prstGeom>
            <a:solidFill>
              <a:srgbClr val="EF99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7028618" y="1371617"/>
            <a:ext cx="160340" cy="314515"/>
            <a:chOff x="-1746476" y="2829605"/>
            <a:chExt cx="525462" cy="987425"/>
          </a:xfrm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-1746476" y="2829605"/>
              <a:ext cx="525462" cy="987425"/>
            </a:xfrm>
            <a:custGeom>
              <a:avLst/>
              <a:gdLst>
                <a:gd name="T0" fmla="*/ 140 w 140"/>
                <a:gd name="T1" fmla="*/ 70 h 262"/>
                <a:gd name="T2" fmla="*/ 135 w 140"/>
                <a:gd name="T3" fmla="*/ 95 h 262"/>
                <a:gd name="T4" fmla="*/ 65 w 140"/>
                <a:gd name="T5" fmla="*/ 262 h 262"/>
                <a:gd name="T6" fmla="*/ 3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8" y="87"/>
                    <a:pt x="135" y="95"/>
                  </a:cubicBezTo>
                  <a:cubicBezTo>
                    <a:pt x="126" y="122"/>
                    <a:pt x="65" y="262"/>
                    <a:pt x="65" y="262"/>
                  </a:cubicBezTo>
                  <a:cubicBezTo>
                    <a:pt x="65" y="262"/>
                    <a:pt x="8" y="109"/>
                    <a:pt x="3" y="92"/>
                  </a:cubicBezTo>
                  <a:cubicBezTo>
                    <a:pt x="1" y="85"/>
                    <a:pt x="0" y="78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109" y="0"/>
                    <a:pt x="140" y="32"/>
                    <a:pt x="140" y="70"/>
                  </a:cubicBezTo>
                  <a:close/>
                </a:path>
              </a:pathLst>
            </a:custGeom>
            <a:solidFill>
              <a:srgbClr val="AC2C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-1614714" y="2961368"/>
              <a:ext cx="261937" cy="268288"/>
            </a:xfrm>
            <a:prstGeom prst="ellipse">
              <a:avLst/>
            </a:prstGeom>
            <a:solidFill>
              <a:srgbClr val="EE4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6340176" y="1558268"/>
            <a:ext cx="143465" cy="280959"/>
            <a:chOff x="985611" y="2329543"/>
            <a:chExt cx="525462" cy="985838"/>
          </a:xfrm>
        </p:grpSpPr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985611" y="2329543"/>
              <a:ext cx="525462" cy="985838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5 h 262"/>
                <a:gd name="T4" fmla="*/ 66 w 140"/>
                <a:gd name="T5" fmla="*/ 262 h 262"/>
                <a:gd name="T6" fmla="*/ 4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9" y="87"/>
                    <a:pt x="136" y="95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2"/>
                  </a:cubicBezTo>
                  <a:cubicBezTo>
                    <a:pt x="1" y="85"/>
                    <a:pt x="0" y="78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109" y="0"/>
                    <a:pt x="140" y="32"/>
                    <a:pt x="140" y="70"/>
                  </a:cubicBezTo>
                  <a:close/>
                </a:path>
              </a:pathLst>
            </a:custGeom>
            <a:solidFill>
              <a:srgbClr val="62B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1115786" y="2461305"/>
              <a:ext cx="268287" cy="266700"/>
            </a:xfrm>
            <a:prstGeom prst="ellipse">
              <a:avLst/>
            </a:prstGeom>
            <a:solidFill>
              <a:srgbClr val="BAD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7" name="Group 46"/>
          <p:cNvGrpSpPr/>
          <p:nvPr userDrawn="1"/>
        </p:nvGrpSpPr>
        <p:grpSpPr>
          <a:xfrm>
            <a:off x="1689246" y="1419565"/>
            <a:ext cx="183065" cy="360245"/>
            <a:chOff x="1387249" y="1191305"/>
            <a:chExt cx="525462" cy="990600"/>
          </a:xfrm>
        </p:grpSpPr>
        <p:sp>
          <p:nvSpPr>
            <p:cNvPr id="48" name="Freeform 11"/>
            <p:cNvSpPr>
              <a:spLocks/>
            </p:cNvSpPr>
            <p:nvPr/>
          </p:nvSpPr>
          <p:spPr bwMode="auto">
            <a:xfrm>
              <a:off x="1387249" y="1191305"/>
              <a:ext cx="525462" cy="990600"/>
            </a:xfrm>
            <a:custGeom>
              <a:avLst/>
              <a:gdLst>
                <a:gd name="T0" fmla="*/ 140 w 140"/>
                <a:gd name="T1" fmla="*/ 71 h 263"/>
                <a:gd name="T2" fmla="*/ 136 w 140"/>
                <a:gd name="T3" fmla="*/ 95 h 263"/>
                <a:gd name="T4" fmla="*/ 66 w 140"/>
                <a:gd name="T5" fmla="*/ 263 h 263"/>
                <a:gd name="T6" fmla="*/ 3 w 140"/>
                <a:gd name="T7" fmla="*/ 92 h 263"/>
                <a:gd name="T8" fmla="*/ 0 w 140"/>
                <a:gd name="T9" fmla="*/ 71 h 263"/>
                <a:gd name="T10" fmla="*/ 70 w 140"/>
                <a:gd name="T11" fmla="*/ 0 h 263"/>
                <a:gd name="T12" fmla="*/ 140 w 140"/>
                <a:gd name="T13" fmla="*/ 71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3">
                  <a:moveTo>
                    <a:pt x="140" y="71"/>
                  </a:moveTo>
                  <a:cubicBezTo>
                    <a:pt x="140" y="79"/>
                    <a:pt x="138" y="87"/>
                    <a:pt x="136" y="95"/>
                  </a:cubicBezTo>
                  <a:cubicBezTo>
                    <a:pt x="126" y="122"/>
                    <a:pt x="66" y="263"/>
                    <a:pt x="66" y="263"/>
                  </a:cubicBezTo>
                  <a:cubicBezTo>
                    <a:pt x="66" y="263"/>
                    <a:pt x="8" y="110"/>
                    <a:pt x="3" y="92"/>
                  </a:cubicBezTo>
                  <a:cubicBezTo>
                    <a:pt x="1" y="85"/>
                    <a:pt x="0" y="78"/>
                    <a:pt x="0" y="71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109" y="0"/>
                    <a:pt x="140" y="32"/>
                    <a:pt x="140" y="71"/>
                  </a:cubicBezTo>
                  <a:close/>
                </a:path>
              </a:pathLst>
            </a:custGeom>
            <a:solidFill>
              <a:srgbClr val="FEBB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9" name="Oval 12"/>
            <p:cNvSpPr>
              <a:spLocks noChangeArrowheads="1"/>
            </p:cNvSpPr>
            <p:nvPr/>
          </p:nvSpPr>
          <p:spPr bwMode="auto">
            <a:xfrm>
              <a:off x="1519011" y="1323068"/>
              <a:ext cx="261937" cy="268288"/>
            </a:xfrm>
            <a:prstGeom prst="ellipse">
              <a:avLst/>
            </a:prstGeom>
            <a:solidFill>
              <a:srgbClr val="FFD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7014741" y="1609627"/>
            <a:ext cx="174216" cy="332869"/>
            <a:chOff x="7128832" y="1766207"/>
            <a:chExt cx="525462" cy="987425"/>
          </a:xfrm>
        </p:grpSpPr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7128832" y="1766207"/>
              <a:ext cx="525462" cy="987425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4 h 262"/>
                <a:gd name="T4" fmla="*/ 66 w 140"/>
                <a:gd name="T5" fmla="*/ 262 h 262"/>
                <a:gd name="T6" fmla="*/ 4 w 140"/>
                <a:gd name="T7" fmla="*/ 91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8"/>
                    <a:pt x="139" y="87"/>
                    <a:pt x="136" y="94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1"/>
                  </a:cubicBezTo>
                  <a:cubicBezTo>
                    <a:pt x="1" y="85"/>
                    <a:pt x="0" y="77"/>
                    <a:pt x="0" y="70"/>
                  </a:cubicBezTo>
                  <a:cubicBezTo>
                    <a:pt x="0" y="31"/>
                    <a:pt x="32" y="0"/>
                    <a:pt x="70" y="0"/>
                  </a:cubicBezTo>
                  <a:cubicBezTo>
                    <a:pt x="109" y="0"/>
                    <a:pt x="140" y="31"/>
                    <a:pt x="140" y="70"/>
                  </a:cubicBezTo>
                  <a:close/>
                </a:path>
              </a:pathLst>
            </a:custGeom>
            <a:solidFill>
              <a:srgbClr val="00A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52" name="Oval 14"/>
            <p:cNvSpPr>
              <a:spLocks noChangeArrowheads="1"/>
            </p:cNvSpPr>
            <p:nvPr/>
          </p:nvSpPr>
          <p:spPr bwMode="auto">
            <a:xfrm>
              <a:off x="7259007" y="1897970"/>
              <a:ext cx="266700" cy="265113"/>
            </a:xfrm>
            <a:prstGeom prst="ellipse">
              <a:avLst/>
            </a:prstGeom>
            <a:solidFill>
              <a:srgbClr val="49B9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sp>
        <p:nvSpPr>
          <p:cNvPr id="53" name="Title 4"/>
          <p:cNvSpPr txBox="1">
            <a:spLocks/>
          </p:cNvSpPr>
          <p:nvPr userDrawn="1"/>
        </p:nvSpPr>
        <p:spPr>
          <a:xfrm>
            <a:off x="9061114" y="4343400"/>
            <a:ext cx="2223410" cy="693994"/>
          </a:xfrm>
          <a:prstGeom prst="rect">
            <a:avLst/>
          </a:prstGeom>
          <a:noFill/>
          <a:ln>
            <a:noFill/>
          </a:ln>
        </p:spPr>
        <p:txBody>
          <a:bodyPr vert="horz" lIns="91440" tIns="0" rIns="91440" bIns="0" rtlCol="0" anchor="ctr" anchorCtr="0">
            <a:noAutofit/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lang="en-US" sz="3200" b="1" kern="1200" cap="none" spc="50" baseline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+mn-lt"/>
                <a:ea typeface="Adobe Heiti Std R" pitchFamily="34" charset="-128"/>
                <a:cs typeface="Tahoma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9pPr>
          </a:lstStyle>
          <a:p>
            <a:pPr algn="ctr"/>
            <a:r>
              <a:rPr lang="en-IN" sz="3600" spc="-150" dirty="0">
                <a:solidFill>
                  <a:srgbClr val="0070C0"/>
                </a:solidFill>
                <a:latin typeface="Calibri Light" panose="020F03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7520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26-Jul-18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69E9-5B8B-4D8F-B9F6-F90DDC20240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842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1933238" cy="68597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9787" y="1740568"/>
            <a:ext cx="6186443" cy="1345496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rgbClr val="27AAE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89787" y="3178151"/>
            <a:ext cx="6186443" cy="35914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26-Jul-18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919" y="200417"/>
            <a:ext cx="1724465" cy="55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61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2532"/>
            <a:ext cx="11930253" cy="68579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1240692" y="6565569"/>
            <a:ext cx="270397" cy="292443"/>
          </a:xfrm>
          <a:prstGeom prst="rect">
            <a:avLst/>
          </a:prstGeom>
          <a:solidFill>
            <a:srgbClr val="26A8DF"/>
          </a:solidFill>
          <a:ln>
            <a:noFill/>
          </a:ln>
          <a:effectLst>
            <a:outerShdw blurRad="50800" dist="38100" dir="16200000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defRPr/>
            </a:pPr>
            <a:fld id="{0F1269E9-5B8B-4D8F-B9F6-F90DDC202404}" type="slidenum">
              <a:rPr lang="en-US" sz="1000" smtClean="0">
                <a:solidFill>
                  <a:prstClr val="white"/>
                </a:solidFill>
              </a:rPr>
              <a:pPr algn="ctr">
                <a:defRPr/>
              </a:pPr>
              <a:t>‹#›</a:t>
            </a:fld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823" y="1"/>
            <a:ext cx="9774264" cy="1002632"/>
          </a:xfrm>
        </p:spPr>
        <p:txBody>
          <a:bodyPr>
            <a:normAutofit/>
          </a:bodyPr>
          <a:lstStyle>
            <a:lvl1pPr>
              <a:defRPr sz="3200">
                <a:solidFill>
                  <a:srgbClr val="27AAE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828" y="1167898"/>
            <a:ext cx="11360131" cy="505192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8777" y="299372"/>
            <a:ext cx="1362306" cy="435398"/>
          </a:xfrm>
          <a:prstGeom prst="rect">
            <a:avLst/>
          </a:prstGeom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19828" y="6550170"/>
            <a:ext cx="322441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prstClr val="black">
                    <a:lumMod val="50000"/>
                    <a:lumOff val="50000"/>
                  </a:prstClr>
                </a:solidFill>
                <a:cs typeface="Tahoma" pitchFamily="34" charset="0"/>
              </a:rPr>
              <a:t>Copyright © 2017 Infogain Corporation.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229325" y="683201"/>
            <a:ext cx="1362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  <a:hlinkClick r:id="rId4"/>
              </a:rPr>
              <a:t>www.infogain.com</a:t>
            </a:r>
            <a:endParaRPr lang="en-IN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171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2532"/>
            <a:ext cx="11930253" cy="6857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8777" y="299372"/>
            <a:ext cx="1362306" cy="4353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50" y="3"/>
            <a:ext cx="9801742" cy="1010653"/>
          </a:xfrm>
        </p:spPr>
        <p:txBody>
          <a:bodyPr>
            <a:normAutofit/>
          </a:bodyPr>
          <a:lstStyle>
            <a:lvl1pPr>
              <a:defRPr sz="3200">
                <a:solidFill>
                  <a:srgbClr val="27AAE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748" y="1368425"/>
            <a:ext cx="5071626" cy="4351338"/>
          </a:xfrm>
        </p:spPr>
        <p:txBody>
          <a:bodyPr>
            <a:normAutofit/>
          </a:bodyPr>
          <a:lstStyle>
            <a:lvl1pPr>
              <a:buClr>
                <a:srgbClr val="27AAE2"/>
              </a:buClr>
              <a:defRPr sz="1600"/>
            </a:lvl1pPr>
            <a:lvl2pPr>
              <a:buClr>
                <a:srgbClr val="27AAE2"/>
              </a:buClr>
              <a:defRPr sz="1400"/>
            </a:lvl2pPr>
            <a:lvl3pPr>
              <a:buClr>
                <a:srgbClr val="27AAE2"/>
              </a:buClr>
              <a:defRPr sz="1200"/>
            </a:lvl3pPr>
            <a:lvl4pPr>
              <a:buClr>
                <a:srgbClr val="27AAE2"/>
              </a:buClr>
              <a:defRPr sz="1100"/>
            </a:lvl4pPr>
            <a:lvl5pPr>
              <a:buClr>
                <a:srgbClr val="27AAE2"/>
              </a:buCl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8302" y="1368425"/>
            <a:ext cx="5071626" cy="4351338"/>
          </a:xfrm>
        </p:spPr>
        <p:txBody>
          <a:bodyPr>
            <a:normAutofit/>
          </a:bodyPr>
          <a:lstStyle>
            <a:lvl1pPr>
              <a:buClr>
                <a:srgbClr val="27AAE2"/>
              </a:buClr>
              <a:defRPr sz="1600"/>
            </a:lvl1pPr>
            <a:lvl2pPr>
              <a:buClr>
                <a:srgbClr val="27AAE2"/>
              </a:buClr>
              <a:defRPr sz="1400"/>
            </a:lvl2pPr>
            <a:lvl3pPr>
              <a:buClr>
                <a:srgbClr val="27AAE2"/>
              </a:buClr>
              <a:defRPr sz="1200"/>
            </a:lvl3pPr>
            <a:lvl4pPr>
              <a:buClr>
                <a:srgbClr val="27AAE2"/>
              </a:buClr>
              <a:defRPr sz="1100"/>
            </a:lvl4pPr>
            <a:lvl5pPr>
              <a:buClr>
                <a:srgbClr val="27AAE2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26-Jul-18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1240692" y="6565569"/>
            <a:ext cx="270397" cy="292443"/>
          </a:xfrm>
          <a:prstGeom prst="rect">
            <a:avLst/>
          </a:prstGeom>
          <a:solidFill>
            <a:srgbClr val="26A8DF"/>
          </a:solidFill>
          <a:ln>
            <a:noFill/>
          </a:ln>
          <a:effectLst>
            <a:outerShdw blurRad="50800" dist="38100" dir="16200000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fld id="{0F1269E9-5B8B-4D8F-B9F6-F90DDC202404}" type="slidenum">
              <a:rPr lang="en-US" sz="1100" smtClean="0">
                <a:solidFill>
                  <a:prstClr val="white"/>
                </a:solidFill>
              </a:rPr>
              <a:pPr algn="ctr">
                <a:defRPr/>
              </a:pPr>
              <a:t>‹#›</a:t>
            </a:fld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0229325" y="683201"/>
            <a:ext cx="1362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  <a:hlinkClick r:id="rId4"/>
              </a:rPr>
              <a:t>www.infogain.com</a:t>
            </a:r>
            <a:endParaRPr lang="en-IN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339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0" y="4"/>
            <a:ext cx="11930253" cy="685799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26-Jul-18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34748" y="6356362"/>
            <a:ext cx="2684979" cy="365125"/>
          </a:xfrm>
        </p:spPr>
        <p:txBody>
          <a:bodyPr/>
          <a:lstStyle/>
          <a:p>
            <a:fld id="{0F1269E9-5B8B-4D8F-B9F6-F90DDC20240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538265" y="3929659"/>
            <a:ext cx="2025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E15D26"/>
                </a:solidFill>
              </a:rPr>
              <a:t>Infogain Corporation, HQ</a:t>
            </a:r>
          </a:p>
          <a:p>
            <a:r>
              <a:rPr lang="en-IN" sz="900" dirty="0">
                <a:solidFill>
                  <a:prstClr val="black"/>
                </a:solidFill>
              </a:rPr>
              <a:t>485 Alberto Way Los Gatos,</a:t>
            </a:r>
            <a:br>
              <a:rPr lang="en-IN" sz="900" dirty="0">
                <a:solidFill>
                  <a:prstClr val="black"/>
                </a:solidFill>
              </a:rPr>
            </a:br>
            <a:r>
              <a:rPr lang="en-IN" sz="900" dirty="0">
                <a:solidFill>
                  <a:prstClr val="black"/>
                </a:solidFill>
              </a:rPr>
              <a:t>CA 95032 USA</a:t>
            </a:r>
          </a:p>
          <a:p>
            <a:r>
              <a:rPr lang="en-IN" sz="900" dirty="0">
                <a:solidFill>
                  <a:prstClr val="black"/>
                </a:solidFill>
              </a:rPr>
              <a:t>Phone: 408-355-6000</a:t>
            </a:r>
          </a:p>
          <a:p>
            <a:r>
              <a:rPr lang="en-IN" sz="900" dirty="0">
                <a:solidFill>
                  <a:prstClr val="black"/>
                </a:solidFill>
              </a:rPr>
              <a:t>Fax: 408-355-7000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5935941" y="3929660"/>
            <a:ext cx="2550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FEBB12"/>
                </a:solidFill>
              </a:rPr>
              <a:t>Infogain Irvine</a:t>
            </a:r>
          </a:p>
          <a:p>
            <a:r>
              <a:rPr lang="en-IN" sz="900" dirty="0">
                <a:solidFill>
                  <a:prstClr val="black"/>
                </a:solidFill>
              </a:rPr>
              <a:t>41 Corporate Park,</a:t>
            </a:r>
            <a:br>
              <a:rPr lang="en-IN" sz="900" dirty="0">
                <a:solidFill>
                  <a:prstClr val="black"/>
                </a:solidFill>
              </a:rPr>
            </a:br>
            <a:r>
              <a:rPr lang="en-IN" sz="900" dirty="0">
                <a:solidFill>
                  <a:prstClr val="black"/>
                </a:solidFill>
              </a:rPr>
              <a:t>Suite 390 Irvine, CA  2606 USA</a:t>
            </a:r>
          </a:p>
          <a:p>
            <a:r>
              <a:rPr lang="en-IN" sz="900" dirty="0">
                <a:solidFill>
                  <a:prstClr val="black"/>
                </a:solidFill>
              </a:rPr>
              <a:t>Phone: 949-223-5100</a:t>
            </a:r>
          </a:p>
          <a:p>
            <a:r>
              <a:rPr lang="en-IN" sz="900" dirty="0">
                <a:solidFill>
                  <a:prstClr val="black"/>
                </a:solidFill>
              </a:rPr>
              <a:t>Fax: 949-223-5110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538265" y="5045663"/>
            <a:ext cx="19374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124354"/>
                </a:solidFill>
              </a:rPr>
              <a:t>Infogain Austin</a:t>
            </a:r>
          </a:p>
          <a:p>
            <a:r>
              <a:rPr lang="en-IN" sz="900" dirty="0">
                <a:solidFill>
                  <a:prstClr val="black"/>
                </a:solidFill>
              </a:rPr>
              <a:t>Stratum Executive Center Building D 11044 Research Boulevard Suite 200</a:t>
            </a:r>
          </a:p>
          <a:p>
            <a:r>
              <a:rPr lang="en-IN" sz="900" dirty="0">
                <a:solidFill>
                  <a:prstClr val="black"/>
                </a:solidFill>
              </a:rPr>
              <a:t>Austin, Texas 78759</a:t>
            </a:r>
          </a:p>
        </p:txBody>
      </p:sp>
      <p:sp>
        <p:nvSpPr>
          <p:cNvPr id="33" name="TextBox 32"/>
          <p:cNvSpPr txBox="1"/>
          <p:nvPr userDrawn="1"/>
        </p:nvSpPr>
        <p:spPr>
          <a:xfrm>
            <a:off x="3126146" y="5045663"/>
            <a:ext cx="2206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AC2C27"/>
                </a:solidFill>
              </a:rPr>
              <a:t>Noida</a:t>
            </a:r>
          </a:p>
          <a:p>
            <a:r>
              <a:rPr lang="pt-BR" sz="900" dirty="0">
                <a:solidFill>
                  <a:prstClr val="black"/>
                </a:solidFill>
              </a:rPr>
              <a:t>A-16, Sector 60, Noida Gautam Budh agar, 201301 (U.P.) India</a:t>
            </a:r>
          </a:p>
          <a:p>
            <a:r>
              <a:rPr lang="pt-BR" sz="900" dirty="0">
                <a:solidFill>
                  <a:prstClr val="black"/>
                </a:solidFill>
              </a:rPr>
              <a:t>Phone: +91-120-2445144</a:t>
            </a:r>
          </a:p>
          <a:p>
            <a:r>
              <a:rPr lang="pt-BR" sz="900" dirty="0">
                <a:solidFill>
                  <a:prstClr val="black"/>
                </a:solidFill>
              </a:rPr>
              <a:t>Fax: +91-120-2580406</a:t>
            </a:r>
            <a:endParaRPr lang="en-IN" sz="900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3126146" y="3929653"/>
            <a:ext cx="2206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A787"/>
                </a:solidFill>
              </a:rPr>
              <a:t>Pune</a:t>
            </a:r>
          </a:p>
          <a:p>
            <a:r>
              <a:rPr lang="en-IN" sz="900" dirty="0">
                <a:solidFill>
                  <a:prstClr val="black"/>
                </a:solidFill>
              </a:rPr>
              <a:t>7th Floor, Bhalerao Towers, CTS No.1669 - 1670, Behind Hotel Pride,</a:t>
            </a:r>
          </a:p>
          <a:p>
            <a:r>
              <a:rPr lang="en-IN" sz="900" dirty="0">
                <a:solidFill>
                  <a:prstClr val="black"/>
                </a:solidFill>
              </a:rPr>
              <a:t>Shivaji Nagar, Pune - 411005</a:t>
            </a:r>
          </a:p>
          <a:p>
            <a:r>
              <a:rPr lang="en-IN" sz="900" dirty="0">
                <a:solidFill>
                  <a:prstClr val="black"/>
                </a:solidFill>
              </a:rPr>
              <a:t>Phone : +91-20-66236700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5935941" y="5045656"/>
            <a:ext cx="2323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62B8DB"/>
                </a:solidFill>
              </a:rPr>
              <a:t>Dubai</a:t>
            </a:r>
          </a:p>
          <a:p>
            <a:r>
              <a:rPr lang="en-IN" sz="900" dirty="0">
                <a:solidFill>
                  <a:prstClr val="black"/>
                </a:solidFill>
              </a:rPr>
              <a:t>P O Box 500588 Office No.105,</a:t>
            </a:r>
            <a:br>
              <a:rPr lang="en-IN" sz="900" dirty="0">
                <a:solidFill>
                  <a:prstClr val="black"/>
                </a:solidFill>
              </a:rPr>
            </a:br>
            <a:r>
              <a:rPr lang="en-IN" sz="900" dirty="0">
                <a:solidFill>
                  <a:prstClr val="black"/>
                </a:solidFill>
              </a:rPr>
              <a:t>Building No. 4, Dubai Outsource Zone,</a:t>
            </a:r>
          </a:p>
          <a:p>
            <a:r>
              <a:rPr lang="en-IN" sz="900" dirty="0">
                <a:solidFill>
                  <a:prstClr val="black"/>
                </a:solidFill>
              </a:rPr>
              <a:t>Dubai, United Arab Emirates</a:t>
            </a:r>
          </a:p>
          <a:p>
            <a:r>
              <a:rPr lang="en-IN" sz="900" dirty="0">
                <a:solidFill>
                  <a:prstClr val="black"/>
                </a:solidFill>
              </a:rPr>
              <a:t>Tel: +971-4-458-7336 </a:t>
            </a:r>
          </a:p>
        </p:txBody>
      </p:sp>
      <p:cxnSp>
        <p:nvCxnSpPr>
          <p:cNvPr id="36" name="Straight Connector 35"/>
          <p:cNvCxnSpPr/>
          <p:nvPr userDrawn="1"/>
        </p:nvCxnSpPr>
        <p:spPr>
          <a:xfrm>
            <a:off x="334281" y="4891489"/>
            <a:ext cx="1121436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 userDrawn="1"/>
        </p:nvSpPr>
        <p:spPr>
          <a:xfrm>
            <a:off x="8467458" y="6111315"/>
            <a:ext cx="1352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solidFill>
                  <a:prstClr val="black"/>
                </a:solidFill>
                <a:hlinkClick r:id="rId3"/>
              </a:rPr>
              <a:t>www.infogain.com</a:t>
            </a:r>
            <a:endParaRPr lang="en-US" sz="1200" u="sng" dirty="0">
              <a:solidFill>
                <a:prstClr val="black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9424" y="1328711"/>
            <a:ext cx="153661" cy="297404"/>
          </a:xfrm>
          <a:prstGeom prst="rect">
            <a:avLst/>
          </a:prstGeom>
        </p:spPr>
      </p:pic>
      <p:grpSp>
        <p:nvGrpSpPr>
          <p:cNvPr id="38" name="Group 37"/>
          <p:cNvGrpSpPr/>
          <p:nvPr userDrawn="1"/>
        </p:nvGrpSpPr>
        <p:grpSpPr>
          <a:xfrm>
            <a:off x="1606435" y="1207107"/>
            <a:ext cx="184762" cy="361833"/>
            <a:chOff x="-1994126" y="1399268"/>
            <a:chExt cx="525462" cy="985838"/>
          </a:xfrm>
        </p:grpSpPr>
        <p:sp>
          <p:nvSpPr>
            <p:cNvPr id="39" name="Freeform 5"/>
            <p:cNvSpPr>
              <a:spLocks/>
            </p:cNvSpPr>
            <p:nvPr/>
          </p:nvSpPr>
          <p:spPr bwMode="auto">
            <a:xfrm>
              <a:off x="-1994126" y="1399268"/>
              <a:ext cx="525462" cy="985838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5 h 262"/>
                <a:gd name="T4" fmla="*/ 66 w 140"/>
                <a:gd name="T5" fmla="*/ 262 h 262"/>
                <a:gd name="T6" fmla="*/ 4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9" y="87"/>
                    <a:pt x="136" y="95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2"/>
                  </a:cubicBezTo>
                  <a:cubicBezTo>
                    <a:pt x="2" y="85"/>
                    <a:pt x="0" y="78"/>
                    <a:pt x="0" y="70"/>
                  </a:cubicBezTo>
                  <a:cubicBezTo>
                    <a:pt x="0" y="31"/>
                    <a:pt x="32" y="0"/>
                    <a:pt x="70" y="0"/>
                  </a:cubicBezTo>
                  <a:cubicBezTo>
                    <a:pt x="109" y="0"/>
                    <a:pt x="140" y="31"/>
                    <a:pt x="140" y="70"/>
                  </a:cubicBezTo>
                  <a:close/>
                </a:path>
              </a:pathLst>
            </a:custGeom>
            <a:solidFill>
              <a:srgbClr val="E15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0" name="Oval 6"/>
            <p:cNvSpPr>
              <a:spLocks noChangeArrowheads="1"/>
            </p:cNvSpPr>
            <p:nvPr/>
          </p:nvSpPr>
          <p:spPr bwMode="auto">
            <a:xfrm>
              <a:off x="-1863951" y="1531030"/>
              <a:ext cx="268287" cy="266700"/>
            </a:xfrm>
            <a:prstGeom prst="ellipse">
              <a:avLst/>
            </a:prstGeom>
            <a:solidFill>
              <a:srgbClr val="EF99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7028616" y="1371612"/>
            <a:ext cx="160342" cy="314515"/>
            <a:chOff x="-1746476" y="2829605"/>
            <a:chExt cx="525462" cy="987425"/>
          </a:xfrm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-1746476" y="2829605"/>
              <a:ext cx="525462" cy="987425"/>
            </a:xfrm>
            <a:custGeom>
              <a:avLst/>
              <a:gdLst>
                <a:gd name="T0" fmla="*/ 140 w 140"/>
                <a:gd name="T1" fmla="*/ 70 h 262"/>
                <a:gd name="T2" fmla="*/ 135 w 140"/>
                <a:gd name="T3" fmla="*/ 95 h 262"/>
                <a:gd name="T4" fmla="*/ 65 w 140"/>
                <a:gd name="T5" fmla="*/ 262 h 262"/>
                <a:gd name="T6" fmla="*/ 3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8" y="87"/>
                    <a:pt x="135" y="95"/>
                  </a:cubicBezTo>
                  <a:cubicBezTo>
                    <a:pt x="126" y="122"/>
                    <a:pt x="65" y="262"/>
                    <a:pt x="65" y="262"/>
                  </a:cubicBezTo>
                  <a:cubicBezTo>
                    <a:pt x="65" y="262"/>
                    <a:pt x="8" y="109"/>
                    <a:pt x="3" y="92"/>
                  </a:cubicBezTo>
                  <a:cubicBezTo>
                    <a:pt x="1" y="85"/>
                    <a:pt x="0" y="78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109" y="0"/>
                    <a:pt x="140" y="32"/>
                    <a:pt x="140" y="70"/>
                  </a:cubicBezTo>
                  <a:close/>
                </a:path>
              </a:pathLst>
            </a:custGeom>
            <a:solidFill>
              <a:srgbClr val="AC2C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-1614714" y="2961368"/>
              <a:ext cx="261937" cy="268288"/>
            </a:xfrm>
            <a:prstGeom prst="ellipse">
              <a:avLst/>
            </a:prstGeom>
            <a:solidFill>
              <a:srgbClr val="EE4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6340176" y="1558263"/>
            <a:ext cx="143465" cy="280959"/>
            <a:chOff x="985611" y="2329543"/>
            <a:chExt cx="525462" cy="985838"/>
          </a:xfrm>
        </p:grpSpPr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985611" y="2329543"/>
              <a:ext cx="525462" cy="985838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5 h 262"/>
                <a:gd name="T4" fmla="*/ 66 w 140"/>
                <a:gd name="T5" fmla="*/ 262 h 262"/>
                <a:gd name="T6" fmla="*/ 4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9" y="87"/>
                    <a:pt x="136" y="95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2"/>
                  </a:cubicBezTo>
                  <a:cubicBezTo>
                    <a:pt x="1" y="85"/>
                    <a:pt x="0" y="78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109" y="0"/>
                    <a:pt x="140" y="32"/>
                    <a:pt x="140" y="70"/>
                  </a:cubicBezTo>
                  <a:close/>
                </a:path>
              </a:pathLst>
            </a:custGeom>
            <a:solidFill>
              <a:srgbClr val="62B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1115786" y="2461305"/>
              <a:ext cx="268287" cy="266700"/>
            </a:xfrm>
            <a:prstGeom prst="ellipse">
              <a:avLst/>
            </a:prstGeom>
            <a:solidFill>
              <a:srgbClr val="BAD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7" name="Group 46"/>
          <p:cNvGrpSpPr/>
          <p:nvPr userDrawn="1"/>
        </p:nvGrpSpPr>
        <p:grpSpPr>
          <a:xfrm>
            <a:off x="1689246" y="1419560"/>
            <a:ext cx="183065" cy="360245"/>
            <a:chOff x="1387249" y="1191305"/>
            <a:chExt cx="525462" cy="990600"/>
          </a:xfrm>
        </p:grpSpPr>
        <p:sp>
          <p:nvSpPr>
            <p:cNvPr id="48" name="Freeform 11"/>
            <p:cNvSpPr>
              <a:spLocks/>
            </p:cNvSpPr>
            <p:nvPr/>
          </p:nvSpPr>
          <p:spPr bwMode="auto">
            <a:xfrm>
              <a:off x="1387249" y="1191305"/>
              <a:ext cx="525462" cy="990600"/>
            </a:xfrm>
            <a:custGeom>
              <a:avLst/>
              <a:gdLst>
                <a:gd name="T0" fmla="*/ 140 w 140"/>
                <a:gd name="T1" fmla="*/ 71 h 263"/>
                <a:gd name="T2" fmla="*/ 136 w 140"/>
                <a:gd name="T3" fmla="*/ 95 h 263"/>
                <a:gd name="T4" fmla="*/ 66 w 140"/>
                <a:gd name="T5" fmla="*/ 263 h 263"/>
                <a:gd name="T6" fmla="*/ 3 w 140"/>
                <a:gd name="T7" fmla="*/ 92 h 263"/>
                <a:gd name="T8" fmla="*/ 0 w 140"/>
                <a:gd name="T9" fmla="*/ 71 h 263"/>
                <a:gd name="T10" fmla="*/ 70 w 140"/>
                <a:gd name="T11" fmla="*/ 0 h 263"/>
                <a:gd name="T12" fmla="*/ 140 w 140"/>
                <a:gd name="T13" fmla="*/ 71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3">
                  <a:moveTo>
                    <a:pt x="140" y="71"/>
                  </a:moveTo>
                  <a:cubicBezTo>
                    <a:pt x="140" y="79"/>
                    <a:pt x="138" y="87"/>
                    <a:pt x="136" y="95"/>
                  </a:cubicBezTo>
                  <a:cubicBezTo>
                    <a:pt x="126" y="122"/>
                    <a:pt x="66" y="263"/>
                    <a:pt x="66" y="263"/>
                  </a:cubicBezTo>
                  <a:cubicBezTo>
                    <a:pt x="66" y="263"/>
                    <a:pt x="8" y="110"/>
                    <a:pt x="3" y="92"/>
                  </a:cubicBezTo>
                  <a:cubicBezTo>
                    <a:pt x="1" y="85"/>
                    <a:pt x="0" y="78"/>
                    <a:pt x="0" y="71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109" y="0"/>
                    <a:pt x="140" y="32"/>
                    <a:pt x="140" y="71"/>
                  </a:cubicBezTo>
                  <a:close/>
                </a:path>
              </a:pathLst>
            </a:custGeom>
            <a:solidFill>
              <a:srgbClr val="FEBB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9" name="Oval 12"/>
            <p:cNvSpPr>
              <a:spLocks noChangeArrowheads="1"/>
            </p:cNvSpPr>
            <p:nvPr/>
          </p:nvSpPr>
          <p:spPr bwMode="auto">
            <a:xfrm>
              <a:off x="1519011" y="1323068"/>
              <a:ext cx="261937" cy="268288"/>
            </a:xfrm>
            <a:prstGeom prst="ellipse">
              <a:avLst/>
            </a:prstGeom>
            <a:solidFill>
              <a:srgbClr val="FFD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7014742" y="1609627"/>
            <a:ext cx="174217" cy="332869"/>
            <a:chOff x="7128832" y="1766207"/>
            <a:chExt cx="525462" cy="987425"/>
          </a:xfrm>
        </p:grpSpPr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7128832" y="1766207"/>
              <a:ext cx="525462" cy="987425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4 h 262"/>
                <a:gd name="T4" fmla="*/ 66 w 140"/>
                <a:gd name="T5" fmla="*/ 262 h 262"/>
                <a:gd name="T6" fmla="*/ 4 w 140"/>
                <a:gd name="T7" fmla="*/ 91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8"/>
                    <a:pt x="139" y="87"/>
                    <a:pt x="136" y="94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1"/>
                  </a:cubicBezTo>
                  <a:cubicBezTo>
                    <a:pt x="1" y="85"/>
                    <a:pt x="0" y="77"/>
                    <a:pt x="0" y="70"/>
                  </a:cubicBezTo>
                  <a:cubicBezTo>
                    <a:pt x="0" y="31"/>
                    <a:pt x="32" y="0"/>
                    <a:pt x="70" y="0"/>
                  </a:cubicBezTo>
                  <a:cubicBezTo>
                    <a:pt x="109" y="0"/>
                    <a:pt x="140" y="31"/>
                    <a:pt x="140" y="70"/>
                  </a:cubicBezTo>
                  <a:close/>
                </a:path>
              </a:pathLst>
            </a:custGeom>
            <a:solidFill>
              <a:srgbClr val="00A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52" name="Oval 14"/>
            <p:cNvSpPr>
              <a:spLocks noChangeArrowheads="1"/>
            </p:cNvSpPr>
            <p:nvPr/>
          </p:nvSpPr>
          <p:spPr bwMode="auto">
            <a:xfrm>
              <a:off x="7259007" y="1897970"/>
              <a:ext cx="266700" cy="265113"/>
            </a:xfrm>
            <a:prstGeom prst="ellipse">
              <a:avLst/>
            </a:prstGeom>
            <a:solidFill>
              <a:srgbClr val="49B9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sp>
        <p:nvSpPr>
          <p:cNvPr id="53" name="Title 4"/>
          <p:cNvSpPr txBox="1">
            <a:spLocks/>
          </p:cNvSpPr>
          <p:nvPr userDrawn="1"/>
        </p:nvSpPr>
        <p:spPr>
          <a:xfrm>
            <a:off x="9061118" y="4343400"/>
            <a:ext cx="2223410" cy="693994"/>
          </a:xfrm>
          <a:prstGeom prst="rect">
            <a:avLst/>
          </a:prstGeom>
          <a:noFill/>
          <a:ln>
            <a:noFill/>
          </a:ln>
        </p:spPr>
        <p:txBody>
          <a:bodyPr vert="horz" lIns="91440" tIns="0" rIns="91440" bIns="0" rtlCol="0" anchor="ctr" anchorCtr="0">
            <a:noAutofit/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lang="en-US" sz="3200" b="1" kern="1200" cap="none" spc="50" baseline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+mn-lt"/>
                <a:ea typeface="Adobe Heiti Std R" pitchFamily="34" charset="-128"/>
                <a:cs typeface="Tahoma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9pPr>
          </a:lstStyle>
          <a:p>
            <a:pPr algn="ctr"/>
            <a:r>
              <a:rPr lang="en-IN" sz="3600" spc="-150" dirty="0">
                <a:solidFill>
                  <a:srgbClr val="0070C0"/>
                </a:solidFill>
                <a:latin typeface="Calibri Light" panose="020F03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1247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26-Jul-18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69E9-5B8B-4D8F-B9F6-F90DDC20240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643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1933238" cy="68597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9782" y="1740568"/>
            <a:ext cx="6186443" cy="1345496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rgbClr val="27AAE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89782" y="3178143"/>
            <a:ext cx="6186443" cy="35914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26-Jul-18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919" y="200417"/>
            <a:ext cx="1724465" cy="55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81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2528"/>
            <a:ext cx="11930253" cy="68579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1240687" y="6565561"/>
            <a:ext cx="270397" cy="292443"/>
          </a:xfrm>
          <a:prstGeom prst="rect">
            <a:avLst/>
          </a:prstGeom>
          <a:solidFill>
            <a:srgbClr val="26A8DF"/>
          </a:solidFill>
          <a:ln>
            <a:noFill/>
          </a:ln>
          <a:effectLst>
            <a:outerShdw blurRad="50800" dist="38100" dir="16200000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defRPr/>
            </a:pPr>
            <a:fld id="{0F1269E9-5B8B-4D8F-B9F6-F90DDC202404}" type="slidenum">
              <a:rPr lang="en-US" sz="1000" smtClean="0">
                <a:solidFill>
                  <a:prstClr val="white"/>
                </a:solidFill>
              </a:rPr>
              <a:pPr algn="ctr">
                <a:defRPr/>
              </a:pPr>
              <a:t>‹#›</a:t>
            </a:fld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823" y="1"/>
            <a:ext cx="9774264" cy="1002632"/>
          </a:xfrm>
        </p:spPr>
        <p:txBody>
          <a:bodyPr>
            <a:normAutofit/>
          </a:bodyPr>
          <a:lstStyle>
            <a:lvl1pPr>
              <a:defRPr sz="3200">
                <a:solidFill>
                  <a:srgbClr val="27AAE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823" y="1167898"/>
            <a:ext cx="11360131" cy="505192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8777" y="299372"/>
            <a:ext cx="1362306" cy="435398"/>
          </a:xfrm>
          <a:prstGeom prst="rect">
            <a:avLst/>
          </a:prstGeom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19823" y="6550170"/>
            <a:ext cx="322441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prstClr val="black">
                    <a:lumMod val="50000"/>
                    <a:lumOff val="50000"/>
                  </a:prstClr>
                </a:solidFill>
                <a:cs typeface="Tahoma" pitchFamily="34" charset="0"/>
              </a:rPr>
              <a:t>Copyright © 2017 Infogain Corporation.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229325" y="683194"/>
            <a:ext cx="1362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  <a:hlinkClick r:id="rId4"/>
              </a:rPr>
              <a:t>www.infogain.com</a:t>
            </a:r>
            <a:endParaRPr lang="en-IN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561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2528"/>
            <a:ext cx="11930253" cy="6857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8777" y="299372"/>
            <a:ext cx="1362306" cy="4353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50" y="3"/>
            <a:ext cx="9801742" cy="1010653"/>
          </a:xfrm>
        </p:spPr>
        <p:txBody>
          <a:bodyPr>
            <a:normAutofit/>
          </a:bodyPr>
          <a:lstStyle>
            <a:lvl1pPr>
              <a:defRPr sz="3200">
                <a:solidFill>
                  <a:srgbClr val="27AAE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748" y="1368425"/>
            <a:ext cx="5071626" cy="4351338"/>
          </a:xfrm>
        </p:spPr>
        <p:txBody>
          <a:bodyPr>
            <a:normAutofit/>
          </a:bodyPr>
          <a:lstStyle>
            <a:lvl1pPr>
              <a:buClr>
                <a:srgbClr val="27AAE2"/>
              </a:buClr>
              <a:defRPr sz="1600"/>
            </a:lvl1pPr>
            <a:lvl2pPr>
              <a:buClr>
                <a:srgbClr val="27AAE2"/>
              </a:buClr>
              <a:defRPr sz="1400"/>
            </a:lvl2pPr>
            <a:lvl3pPr>
              <a:buClr>
                <a:srgbClr val="27AAE2"/>
              </a:buClr>
              <a:defRPr sz="1200"/>
            </a:lvl3pPr>
            <a:lvl4pPr>
              <a:buClr>
                <a:srgbClr val="27AAE2"/>
              </a:buClr>
              <a:defRPr sz="1100"/>
            </a:lvl4pPr>
            <a:lvl5pPr>
              <a:buClr>
                <a:srgbClr val="27AAE2"/>
              </a:buCl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8302" y="1368425"/>
            <a:ext cx="5071626" cy="4351338"/>
          </a:xfrm>
        </p:spPr>
        <p:txBody>
          <a:bodyPr>
            <a:normAutofit/>
          </a:bodyPr>
          <a:lstStyle>
            <a:lvl1pPr>
              <a:buClr>
                <a:srgbClr val="27AAE2"/>
              </a:buClr>
              <a:defRPr sz="1600"/>
            </a:lvl1pPr>
            <a:lvl2pPr>
              <a:buClr>
                <a:srgbClr val="27AAE2"/>
              </a:buClr>
              <a:defRPr sz="1400"/>
            </a:lvl2pPr>
            <a:lvl3pPr>
              <a:buClr>
                <a:srgbClr val="27AAE2"/>
              </a:buClr>
              <a:defRPr sz="1200"/>
            </a:lvl3pPr>
            <a:lvl4pPr>
              <a:buClr>
                <a:srgbClr val="27AAE2"/>
              </a:buClr>
              <a:defRPr sz="1100"/>
            </a:lvl4pPr>
            <a:lvl5pPr>
              <a:buClr>
                <a:srgbClr val="27AAE2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26-Jul-18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1240687" y="6565561"/>
            <a:ext cx="270397" cy="292443"/>
          </a:xfrm>
          <a:prstGeom prst="rect">
            <a:avLst/>
          </a:prstGeom>
          <a:solidFill>
            <a:srgbClr val="26A8DF"/>
          </a:solidFill>
          <a:ln>
            <a:noFill/>
          </a:ln>
          <a:effectLst>
            <a:outerShdw blurRad="50800" dist="38100" dir="16200000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fld id="{0F1269E9-5B8B-4D8F-B9F6-F90DDC202404}" type="slidenum">
              <a:rPr lang="en-US" sz="1100" smtClean="0">
                <a:solidFill>
                  <a:prstClr val="white"/>
                </a:solidFill>
              </a:rPr>
              <a:pPr algn="ctr">
                <a:defRPr/>
              </a:pPr>
              <a:t>‹#›</a:t>
            </a:fld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0229325" y="683194"/>
            <a:ext cx="1362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  <a:hlinkClick r:id="rId4"/>
              </a:rPr>
              <a:t>www.infogain.com</a:t>
            </a:r>
            <a:endParaRPr lang="en-IN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89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" y="2532"/>
            <a:ext cx="11930253" cy="68579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1240693" y="6565574"/>
            <a:ext cx="270397" cy="292443"/>
          </a:xfrm>
          <a:prstGeom prst="rect">
            <a:avLst/>
          </a:prstGeom>
          <a:solidFill>
            <a:srgbClr val="26A8DF"/>
          </a:solidFill>
          <a:ln>
            <a:noFill/>
          </a:ln>
          <a:effectLst>
            <a:outerShdw blurRad="50800" dist="38100" dir="16200000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defRPr/>
            </a:pPr>
            <a:fld id="{0F1269E9-5B8B-4D8F-B9F6-F90DDC202404}" type="slidenum">
              <a:rPr lang="en-US" sz="1000" smtClean="0">
                <a:solidFill>
                  <a:prstClr val="white"/>
                </a:solidFill>
              </a:rPr>
              <a:pPr algn="ctr">
                <a:defRPr/>
              </a:pPr>
              <a:t>‹#›</a:t>
            </a:fld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821" y="1"/>
            <a:ext cx="9774264" cy="1002632"/>
          </a:xfrm>
        </p:spPr>
        <p:txBody>
          <a:bodyPr>
            <a:normAutofit/>
          </a:bodyPr>
          <a:lstStyle>
            <a:lvl1pPr>
              <a:defRPr sz="3200">
                <a:solidFill>
                  <a:srgbClr val="27AAE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823" y="1167898"/>
            <a:ext cx="11360129" cy="505192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8776" y="299372"/>
            <a:ext cx="1362308" cy="435398"/>
          </a:xfrm>
          <a:prstGeom prst="rect">
            <a:avLst/>
          </a:prstGeom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19831" y="6550170"/>
            <a:ext cx="322441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prstClr val="black">
                    <a:lumMod val="50000"/>
                    <a:lumOff val="50000"/>
                  </a:prstClr>
                </a:solidFill>
                <a:cs typeface="Tahoma" pitchFamily="34" charset="0"/>
              </a:rPr>
              <a:t>Copyright © 2017 Infogain Corporation.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229322" y="683206"/>
            <a:ext cx="1362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  <a:hlinkClick r:id="rId4"/>
              </a:rPr>
              <a:t>www.infogain.com</a:t>
            </a:r>
            <a:endParaRPr lang="en-IN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3857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5" y="4"/>
            <a:ext cx="11930253" cy="685799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26-Jul-18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34746" y="6356354"/>
            <a:ext cx="2684979" cy="365125"/>
          </a:xfrm>
        </p:spPr>
        <p:txBody>
          <a:bodyPr/>
          <a:lstStyle/>
          <a:p>
            <a:fld id="{0F1269E9-5B8B-4D8F-B9F6-F90DDC20240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538265" y="3929651"/>
            <a:ext cx="2025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E15D26"/>
                </a:solidFill>
              </a:rPr>
              <a:t>Infogain Corporation, HQ</a:t>
            </a:r>
          </a:p>
          <a:p>
            <a:r>
              <a:rPr lang="en-IN" sz="900" dirty="0">
                <a:solidFill>
                  <a:prstClr val="black"/>
                </a:solidFill>
              </a:rPr>
              <a:t>485 Alberto Way Los Gatos,</a:t>
            </a:r>
            <a:br>
              <a:rPr lang="en-IN" sz="900" dirty="0">
                <a:solidFill>
                  <a:prstClr val="black"/>
                </a:solidFill>
              </a:rPr>
            </a:br>
            <a:r>
              <a:rPr lang="en-IN" sz="900" dirty="0">
                <a:solidFill>
                  <a:prstClr val="black"/>
                </a:solidFill>
              </a:rPr>
              <a:t>CA 95032 USA</a:t>
            </a:r>
          </a:p>
          <a:p>
            <a:r>
              <a:rPr lang="en-IN" sz="900" dirty="0">
                <a:solidFill>
                  <a:prstClr val="black"/>
                </a:solidFill>
              </a:rPr>
              <a:t>Phone: 408-355-6000</a:t>
            </a:r>
          </a:p>
          <a:p>
            <a:r>
              <a:rPr lang="en-IN" sz="900" dirty="0">
                <a:solidFill>
                  <a:prstClr val="black"/>
                </a:solidFill>
              </a:rPr>
              <a:t>Fax: 408-355-7000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5935935" y="3929652"/>
            <a:ext cx="2550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FEBB12"/>
                </a:solidFill>
              </a:rPr>
              <a:t>Infogain Irvine</a:t>
            </a:r>
          </a:p>
          <a:p>
            <a:r>
              <a:rPr lang="en-IN" sz="900" dirty="0">
                <a:solidFill>
                  <a:prstClr val="black"/>
                </a:solidFill>
              </a:rPr>
              <a:t>41 Corporate Park,</a:t>
            </a:r>
            <a:br>
              <a:rPr lang="en-IN" sz="900" dirty="0">
                <a:solidFill>
                  <a:prstClr val="black"/>
                </a:solidFill>
              </a:rPr>
            </a:br>
            <a:r>
              <a:rPr lang="en-IN" sz="900" dirty="0">
                <a:solidFill>
                  <a:prstClr val="black"/>
                </a:solidFill>
              </a:rPr>
              <a:t>Suite 390 Irvine, CA  2606 USA</a:t>
            </a:r>
          </a:p>
          <a:p>
            <a:r>
              <a:rPr lang="en-IN" sz="900" dirty="0">
                <a:solidFill>
                  <a:prstClr val="black"/>
                </a:solidFill>
              </a:rPr>
              <a:t>Phone: 949-223-5100</a:t>
            </a:r>
          </a:p>
          <a:p>
            <a:r>
              <a:rPr lang="en-IN" sz="900" dirty="0">
                <a:solidFill>
                  <a:prstClr val="black"/>
                </a:solidFill>
              </a:rPr>
              <a:t>Fax: 949-223-5110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538265" y="5045655"/>
            <a:ext cx="19374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124354"/>
                </a:solidFill>
              </a:rPr>
              <a:t>Infogain Austin</a:t>
            </a:r>
          </a:p>
          <a:p>
            <a:r>
              <a:rPr lang="en-IN" sz="900" dirty="0">
                <a:solidFill>
                  <a:prstClr val="black"/>
                </a:solidFill>
              </a:rPr>
              <a:t>Stratum Executive Center Building D 11044 Research Boulevard Suite 200</a:t>
            </a:r>
          </a:p>
          <a:p>
            <a:r>
              <a:rPr lang="en-IN" sz="900" dirty="0">
                <a:solidFill>
                  <a:prstClr val="black"/>
                </a:solidFill>
              </a:rPr>
              <a:t>Austin, Texas 78759</a:t>
            </a:r>
          </a:p>
        </p:txBody>
      </p:sp>
      <p:sp>
        <p:nvSpPr>
          <p:cNvPr id="33" name="TextBox 32"/>
          <p:cNvSpPr txBox="1"/>
          <p:nvPr userDrawn="1"/>
        </p:nvSpPr>
        <p:spPr>
          <a:xfrm>
            <a:off x="3126146" y="5045655"/>
            <a:ext cx="2206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AC2C27"/>
                </a:solidFill>
              </a:rPr>
              <a:t>Noida</a:t>
            </a:r>
          </a:p>
          <a:p>
            <a:r>
              <a:rPr lang="pt-BR" sz="900" dirty="0">
                <a:solidFill>
                  <a:prstClr val="black"/>
                </a:solidFill>
              </a:rPr>
              <a:t>A-16, Sector 60, Noida Gautam Budh agar, 201301 (U.P.) India</a:t>
            </a:r>
          </a:p>
          <a:p>
            <a:r>
              <a:rPr lang="pt-BR" sz="900" dirty="0">
                <a:solidFill>
                  <a:prstClr val="black"/>
                </a:solidFill>
              </a:rPr>
              <a:t>Phone: +91-120-2445144</a:t>
            </a:r>
          </a:p>
          <a:p>
            <a:r>
              <a:rPr lang="pt-BR" sz="900" dirty="0">
                <a:solidFill>
                  <a:prstClr val="black"/>
                </a:solidFill>
              </a:rPr>
              <a:t>Fax: +91-120-2580406</a:t>
            </a:r>
            <a:endParaRPr lang="en-IN" sz="900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3126146" y="3929649"/>
            <a:ext cx="2206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A787"/>
                </a:solidFill>
              </a:rPr>
              <a:t>Pune</a:t>
            </a:r>
          </a:p>
          <a:p>
            <a:r>
              <a:rPr lang="en-IN" sz="900" dirty="0">
                <a:solidFill>
                  <a:prstClr val="black"/>
                </a:solidFill>
              </a:rPr>
              <a:t>7th Floor, Bhalerao Towers, CTS No.1669 - 1670, Behind Hotel Pride,</a:t>
            </a:r>
          </a:p>
          <a:p>
            <a:r>
              <a:rPr lang="en-IN" sz="900" dirty="0">
                <a:solidFill>
                  <a:prstClr val="black"/>
                </a:solidFill>
              </a:rPr>
              <a:t>Shivaji Nagar, Pune - 411005</a:t>
            </a:r>
          </a:p>
          <a:p>
            <a:r>
              <a:rPr lang="en-IN" sz="900" dirty="0">
                <a:solidFill>
                  <a:prstClr val="black"/>
                </a:solidFill>
              </a:rPr>
              <a:t>Phone : +91-20-66236700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5935936" y="5045652"/>
            <a:ext cx="2323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62B8DB"/>
                </a:solidFill>
              </a:rPr>
              <a:t>Dubai</a:t>
            </a:r>
          </a:p>
          <a:p>
            <a:r>
              <a:rPr lang="en-IN" sz="900" dirty="0">
                <a:solidFill>
                  <a:prstClr val="black"/>
                </a:solidFill>
              </a:rPr>
              <a:t>P O Box 500588 Office No.105,</a:t>
            </a:r>
            <a:br>
              <a:rPr lang="en-IN" sz="900" dirty="0">
                <a:solidFill>
                  <a:prstClr val="black"/>
                </a:solidFill>
              </a:rPr>
            </a:br>
            <a:r>
              <a:rPr lang="en-IN" sz="900" dirty="0">
                <a:solidFill>
                  <a:prstClr val="black"/>
                </a:solidFill>
              </a:rPr>
              <a:t>Building No. 4, Dubai Outsource Zone,</a:t>
            </a:r>
          </a:p>
          <a:p>
            <a:r>
              <a:rPr lang="en-IN" sz="900" dirty="0">
                <a:solidFill>
                  <a:prstClr val="black"/>
                </a:solidFill>
              </a:rPr>
              <a:t>Dubai, United Arab Emirates</a:t>
            </a:r>
          </a:p>
          <a:p>
            <a:r>
              <a:rPr lang="en-IN" sz="900" dirty="0">
                <a:solidFill>
                  <a:prstClr val="black"/>
                </a:solidFill>
              </a:rPr>
              <a:t>Tel: +971-4-458-7336 </a:t>
            </a:r>
          </a:p>
        </p:txBody>
      </p:sp>
      <p:cxnSp>
        <p:nvCxnSpPr>
          <p:cNvPr id="36" name="Straight Connector 35"/>
          <p:cNvCxnSpPr/>
          <p:nvPr userDrawn="1"/>
        </p:nvCxnSpPr>
        <p:spPr>
          <a:xfrm>
            <a:off x="334276" y="4891489"/>
            <a:ext cx="1121436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 userDrawn="1"/>
        </p:nvSpPr>
        <p:spPr>
          <a:xfrm>
            <a:off x="8467453" y="6111307"/>
            <a:ext cx="1352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solidFill>
                  <a:prstClr val="black"/>
                </a:solidFill>
                <a:hlinkClick r:id="rId3"/>
              </a:rPr>
              <a:t>www.infogain.com</a:t>
            </a:r>
            <a:endParaRPr lang="en-US" sz="1200" u="sng" dirty="0">
              <a:solidFill>
                <a:prstClr val="black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9419" y="1328711"/>
            <a:ext cx="153661" cy="297404"/>
          </a:xfrm>
          <a:prstGeom prst="rect">
            <a:avLst/>
          </a:prstGeom>
        </p:spPr>
      </p:pic>
      <p:grpSp>
        <p:nvGrpSpPr>
          <p:cNvPr id="38" name="Group 37"/>
          <p:cNvGrpSpPr/>
          <p:nvPr userDrawn="1"/>
        </p:nvGrpSpPr>
        <p:grpSpPr>
          <a:xfrm>
            <a:off x="1606435" y="1207099"/>
            <a:ext cx="184762" cy="361833"/>
            <a:chOff x="-1994126" y="1399268"/>
            <a:chExt cx="525462" cy="985838"/>
          </a:xfrm>
        </p:grpSpPr>
        <p:sp>
          <p:nvSpPr>
            <p:cNvPr id="39" name="Freeform 5"/>
            <p:cNvSpPr>
              <a:spLocks/>
            </p:cNvSpPr>
            <p:nvPr/>
          </p:nvSpPr>
          <p:spPr bwMode="auto">
            <a:xfrm>
              <a:off x="-1994126" y="1399268"/>
              <a:ext cx="525462" cy="985838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5 h 262"/>
                <a:gd name="T4" fmla="*/ 66 w 140"/>
                <a:gd name="T5" fmla="*/ 262 h 262"/>
                <a:gd name="T6" fmla="*/ 4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9" y="87"/>
                    <a:pt x="136" y="95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2"/>
                  </a:cubicBezTo>
                  <a:cubicBezTo>
                    <a:pt x="2" y="85"/>
                    <a:pt x="0" y="78"/>
                    <a:pt x="0" y="70"/>
                  </a:cubicBezTo>
                  <a:cubicBezTo>
                    <a:pt x="0" y="31"/>
                    <a:pt x="32" y="0"/>
                    <a:pt x="70" y="0"/>
                  </a:cubicBezTo>
                  <a:cubicBezTo>
                    <a:pt x="109" y="0"/>
                    <a:pt x="140" y="31"/>
                    <a:pt x="140" y="70"/>
                  </a:cubicBezTo>
                  <a:close/>
                </a:path>
              </a:pathLst>
            </a:custGeom>
            <a:solidFill>
              <a:srgbClr val="E15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0" name="Oval 6"/>
            <p:cNvSpPr>
              <a:spLocks noChangeArrowheads="1"/>
            </p:cNvSpPr>
            <p:nvPr/>
          </p:nvSpPr>
          <p:spPr bwMode="auto">
            <a:xfrm>
              <a:off x="-1863951" y="1531030"/>
              <a:ext cx="268287" cy="266700"/>
            </a:xfrm>
            <a:prstGeom prst="ellipse">
              <a:avLst/>
            </a:prstGeom>
            <a:solidFill>
              <a:srgbClr val="EF99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7028616" y="1371604"/>
            <a:ext cx="160342" cy="314515"/>
            <a:chOff x="-1746476" y="2829605"/>
            <a:chExt cx="525462" cy="987425"/>
          </a:xfrm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-1746476" y="2829605"/>
              <a:ext cx="525462" cy="987425"/>
            </a:xfrm>
            <a:custGeom>
              <a:avLst/>
              <a:gdLst>
                <a:gd name="T0" fmla="*/ 140 w 140"/>
                <a:gd name="T1" fmla="*/ 70 h 262"/>
                <a:gd name="T2" fmla="*/ 135 w 140"/>
                <a:gd name="T3" fmla="*/ 95 h 262"/>
                <a:gd name="T4" fmla="*/ 65 w 140"/>
                <a:gd name="T5" fmla="*/ 262 h 262"/>
                <a:gd name="T6" fmla="*/ 3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8" y="87"/>
                    <a:pt x="135" y="95"/>
                  </a:cubicBezTo>
                  <a:cubicBezTo>
                    <a:pt x="126" y="122"/>
                    <a:pt x="65" y="262"/>
                    <a:pt x="65" y="262"/>
                  </a:cubicBezTo>
                  <a:cubicBezTo>
                    <a:pt x="65" y="262"/>
                    <a:pt x="8" y="109"/>
                    <a:pt x="3" y="92"/>
                  </a:cubicBezTo>
                  <a:cubicBezTo>
                    <a:pt x="1" y="85"/>
                    <a:pt x="0" y="78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109" y="0"/>
                    <a:pt x="140" y="32"/>
                    <a:pt x="140" y="70"/>
                  </a:cubicBezTo>
                  <a:close/>
                </a:path>
              </a:pathLst>
            </a:custGeom>
            <a:solidFill>
              <a:srgbClr val="AC2C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-1614714" y="2961368"/>
              <a:ext cx="261937" cy="268288"/>
            </a:xfrm>
            <a:prstGeom prst="ellipse">
              <a:avLst/>
            </a:prstGeom>
            <a:solidFill>
              <a:srgbClr val="EE4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6340175" y="1558255"/>
            <a:ext cx="143465" cy="280959"/>
            <a:chOff x="985611" y="2329543"/>
            <a:chExt cx="525462" cy="985838"/>
          </a:xfrm>
        </p:grpSpPr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985611" y="2329543"/>
              <a:ext cx="525462" cy="985838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5 h 262"/>
                <a:gd name="T4" fmla="*/ 66 w 140"/>
                <a:gd name="T5" fmla="*/ 262 h 262"/>
                <a:gd name="T6" fmla="*/ 4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9" y="87"/>
                    <a:pt x="136" y="95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2"/>
                  </a:cubicBezTo>
                  <a:cubicBezTo>
                    <a:pt x="1" y="85"/>
                    <a:pt x="0" y="78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109" y="0"/>
                    <a:pt x="140" y="32"/>
                    <a:pt x="140" y="70"/>
                  </a:cubicBezTo>
                  <a:close/>
                </a:path>
              </a:pathLst>
            </a:custGeom>
            <a:solidFill>
              <a:srgbClr val="62B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1115786" y="2461305"/>
              <a:ext cx="268287" cy="266700"/>
            </a:xfrm>
            <a:prstGeom prst="ellipse">
              <a:avLst/>
            </a:prstGeom>
            <a:solidFill>
              <a:srgbClr val="BAD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7" name="Group 46"/>
          <p:cNvGrpSpPr/>
          <p:nvPr userDrawn="1"/>
        </p:nvGrpSpPr>
        <p:grpSpPr>
          <a:xfrm>
            <a:off x="1689246" y="1419552"/>
            <a:ext cx="183065" cy="360245"/>
            <a:chOff x="1387249" y="1191305"/>
            <a:chExt cx="525462" cy="990600"/>
          </a:xfrm>
        </p:grpSpPr>
        <p:sp>
          <p:nvSpPr>
            <p:cNvPr id="48" name="Freeform 11"/>
            <p:cNvSpPr>
              <a:spLocks/>
            </p:cNvSpPr>
            <p:nvPr/>
          </p:nvSpPr>
          <p:spPr bwMode="auto">
            <a:xfrm>
              <a:off x="1387249" y="1191305"/>
              <a:ext cx="525462" cy="990600"/>
            </a:xfrm>
            <a:custGeom>
              <a:avLst/>
              <a:gdLst>
                <a:gd name="T0" fmla="*/ 140 w 140"/>
                <a:gd name="T1" fmla="*/ 71 h 263"/>
                <a:gd name="T2" fmla="*/ 136 w 140"/>
                <a:gd name="T3" fmla="*/ 95 h 263"/>
                <a:gd name="T4" fmla="*/ 66 w 140"/>
                <a:gd name="T5" fmla="*/ 263 h 263"/>
                <a:gd name="T6" fmla="*/ 3 w 140"/>
                <a:gd name="T7" fmla="*/ 92 h 263"/>
                <a:gd name="T8" fmla="*/ 0 w 140"/>
                <a:gd name="T9" fmla="*/ 71 h 263"/>
                <a:gd name="T10" fmla="*/ 70 w 140"/>
                <a:gd name="T11" fmla="*/ 0 h 263"/>
                <a:gd name="T12" fmla="*/ 140 w 140"/>
                <a:gd name="T13" fmla="*/ 71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3">
                  <a:moveTo>
                    <a:pt x="140" y="71"/>
                  </a:moveTo>
                  <a:cubicBezTo>
                    <a:pt x="140" y="79"/>
                    <a:pt x="138" y="87"/>
                    <a:pt x="136" y="95"/>
                  </a:cubicBezTo>
                  <a:cubicBezTo>
                    <a:pt x="126" y="122"/>
                    <a:pt x="66" y="263"/>
                    <a:pt x="66" y="263"/>
                  </a:cubicBezTo>
                  <a:cubicBezTo>
                    <a:pt x="66" y="263"/>
                    <a:pt x="8" y="110"/>
                    <a:pt x="3" y="92"/>
                  </a:cubicBezTo>
                  <a:cubicBezTo>
                    <a:pt x="1" y="85"/>
                    <a:pt x="0" y="78"/>
                    <a:pt x="0" y="71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109" y="0"/>
                    <a:pt x="140" y="32"/>
                    <a:pt x="140" y="71"/>
                  </a:cubicBezTo>
                  <a:close/>
                </a:path>
              </a:pathLst>
            </a:custGeom>
            <a:solidFill>
              <a:srgbClr val="FEBB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9" name="Oval 12"/>
            <p:cNvSpPr>
              <a:spLocks noChangeArrowheads="1"/>
            </p:cNvSpPr>
            <p:nvPr/>
          </p:nvSpPr>
          <p:spPr bwMode="auto">
            <a:xfrm>
              <a:off x="1519011" y="1323068"/>
              <a:ext cx="261937" cy="268288"/>
            </a:xfrm>
            <a:prstGeom prst="ellipse">
              <a:avLst/>
            </a:prstGeom>
            <a:solidFill>
              <a:srgbClr val="FFD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7014741" y="1609627"/>
            <a:ext cx="174217" cy="332869"/>
            <a:chOff x="7128832" y="1766207"/>
            <a:chExt cx="525462" cy="987425"/>
          </a:xfrm>
        </p:grpSpPr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7128832" y="1766207"/>
              <a:ext cx="525462" cy="987425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4 h 262"/>
                <a:gd name="T4" fmla="*/ 66 w 140"/>
                <a:gd name="T5" fmla="*/ 262 h 262"/>
                <a:gd name="T6" fmla="*/ 4 w 140"/>
                <a:gd name="T7" fmla="*/ 91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8"/>
                    <a:pt x="139" y="87"/>
                    <a:pt x="136" y="94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1"/>
                  </a:cubicBezTo>
                  <a:cubicBezTo>
                    <a:pt x="1" y="85"/>
                    <a:pt x="0" y="77"/>
                    <a:pt x="0" y="70"/>
                  </a:cubicBezTo>
                  <a:cubicBezTo>
                    <a:pt x="0" y="31"/>
                    <a:pt x="32" y="0"/>
                    <a:pt x="70" y="0"/>
                  </a:cubicBezTo>
                  <a:cubicBezTo>
                    <a:pt x="109" y="0"/>
                    <a:pt x="140" y="31"/>
                    <a:pt x="140" y="70"/>
                  </a:cubicBezTo>
                  <a:close/>
                </a:path>
              </a:pathLst>
            </a:custGeom>
            <a:solidFill>
              <a:srgbClr val="00A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52" name="Oval 14"/>
            <p:cNvSpPr>
              <a:spLocks noChangeArrowheads="1"/>
            </p:cNvSpPr>
            <p:nvPr/>
          </p:nvSpPr>
          <p:spPr bwMode="auto">
            <a:xfrm>
              <a:off x="7259007" y="1897970"/>
              <a:ext cx="266700" cy="265113"/>
            </a:xfrm>
            <a:prstGeom prst="ellipse">
              <a:avLst/>
            </a:prstGeom>
            <a:solidFill>
              <a:srgbClr val="49B9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sp>
        <p:nvSpPr>
          <p:cNvPr id="53" name="Title 4"/>
          <p:cNvSpPr txBox="1">
            <a:spLocks/>
          </p:cNvSpPr>
          <p:nvPr userDrawn="1"/>
        </p:nvSpPr>
        <p:spPr>
          <a:xfrm>
            <a:off x="9061117" y="4343400"/>
            <a:ext cx="2223410" cy="693994"/>
          </a:xfrm>
          <a:prstGeom prst="rect">
            <a:avLst/>
          </a:prstGeom>
          <a:noFill/>
          <a:ln>
            <a:noFill/>
          </a:ln>
        </p:spPr>
        <p:txBody>
          <a:bodyPr vert="horz" lIns="91440" tIns="0" rIns="91440" bIns="0" rtlCol="0" anchor="ctr" anchorCtr="0">
            <a:noAutofit/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lang="en-US" sz="3200" b="1" kern="1200" cap="none" spc="50" baseline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+mn-lt"/>
                <a:ea typeface="Adobe Heiti Std R" pitchFamily="34" charset="-128"/>
                <a:cs typeface="Tahoma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9pPr>
          </a:lstStyle>
          <a:p>
            <a:pPr algn="ctr"/>
            <a:r>
              <a:rPr lang="en-IN" sz="3600" spc="-150" dirty="0">
                <a:solidFill>
                  <a:srgbClr val="0070C0"/>
                </a:solidFill>
                <a:latin typeface="Calibri Light" panose="020F03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209116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26-Jul-18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69E9-5B8B-4D8F-B9F6-F90DDC20240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28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" y="2532"/>
            <a:ext cx="11930253" cy="6857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8776" y="299372"/>
            <a:ext cx="1362308" cy="4353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50" y="3"/>
            <a:ext cx="9801742" cy="1010653"/>
          </a:xfrm>
        </p:spPr>
        <p:txBody>
          <a:bodyPr>
            <a:normAutofit/>
          </a:bodyPr>
          <a:lstStyle>
            <a:lvl1pPr>
              <a:defRPr sz="3200">
                <a:solidFill>
                  <a:srgbClr val="27AAE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748" y="1368425"/>
            <a:ext cx="5071626" cy="4351338"/>
          </a:xfrm>
        </p:spPr>
        <p:txBody>
          <a:bodyPr>
            <a:normAutofit/>
          </a:bodyPr>
          <a:lstStyle>
            <a:lvl1pPr>
              <a:buClr>
                <a:srgbClr val="27AAE2"/>
              </a:buClr>
              <a:defRPr sz="1600"/>
            </a:lvl1pPr>
            <a:lvl2pPr>
              <a:buClr>
                <a:srgbClr val="27AAE2"/>
              </a:buClr>
              <a:defRPr sz="1400"/>
            </a:lvl2pPr>
            <a:lvl3pPr>
              <a:buClr>
                <a:srgbClr val="27AAE2"/>
              </a:buClr>
              <a:defRPr sz="1200"/>
            </a:lvl3pPr>
            <a:lvl4pPr>
              <a:buClr>
                <a:srgbClr val="27AAE2"/>
              </a:buClr>
              <a:defRPr sz="1100"/>
            </a:lvl4pPr>
            <a:lvl5pPr>
              <a:buClr>
                <a:srgbClr val="27AAE2"/>
              </a:buCl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8302" y="1368425"/>
            <a:ext cx="5071626" cy="4351338"/>
          </a:xfrm>
        </p:spPr>
        <p:txBody>
          <a:bodyPr>
            <a:normAutofit/>
          </a:bodyPr>
          <a:lstStyle>
            <a:lvl1pPr>
              <a:buClr>
                <a:srgbClr val="27AAE2"/>
              </a:buClr>
              <a:defRPr sz="1600"/>
            </a:lvl1pPr>
            <a:lvl2pPr>
              <a:buClr>
                <a:srgbClr val="27AAE2"/>
              </a:buClr>
              <a:defRPr sz="1400"/>
            </a:lvl2pPr>
            <a:lvl3pPr>
              <a:buClr>
                <a:srgbClr val="27AAE2"/>
              </a:buClr>
              <a:defRPr sz="1200"/>
            </a:lvl3pPr>
            <a:lvl4pPr>
              <a:buClr>
                <a:srgbClr val="27AAE2"/>
              </a:buClr>
              <a:defRPr sz="1100"/>
            </a:lvl4pPr>
            <a:lvl5pPr>
              <a:buClr>
                <a:srgbClr val="27AAE2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26-Jul-18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1240693" y="6565574"/>
            <a:ext cx="270397" cy="292443"/>
          </a:xfrm>
          <a:prstGeom prst="rect">
            <a:avLst/>
          </a:prstGeom>
          <a:solidFill>
            <a:srgbClr val="26A8DF"/>
          </a:solidFill>
          <a:ln>
            <a:noFill/>
          </a:ln>
          <a:effectLst>
            <a:outerShdw blurRad="50800" dist="38100" dir="16200000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fld id="{0F1269E9-5B8B-4D8F-B9F6-F90DDC202404}" type="slidenum">
              <a:rPr lang="en-US" sz="1100" smtClean="0">
                <a:solidFill>
                  <a:prstClr val="white"/>
                </a:solidFill>
              </a:rPr>
              <a:pPr algn="ctr">
                <a:defRPr/>
              </a:pPr>
              <a:t>‹#›</a:t>
            </a:fld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0229322" y="683206"/>
            <a:ext cx="1362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  <a:hlinkClick r:id="rId4"/>
              </a:rPr>
              <a:t>www.infogain.com</a:t>
            </a:r>
            <a:endParaRPr lang="en-IN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10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2" y="4"/>
            <a:ext cx="11930253" cy="685799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26-Jul-18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34748" y="6356367"/>
            <a:ext cx="2684979" cy="365125"/>
          </a:xfrm>
        </p:spPr>
        <p:txBody>
          <a:bodyPr/>
          <a:lstStyle/>
          <a:p>
            <a:fld id="{0F1269E9-5B8B-4D8F-B9F6-F90DDC20240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538273" y="3929664"/>
            <a:ext cx="2025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E15D26"/>
                </a:solidFill>
              </a:rPr>
              <a:t>Infogain Corporation, HQ</a:t>
            </a:r>
          </a:p>
          <a:p>
            <a:r>
              <a:rPr lang="en-IN" sz="900" dirty="0">
                <a:solidFill>
                  <a:prstClr val="black"/>
                </a:solidFill>
              </a:rPr>
              <a:t>485 Alberto Way Los Gatos,</a:t>
            </a:r>
            <a:br>
              <a:rPr lang="en-IN" sz="900" dirty="0">
                <a:solidFill>
                  <a:prstClr val="black"/>
                </a:solidFill>
              </a:rPr>
            </a:br>
            <a:r>
              <a:rPr lang="en-IN" sz="900" dirty="0">
                <a:solidFill>
                  <a:prstClr val="black"/>
                </a:solidFill>
              </a:rPr>
              <a:t>CA 95032 USA</a:t>
            </a:r>
          </a:p>
          <a:p>
            <a:r>
              <a:rPr lang="en-IN" sz="900" dirty="0">
                <a:solidFill>
                  <a:prstClr val="black"/>
                </a:solidFill>
              </a:rPr>
              <a:t>Phone: 408-355-6000</a:t>
            </a:r>
          </a:p>
          <a:p>
            <a:r>
              <a:rPr lang="en-IN" sz="900" dirty="0">
                <a:solidFill>
                  <a:prstClr val="black"/>
                </a:solidFill>
              </a:rPr>
              <a:t>Fax: 408-355-7000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5935942" y="3929665"/>
            <a:ext cx="2550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FEBB12"/>
                </a:solidFill>
              </a:rPr>
              <a:t>Infogain Irvine</a:t>
            </a:r>
          </a:p>
          <a:p>
            <a:r>
              <a:rPr lang="en-IN" sz="900" dirty="0">
                <a:solidFill>
                  <a:prstClr val="black"/>
                </a:solidFill>
              </a:rPr>
              <a:t>41 Corporate Park,</a:t>
            </a:r>
            <a:br>
              <a:rPr lang="en-IN" sz="900" dirty="0">
                <a:solidFill>
                  <a:prstClr val="black"/>
                </a:solidFill>
              </a:rPr>
            </a:br>
            <a:r>
              <a:rPr lang="en-IN" sz="900" dirty="0">
                <a:solidFill>
                  <a:prstClr val="black"/>
                </a:solidFill>
              </a:rPr>
              <a:t>Suite 390 Irvine, CA  2606 USA</a:t>
            </a:r>
          </a:p>
          <a:p>
            <a:r>
              <a:rPr lang="en-IN" sz="900" dirty="0">
                <a:solidFill>
                  <a:prstClr val="black"/>
                </a:solidFill>
              </a:rPr>
              <a:t>Phone: 949-223-5100</a:t>
            </a:r>
          </a:p>
          <a:p>
            <a:r>
              <a:rPr lang="en-IN" sz="900" dirty="0">
                <a:solidFill>
                  <a:prstClr val="black"/>
                </a:solidFill>
              </a:rPr>
              <a:t>Fax: 949-223-5110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538272" y="5045668"/>
            <a:ext cx="193739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124354"/>
                </a:solidFill>
              </a:rPr>
              <a:t>Infogain Austin</a:t>
            </a:r>
          </a:p>
          <a:p>
            <a:r>
              <a:rPr lang="en-IN" sz="900" dirty="0">
                <a:solidFill>
                  <a:prstClr val="black"/>
                </a:solidFill>
              </a:rPr>
              <a:t>Stratum Executive Center Building D 11044 Research Boulevard Suite 200</a:t>
            </a:r>
          </a:p>
          <a:p>
            <a:r>
              <a:rPr lang="en-IN" sz="900" dirty="0">
                <a:solidFill>
                  <a:prstClr val="black"/>
                </a:solidFill>
              </a:rPr>
              <a:t>Austin, Texas 78759</a:t>
            </a:r>
          </a:p>
        </p:txBody>
      </p:sp>
      <p:sp>
        <p:nvSpPr>
          <p:cNvPr id="33" name="TextBox 32"/>
          <p:cNvSpPr txBox="1"/>
          <p:nvPr userDrawn="1"/>
        </p:nvSpPr>
        <p:spPr>
          <a:xfrm>
            <a:off x="3126146" y="5045668"/>
            <a:ext cx="2206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AC2C27"/>
                </a:solidFill>
              </a:rPr>
              <a:t>Noida</a:t>
            </a:r>
          </a:p>
          <a:p>
            <a:r>
              <a:rPr lang="pt-BR" sz="900" dirty="0">
                <a:solidFill>
                  <a:prstClr val="black"/>
                </a:solidFill>
              </a:rPr>
              <a:t>A-16, Sector 60, Noida Gautam Budh agar, 201301 (U.P.) India</a:t>
            </a:r>
          </a:p>
          <a:p>
            <a:r>
              <a:rPr lang="pt-BR" sz="900" dirty="0">
                <a:solidFill>
                  <a:prstClr val="black"/>
                </a:solidFill>
              </a:rPr>
              <a:t>Phone: +91-120-2445144</a:t>
            </a:r>
          </a:p>
          <a:p>
            <a:r>
              <a:rPr lang="pt-BR" sz="900" dirty="0">
                <a:solidFill>
                  <a:prstClr val="black"/>
                </a:solidFill>
              </a:rPr>
              <a:t>Fax: +91-120-2580406</a:t>
            </a:r>
            <a:endParaRPr lang="en-IN" sz="900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3126146" y="3929657"/>
            <a:ext cx="2206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A787"/>
                </a:solidFill>
              </a:rPr>
              <a:t>Pune</a:t>
            </a:r>
          </a:p>
          <a:p>
            <a:r>
              <a:rPr lang="en-IN" sz="900" dirty="0">
                <a:solidFill>
                  <a:prstClr val="black"/>
                </a:solidFill>
              </a:rPr>
              <a:t>7th Floor, Bhalerao Towers, CTS No.1669 - 1670, Behind Hotel Pride,</a:t>
            </a:r>
          </a:p>
          <a:p>
            <a:r>
              <a:rPr lang="en-IN" sz="900" dirty="0">
                <a:solidFill>
                  <a:prstClr val="black"/>
                </a:solidFill>
              </a:rPr>
              <a:t>Shivaji Nagar, Pune - 411005</a:t>
            </a:r>
          </a:p>
          <a:p>
            <a:r>
              <a:rPr lang="en-IN" sz="900" dirty="0">
                <a:solidFill>
                  <a:prstClr val="black"/>
                </a:solidFill>
              </a:rPr>
              <a:t>Phone : +91-20-66236700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5935944" y="5045660"/>
            <a:ext cx="2323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62B8DB"/>
                </a:solidFill>
              </a:rPr>
              <a:t>Dubai</a:t>
            </a:r>
          </a:p>
          <a:p>
            <a:r>
              <a:rPr lang="en-IN" sz="900" dirty="0">
                <a:solidFill>
                  <a:prstClr val="black"/>
                </a:solidFill>
              </a:rPr>
              <a:t>P O Box 500588 Office No.105,</a:t>
            </a:r>
            <a:br>
              <a:rPr lang="en-IN" sz="900" dirty="0">
                <a:solidFill>
                  <a:prstClr val="black"/>
                </a:solidFill>
              </a:rPr>
            </a:br>
            <a:r>
              <a:rPr lang="en-IN" sz="900" dirty="0">
                <a:solidFill>
                  <a:prstClr val="black"/>
                </a:solidFill>
              </a:rPr>
              <a:t>Building No. 4, Dubai Outsource Zone,</a:t>
            </a:r>
          </a:p>
          <a:p>
            <a:r>
              <a:rPr lang="en-IN" sz="900" dirty="0">
                <a:solidFill>
                  <a:prstClr val="black"/>
                </a:solidFill>
              </a:rPr>
              <a:t>Dubai, United Arab Emirates</a:t>
            </a:r>
          </a:p>
          <a:p>
            <a:r>
              <a:rPr lang="en-IN" sz="900" dirty="0">
                <a:solidFill>
                  <a:prstClr val="black"/>
                </a:solidFill>
              </a:rPr>
              <a:t>Tel: +971-4-458-7336 </a:t>
            </a:r>
          </a:p>
        </p:txBody>
      </p:sp>
      <p:cxnSp>
        <p:nvCxnSpPr>
          <p:cNvPr id="36" name="Straight Connector 35"/>
          <p:cNvCxnSpPr/>
          <p:nvPr userDrawn="1"/>
        </p:nvCxnSpPr>
        <p:spPr>
          <a:xfrm>
            <a:off x="334277" y="4891489"/>
            <a:ext cx="1121436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 userDrawn="1"/>
        </p:nvSpPr>
        <p:spPr>
          <a:xfrm>
            <a:off x="8467461" y="6111320"/>
            <a:ext cx="1352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solidFill>
                  <a:prstClr val="black"/>
                </a:solidFill>
                <a:hlinkClick r:id="rId3"/>
              </a:rPr>
              <a:t>www.infogain.com</a:t>
            </a:r>
            <a:endParaRPr lang="en-US" sz="1200" u="sng" dirty="0">
              <a:solidFill>
                <a:prstClr val="black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9427" y="1328711"/>
            <a:ext cx="153661" cy="297404"/>
          </a:xfrm>
          <a:prstGeom prst="rect">
            <a:avLst/>
          </a:prstGeom>
        </p:spPr>
      </p:pic>
      <p:grpSp>
        <p:nvGrpSpPr>
          <p:cNvPr id="38" name="Group 37"/>
          <p:cNvGrpSpPr/>
          <p:nvPr userDrawn="1"/>
        </p:nvGrpSpPr>
        <p:grpSpPr>
          <a:xfrm>
            <a:off x="1606435" y="1207112"/>
            <a:ext cx="184762" cy="361833"/>
            <a:chOff x="-1994126" y="1399268"/>
            <a:chExt cx="525462" cy="985838"/>
          </a:xfrm>
        </p:grpSpPr>
        <p:sp>
          <p:nvSpPr>
            <p:cNvPr id="39" name="Freeform 5"/>
            <p:cNvSpPr>
              <a:spLocks/>
            </p:cNvSpPr>
            <p:nvPr/>
          </p:nvSpPr>
          <p:spPr bwMode="auto">
            <a:xfrm>
              <a:off x="-1994126" y="1399268"/>
              <a:ext cx="525462" cy="985838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5 h 262"/>
                <a:gd name="T4" fmla="*/ 66 w 140"/>
                <a:gd name="T5" fmla="*/ 262 h 262"/>
                <a:gd name="T6" fmla="*/ 4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9" y="87"/>
                    <a:pt x="136" y="95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2"/>
                  </a:cubicBezTo>
                  <a:cubicBezTo>
                    <a:pt x="2" y="85"/>
                    <a:pt x="0" y="78"/>
                    <a:pt x="0" y="70"/>
                  </a:cubicBezTo>
                  <a:cubicBezTo>
                    <a:pt x="0" y="31"/>
                    <a:pt x="32" y="0"/>
                    <a:pt x="70" y="0"/>
                  </a:cubicBezTo>
                  <a:cubicBezTo>
                    <a:pt x="109" y="0"/>
                    <a:pt x="140" y="31"/>
                    <a:pt x="140" y="70"/>
                  </a:cubicBezTo>
                  <a:close/>
                </a:path>
              </a:pathLst>
            </a:custGeom>
            <a:solidFill>
              <a:srgbClr val="E15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0" name="Oval 6"/>
            <p:cNvSpPr>
              <a:spLocks noChangeArrowheads="1"/>
            </p:cNvSpPr>
            <p:nvPr/>
          </p:nvSpPr>
          <p:spPr bwMode="auto">
            <a:xfrm>
              <a:off x="-1863951" y="1531030"/>
              <a:ext cx="268287" cy="266700"/>
            </a:xfrm>
            <a:prstGeom prst="ellipse">
              <a:avLst/>
            </a:prstGeom>
            <a:solidFill>
              <a:srgbClr val="EF99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7028618" y="1371617"/>
            <a:ext cx="160340" cy="314515"/>
            <a:chOff x="-1746476" y="2829605"/>
            <a:chExt cx="525462" cy="987425"/>
          </a:xfrm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-1746476" y="2829605"/>
              <a:ext cx="525462" cy="987425"/>
            </a:xfrm>
            <a:custGeom>
              <a:avLst/>
              <a:gdLst>
                <a:gd name="T0" fmla="*/ 140 w 140"/>
                <a:gd name="T1" fmla="*/ 70 h 262"/>
                <a:gd name="T2" fmla="*/ 135 w 140"/>
                <a:gd name="T3" fmla="*/ 95 h 262"/>
                <a:gd name="T4" fmla="*/ 65 w 140"/>
                <a:gd name="T5" fmla="*/ 262 h 262"/>
                <a:gd name="T6" fmla="*/ 3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8" y="87"/>
                    <a:pt x="135" y="95"/>
                  </a:cubicBezTo>
                  <a:cubicBezTo>
                    <a:pt x="126" y="122"/>
                    <a:pt x="65" y="262"/>
                    <a:pt x="65" y="262"/>
                  </a:cubicBezTo>
                  <a:cubicBezTo>
                    <a:pt x="65" y="262"/>
                    <a:pt x="8" y="109"/>
                    <a:pt x="3" y="92"/>
                  </a:cubicBezTo>
                  <a:cubicBezTo>
                    <a:pt x="1" y="85"/>
                    <a:pt x="0" y="78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109" y="0"/>
                    <a:pt x="140" y="32"/>
                    <a:pt x="140" y="70"/>
                  </a:cubicBezTo>
                  <a:close/>
                </a:path>
              </a:pathLst>
            </a:custGeom>
            <a:solidFill>
              <a:srgbClr val="AC2C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-1614714" y="2961368"/>
              <a:ext cx="261937" cy="268288"/>
            </a:xfrm>
            <a:prstGeom prst="ellipse">
              <a:avLst/>
            </a:prstGeom>
            <a:solidFill>
              <a:srgbClr val="EE4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6340176" y="1558268"/>
            <a:ext cx="143465" cy="280959"/>
            <a:chOff x="985611" y="2329543"/>
            <a:chExt cx="525462" cy="985838"/>
          </a:xfrm>
        </p:grpSpPr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985611" y="2329543"/>
              <a:ext cx="525462" cy="985838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5 h 262"/>
                <a:gd name="T4" fmla="*/ 66 w 140"/>
                <a:gd name="T5" fmla="*/ 262 h 262"/>
                <a:gd name="T6" fmla="*/ 4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9" y="87"/>
                    <a:pt x="136" y="95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2"/>
                  </a:cubicBezTo>
                  <a:cubicBezTo>
                    <a:pt x="1" y="85"/>
                    <a:pt x="0" y="78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109" y="0"/>
                    <a:pt x="140" y="32"/>
                    <a:pt x="140" y="70"/>
                  </a:cubicBezTo>
                  <a:close/>
                </a:path>
              </a:pathLst>
            </a:custGeom>
            <a:solidFill>
              <a:srgbClr val="62B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1115786" y="2461305"/>
              <a:ext cx="268287" cy="266700"/>
            </a:xfrm>
            <a:prstGeom prst="ellipse">
              <a:avLst/>
            </a:prstGeom>
            <a:solidFill>
              <a:srgbClr val="BAD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7" name="Group 46"/>
          <p:cNvGrpSpPr/>
          <p:nvPr userDrawn="1"/>
        </p:nvGrpSpPr>
        <p:grpSpPr>
          <a:xfrm>
            <a:off x="1689246" y="1419565"/>
            <a:ext cx="183065" cy="360245"/>
            <a:chOff x="1387249" y="1191305"/>
            <a:chExt cx="525462" cy="990600"/>
          </a:xfrm>
        </p:grpSpPr>
        <p:sp>
          <p:nvSpPr>
            <p:cNvPr id="48" name="Freeform 11"/>
            <p:cNvSpPr>
              <a:spLocks/>
            </p:cNvSpPr>
            <p:nvPr/>
          </p:nvSpPr>
          <p:spPr bwMode="auto">
            <a:xfrm>
              <a:off x="1387249" y="1191305"/>
              <a:ext cx="525462" cy="990600"/>
            </a:xfrm>
            <a:custGeom>
              <a:avLst/>
              <a:gdLst>
                <a:gd name="T0" fmla="*/ 140 w 140"/>
                <a:gd name="T1" fmla="*/ 71 h 263"/>
                <a:gd name="T2" fmla="*/ 136 w 140"/>
                <a:gd name="T3" fmla="*/ 95 h 263"/>
                <a:gd name="T4" fmla="*/ 66 w 140"/>
                <a:gd name="T5" fmla="*/ 263 h 263"/>
                <a:gd name="T6" fmla="*/ 3 w 140"/>
                <a:gd name="T7" fmla="*/ 92 h 263"/>
                <a:gd name="T8" fmla="*/ 0 w 140"/>
                <a:gd name="T9" fmla="*/ 71 h 263"/>
                <a:gd name="T10" fmla="*/ 70 w 140"/>
                <a:gd name="T11" fmla="*/ 0 h 263"/>
                <a:gd name="T12" fmla="*/ 140 w 140"/>
                <a:gd name="T13" fmla="*/ 71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3">
                  <a:moveTo>
                    <a:pt x="140" y="71"/>
                  </a:moveTo>
                  <a:cubicBezTo>
                    <a:pt x="140" y="79"/>
                    <a:pt x="138" y="87"/>
                    <a:pt x="136" y="95"/>
                  </a:cubicBezTo>
                  <a:cubicBezTo>
                    <a:pt x="126" y="122"/>
                    <a:pt x="66" y="263"/>
                    <a:pt x="66" y="263"/>
                  </a:cubicBezTo>
                  <a:cubicBezTo>
                    <a:pt x="66" y="263"/>
                    <a:pt x="8" y="110"/>
                    <a:pt x="3" y="92"/>
                  </a:cubicBezTo>
                  <a:cubicBezTo>
                    <a:pt x="1" y="85"/>
                    <a:pt x="0" y="78"/>
                    <a:pt x="0" y="71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109" y="0"/>
                    <a:pt x="140" y="32"/>
                    <a:pt x="140" y="71"/>
                  </a:cubicBezTo>
                  <a:close/>
                </a:path>
              </a:pathLst>
            </a:custGeom>
            <a:solidFill>
              <a:srgbClr val="FEBB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9" name="Oval 12"/>
            <p:cNvSpPr>
              <a:spLocks noChangeArrowheads="1"/>
            </p:cNvSpPr>
            <p:nvPr/>
          </p:nvSpPr>
          <p:spPr bwMode="auto">
            <a:xfrm>
              <a:off x="1519011" y="1323068"/>
              <a:ext cx="261937" cy="268288"/>
            </a:xfrm>
            <a:prstGeom prst="ellipse">
              <a:avLst/>
            </a:prstGeom>
            <a:solidFill>
              <a:srgbClr val="FFD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7014741" y="1609627"/>
            <a:ext cx="174216" cy="332869"/>
            <a:chOff x="7128832" y="1766207"/>
            <a:chExt cx="525462" cy="987425"/>
          </a:xfrm>
        </p:grpSpPr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7128832" y="1766207"/>
              <a:ext cx="525462" cy="987425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4 h 262"/>
                <a:gd name="T4" fmla="*/ 66 w 140"/>
                <a:gd name="T5" fmla="*/ 262 h 262"/>
                <a:gd name="T6" fmla="*/ 4 w 140"/>
                <a:gd name="T7" fmla="*/ 91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8"/>
                    <a:pt x="139" y="87"/>
                    <a:pt x="136" y="94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1"/>
                  </a:cubicBezTo>
                  <a:cubicBezTo>
                    <a:pt x="1" y="85"/>
                    <a:pt x="0" y="77"/>
                    <a:pt x="0" y="70"/>
                  </a:cubicBezTo>
                  <a:cubicBezTo>
                    <a:pt x="0" y="31"/>
                    <a:pt x="32" y="0"/>
                    <a:pt x="70" y="0"/>
                  </a:cubicBezTo>
                  <a:cubicBezTo>
                    <a:pt x="109" y="0"/>
                    <a:pt x="140" y="31"/>
                    <a:pt x="140" y="70"/>
                  </a:cubicBezTo>
                  <a:close/>
                </a:path>
              </a:pathLst>
            </a:custGeom>
            <a:solidFill>
              <a:srgbClr val="00A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52" name="Oval 14"/>
            <p:cNvSpPr>
              <a:spLocks noChangeArrowheads="1"/>
            </p:cNvSpPr>
            <p:nvPr/>
          </p:nvSpPr>
          <p:spPr bwMode="auto">
            <a:xfrm>
              <a:off x="7259007" y="1897970"/>
              <a:ext cx="266700" cy="265113"/>
            </a:xfrm>
            <a:prstGeom prst="ellipse">
              <a:avLst/>
            </a:prstGeom>
            <a:solidFill>
              <a:srgbClr val="49B9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sp>
        <p:nvSpPr>
          <p:cNvPr id="53" name="Title 4"/>
          <p:cNvSpPr txBox="1">
            <a:spLocks/>
          </p:cNvSpPr>
          <p:nvPr userDrawn="1"/>
        </p:nvSpPr>
        <p:spPr>
          <a:xfrm>
            <a:off x="9061114" y="4343400"/>
            <a:ext cx="2223410" cy="693994"/>
          </a:xfrm>
          <a:prstGeom prst="rect">
            <a:avLst/>
          </a:prstGeom>
          <a:noFill/>
          <a:ln>
            <a:noFill/>
          </a:ln>
        </p:spPr>
        <p:txBody>
          <a:bodyPr vert="horz" lIns="91440" tIns="0" rIns="91440" bIns="0" rtlCol="0" anchor="ctr" anchorCtr="0">
            <a:noAutofit/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lang="en-US" sz="3200" b="1" kern="1200" cap="none" spc="50" baseline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+mn-lt"/>
                <a:ea typeface="Adobe Heiti Std R" pitchFamily="34" charset="-128"/>
                <a:cs typeface="Tahoma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9pPr>
          </a:lstStyle>
          <a:p>
            <a:pPr algn="ctr"/>
            <a:r>
              <a:rPr lang="en-IN" sz="3600" spc="-150" dirty="0">
                <a:solidFill>
                  <a:srgbClr val="0070C0"/>
                </a:solidFill>
                <a:latin typeface="Calibri Light" panose="020F03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2016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26-Jul-18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69E9-5B8B-4D8F-B9F6-F90DDC20240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63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441" y="0"/>
            <a:ext cx="10938802" cy="685800"/>
          </a:xfrm>
          <a:prstGeom prst="rect">
            <a:avLst/>
          </a:prstGeom>
        </p:spPr>
        <p:txBody>
          <a:bodyPr/>
          <a:lstStyle>
            <a:lvl1pPr>
              <a:defRPr b="1" kern="600" baseline="0">
                <a:ln w="18415" cmpd="sng">
                  <a:noFill/>
                  <a:prstDash val="solid"/>
                </a:ln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94447" y="1403354"/>
            <a:ext cx="10049435" cy="4322827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9148816" y="6492901"/>
            <a:ext cx="2784422" cy="365125"/>
          </a:xfrm>
          <a:prstGeom prst="rect">
            <a:avLst/>
          </a:prstGeom>
        </p:spPr>
        <p:txBody>
          <a:bodyPr/>
          <a:lstStyle>
            <a:lvl1pPr algn="r"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19B7587-D302-445C-B039-A3BE7CB2E3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6"/>
          <p:cNvSpPr txBox="1">
            <a:spLocks/>
          </p:cNvSpPr>
          <p:nvPr userDrawn="1"/>
        </p:nvSpPr>
        <p:spPr>
          <a:xfrm>
            <a:off x="95894" y="6558454"/>
            <a:ext cx="7362385" cy="2995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prstClr val="white"/>
                </a:solidFill>
                <a:cs typeface="Tahoma" pitchFamily="34" charset="0"/>
              </a:rPr>
              <a:t>Copyright © 2016  Infogain Corporation. All rights reserved.                                           </a:t>
            </a:r>
            <a:r>
              <a:rPr lang="en-US" sz="1000" dirty="0">
                <a:solidFill>
                  <a:prstClr val="white"/>
                </a:solidFill>
                <a:latin typeface="Arial"/>
              </a:rPr>
              <a:t>Confidential For Internal Discussion Purposes Only</a:t>
            </a:r>
          </a:p>
          <a:p>
            <a:pPr>
              <a:defRPr/>
            </a:pPr>
            <a:endParaRPr lang="en-US" sz="1000" dirty="0">
              <a:solidFill>
                <a:prstClr val="white"/>
              </a:solidFill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4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1933238" cy="68597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9790" y="1740568"/>
            <a:ext cx="6186443" cy="1345496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rgbClr val="27AAE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89790" y="3178156"/>
            <a:ext cx="6186443" cy="35914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26-Jul-18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922" y="200417"/>
            <a:ext cx="1724464" cy="55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23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" y="2532"/>
            <a:ext cx="11930253" cy="68579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1240693" y="6565574"/>
            <a:ext cx="270397" cy="292443"/>
          </a:xfrm>
          <a:prstGeom prst="rect">
            <a:avLst/>
          </a:prstGeom>
          <a:solidFill>
            <a:srgbClr val="26A8DF"/>
          </a:solidFill>
          <a:ln>
            <a:noFill/>
          </a:ln>
          <a:effectLst>
            <a:outerShdw blurRad="50800" dist="38100" dir="16200000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defRPr/>
            </a:pPr>
            <a:fld id="{0F1269E9-5B8B-4D8F-B9F6-F90DDC202404}" type="slidenum">
              <a:rPr lang="en-US" sz="1000" smtClean="0">
                <a:solidFill>
                  <a:prstClr val="white"/>
                </a:solidFill>
              </a:rPr>
              <a:pPr algn="ctr">
                <a:defRPr/>
              </a:pPr>
              <a:t>‹#›</a:t>
            </a:fld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821" y="1"/>
            <a:ext cx="9774264" cy="1002632"/>
          </a:xfrm>
        </p:spPr>
        <p:txBody>
          <a:bodyPr>
            <a:normAutofit/>
          </a:bodyPr>
          <a:lstStyle>
            <a:lvl1pPr>
              <a:defRPr sz="3200">
                <a:solidFill>
                  <a:srgbClr val="27AAE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823" y="1167898"/>
            <a:ext cx="11360129" cy="505192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8776" y="299372"/>
            <a:ext cx="1362308" cy="435398"/>
          </a:xfrm>
          <a:prstGeom prst="rect">
            <a:avLst/>
          </a:prstGeom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19831" y="6550170"/>
            <a:ext cx="322441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prstClr val="black">
                    <a:lumMod val="50000"/>
                    <a:lumOff val="50000"/>
                  </a:prstClr>
                </a:solidFill>
                <a:cs typeface="Tahoma" pitchFamily="34" charset="0"/>
              </a:rPr>
              <a:t>Copyright © 2017 Infogain Corporation.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229322" y="683206"/>
            <a:ext cx="1362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  <a:hlinkClick r:id="rId4"/>
              </a:rPr>
              <a:t>www.infogain.com</a:t>
            </a:r>
            <a:endParaRPr lang="en-IN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7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" y="2532"/>
            <a:ext cx="11930253" cy="6857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8776" y="299372"/>
            <a:ext cx="1362308" cy="4353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50" y="3"/>
            <a:ext cx="9801742" cy="1010653"/>
          </a:xfrm>
        </p:spPr>
        <p:txBody>
          <a:bodyPr>
            <a:normAutofit/>
          </a:bodyPr>
          <a:lstStyle>
            <a:lvl1pPr>
              <a:defRPr sz="3200">
                <a:solidFill>
                  <a:srgbClr val="27AAE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748" y="1368425"/>
            <a:ext cx="5071626" cy="4351338"/>
          </a:xfrm>
        </p:spPr>
        <p:txBody>
          <a:bodyPr>
            <a:normAutofit/>
          </a:bodyPr>
          <a:lstStyle>
            <a:lvl1pPr>
              <a:buClr>
                <a:srgbClr val="27AAE2"/>
              </a:buClr>
              <a:defRPr sz="1600"/>
            </a:lvl1pPr>
            <a:lvl2pPr>
              <a:buClr>
                <a:srgbClr val="27AAE2"/>
              </a:buClr>
              <a:defRPr sz="1400"/>
            </a:lvl2pPr>
            <a:lvl3pPr>
              <a:buClr>
                <a:srgbClr val="27AAE2"/>
              </a:buClr>
              <a:defRPr sz="1200"/>
            </a:lvl3pPr>
            <a:lvl4pPr>
              <a:buClr>
                <a:srgbClr val="27AAE2"/>
              </a:buClr>
              <a:defRPr sz="1100"/>
            </a:lvl4pPr>
            <a:lvl5pPr>
              <a:buClr>
                <a:srgbClr val="27AAE2"/>
              </a:buCl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8302" y="1368425"/>
            <a:ext cx="5071626" cy="4351338"/>
          </a:xfrm>
        </p:spPr>
        <p:txBody>
          <a:bodyPr>
            <a:normAutofit/>
          </a:bodyPr>
          <a:lstStyle>
            <a:lvl1pPr>
              <a:buClr>
                <a:srgbClr val="27AAE2"/>
              </a:buClr>
              <a:defRPr sz="1600"/>
            </a:lvl1pPr>
            <a:lvl2pPr>
              <a:buClr>
                <a:srgbClr val="27AAE2"/>
              </a:buClr>
              <a:defRPr sz="1400"/>
            </a:lvl2pPr>
            <a:lvl3pPr>
              <a:buClr>
                <a:srgbClr val="27AAE2"/>
              </a:buClr>
              <a:defRPr sz="1200"/>
            </a:lvl3pPr>
            <a:lvl4pPr>
              <a:buClr>
                <a:srgbClr val="27AAE2"/>
              </a:buClr>
              <a:defRPr sz="1100"/>
            </a:lvl4pPr>
            <a:lvl5pPr>
              <a:buClr>
                <a:srgbClr val="27AAE2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26-Jul-18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1240693" y="6565574"/>
            <a:ext cx="270397" cy="292443"/>
          </a:xfrm>
          <a:prstGeom prst="rect">
            <a:avLst/>
          </a:prstGeom>
          <a:solidFill>
            <a:srgbClr val="26A8DF"/>
          </a:solidFill>
          <a:ln>
            <a:noFill/>
          </a:ln>
          <a:effectLst>
            <a:outerShdw blurRad="50800" dist="38100" dir="16200000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fld id="{0F1269E9-5B8B-4D8F-B9F6-F90DDC202404}" type="slidenum">
              <a:rPr lang="en-US" sz="1100" smtClean="0">
                <a:solidFill>
                  <a:prstClr val="white"/>
                </a:solidFill>
              </a:rPr>
              <a:pPr algn="ctr">
                <a:defRPr/>
              </a:pPr>
              <a:t>‹#›</a:t>
            </a:fld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0229322" y="683206"/>
            <a:ext cx="1362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  <a:hlinkClick r:id="rId4"/>
              </a:rPr>
              <a:t>www.infogain.com</a:t>
            </a:r>
            <a:endParaRPr lang="en-IN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05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0410" y="365129"/>
            <a:ext cx="102924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410" y="1825625"/>
            <a:ext cx="102924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0410" y="6356365"/>
            <a:ext cx="26849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26-Jul-18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885" y="6356365"/>
            <a:ext cx="4027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7849" y="6356365"/>
            <a:ext cx="26849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269E9-5B8B-4D8F-B9F6-F90DDC20240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71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0410" y="365129"/>
            <a:ext cx="102924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410" y="1825625"/>
            <a:ext cx="102924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0410" y="6356365"/>
            <a:ext cx="26849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26-Jul-18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885" y="6356365"/>
            <a:ext cx="4027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7849" y="6356365"/>
            <a:ext cx="26849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269E9-5B8B-4D8F-B9F6-F90DDC20240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865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0410" y="365129"/>
            <a:ext cx="102924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410" y="1825625"/>
            <a:ext cx="102924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0410" y="6356360"/>
            <a:ext cx="26849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26-Jul-18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885" y="6356360"/>
            <a:ext cx="4027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7849" y="6356360"/>
            <a:ext cx="26849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269E9-5B8B-4D8F-B9F6-F90DDC20240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91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0410" y="365127"/>
            <a:ext cx="102924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410" y="1825625"/>
            <a:ext cx="102924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0410" y="6356352"/>
            <a:ext cx="26849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26-Jul-18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885" y="6356352"/>
            <a:ext cx="4027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7849" y="6356352"/>
            <a:ext cx="26849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269E9-5B8B-4D8F-B9F6-F90DDC20240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60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oo.gl/h55U48" TargetMode="Externa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rlang.org/downloads" TargetMode="External"/><Relationship Id="rId3" Type="http://schemas.openxmlformats.org/officeDocument/2006/relationships/hyperlink" Target="https://en.wikipedia.org/wiki/Message-oriented_middleware" TargetMode="External"/><Relationship Id="rId7" Type="http://schemas.openxmlformats.org/officeDocument/2006/relationships/hyperlink" Target="https://en.wikipedia.org/wiki/RabbitMQ#cite_note-1" TargetMode="External"/><Relationship Id="rId2" Type="http://schemas.openxmlformats.org/officeDocument/2006/relationships/hyperlink" Target="https://en.wikipedia.org/wiki/Message_brok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essage_Queuing_Telemetry_Transport" TargetMode="External"/><Relationship Id="rId5" Type="http://schemas.openxmlformats.org/officeDocument/2006/relationships/hyperlink" Target="https://en.wikipedia.org/wiki/Streaming_Text_Oriented_Messaging_Protocol" TargetMode="External"/><Relationship Id="rId4" Type="http://schemas.openxmlformats.org/officeDocument/2006/relationships/hyperlink" Target="https://en.wikipedia.org/wiki/Advanced_Message_Queuing_Protocol" TargetMode="External"/><Relationship Id="rId9" Type="http://schemas.openxmlformats.org/officeDocument/2006/relationships/hyperlink" Target="https://www.rabbitmq.com/install-windows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" y="72777"/>
            <a:ext cx="11933238" cy="671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1982" y="2203715"/>
            <a:ext cx="2327700" cy="7660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54647" y="1909214"/>
            <a:ext cx="46020" cy="2627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2"/>
          </a:p>
        </p:txBody>
      </p:sp>
      <p:sp>
        <p:nvSpPr>
          <p:cNvPr id="12" name="Rectangle 11"/>
          <p:cNvSpPr/>
          <p:nvPr/>
        </p:nvSpPr>
        <p:spPr>
          <a:xfrm>
            <a:off x="5163108" y="3151419"/>
            <a:ext cx="5635177" cy="572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32" b="1" kern="800" spc="-78" dirty="0">
                <a:solidFill>
                  <a:srgbClr val="E17F09"/>
                </a:solidFill>
                <a:latin typeface="+mj-lt"/>
                <a:ea typeface="+mj-ea"/>
                <a:cs typeface="+mj-cs"/>
              </a:rPr>
              <a:t>   CDP : Spring boot Developer </a:t>
            </a:r>
          </a:p>
        </p:txBody>
      </p:sp>
    </p:spTree>
    <p:extLst>
      <p:ext uri="{BB962C8B-B14F-4D97-AF65-F5344CB8AC3E}">
        <p14:creationId xmlns:p14="http://schemas.microsoft.com/office/powerpoint/2010/main" val="2397282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AADCE-DF66-4543-9D95-EC5DA2E81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Boot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063DE-B977-45E7-9989-2A8949CA3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Adding basic authentication to Spring Boot is pretty simple. Add the following dependency to pom.xml. This will include the necessary Spring security library files:</a:t>
            </a:r>
          </a:p>
          <a:p>
            <a:pPr marL="457200" lvl="1" indent="0">
              <a:buNone/>
            </a:pPr>
            <a:r>
              <a:rPr lang="en-IN" dirty="0"/>
              <a:t>&lt;dependency&gt;</a:t>
            </a:r>
          </a:p>
          <a:p>
            <a:pPr marL="457200" lvl="1" indent="0">
              <a:buNone/>
            </a:pPr>
            <a:r>
              <a:rPr lang="en-IN" dirty="0"/>
              <a:t>&lt;</a:t>
            </a:r>
            <a:r>
              <a:rPr lang="en-IN" dirty="0" err="1"/>
              <a:t>groupId</a:t>
            </a:r>
            <a:r>
              <a:rPr lang="en-IN" dirty="0"/>
              <a:t>&gt;</a:t>
            </a:r>
            <a:r>
              <a:rPr lang="en-IN" dirty="0" err="1"/>
              <a:t>org.springframework.boot</a:t>
            </a:r>
            <a:r>
              <a:rPr lang="en-IN" dirty="0"/>
              <a:t>&lt;/</a:t>
            </a:r>
            <a:r>
              <a:rPr lang="en-IN" dirty="0" err="1"/>
              <a:t>groupId</a:t>
            </a:r>
            <a:r>
              <a:rPr lang="en-IN" dirty="0"/>
              <a:t>&gt;</a:t>
            </a:r>
          </a:p>
          <a:p>
            <a:pPr marL="457200" lvl="1" indent="0">
              <a:buNone/>
            </a:pPr>
            <a:r>
              <a:rPr lang="en-IN" dirty="0"/>
              <a:t>&lt;</a:t>
            </a:r>
            <a:r>
              <a:rPr lang="en-IN" dirty="0" err="1"/>
              <a:t>artifactId</a:t>
            </a:r>
            <a:r>
              <a:rPr lang="en-IN" dirty="0"/>
              <a:t>&gt;spring-boot-starter-security&lt;/</a:t>
            </a:r>
            <a:r>
              <a:rPr lang="en-IN" dirty="0" err="1"/>
              <a:t>artifactId</a:t>
            </a:r>
            <a:r>
              <a:rPr lang="en-IN" dirty="0"/>
              <a:t>&gt;</a:t>
            </a:r>
          </a:p>
          <a:p>
            <a:pPr marL="457200" lvl="1" indent="0">
              <a:buNone/>
            </a:pPr>
            <a:r>
              <a:rPr lang="en-IN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621535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 bwMode="auto"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z="4000" dirty="0">
                <a:ln>
                  <a:noFill/>
                </a:ln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78429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4" y="0"/>
            <a:ext cx="11930251" cy="68579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5624" y="2177434"/>
            <a:ext cx="156993" cy="297404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1446443" y="557733"/>
            <a:ext cx="188768" cy="361833"/>
            <a:chOff x="-1994126" y="1399268"/>
            <a:chExt cx="525462" cy="985838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-1994126" y="1399268"/>
              <a:ext cx="525462" cy="985838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5 h 262"/>
                <a:gd name="T4" fmla="*/ 66 w 140"/>
                <a:gd name="T5" fmla="*/ 262 h 262"/>
                <a:gd name="T6" fmla="*/ 4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9" y="87"/>
                    <a:pt x="136" y="95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2"/>
                  </a:cubicBezTo>
                  <a:cubicBezTo>
                    <a:pt x="2" y="85"/>
                    <a:pt x="0" y="78"/>
                    <a:pt x="0" y="70"/>
                  </a:cubicBezTo>
                  <a:cubicBezTo>
                    <a:pt x="0" y="31"/>
                    <a:pt x="32" y="0"/>
                    <a:pt x="70" y="0"/>
                  </a:cubicBezTo>
                  <a:cubicBezTo>
                    <a:pt x="109" y="0"/>
                    <a:pt x="140" y="31"/>
                    <a:pt x="140" y="70"/>
                  </a:cubicBezTo>
                  <a:close/>
                </a:path>
              </a:pathLst>
            </a:custGeom>
            <a:solidFill>
              <a:srgbClr val="E15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-1863951" y="1531030"/>
              <a:ext cx="268287" cy="266700"/>
            </a:xfrm>
            <a:prstGeom prst="ellipse">
              <a:avLst/>
            </a:prstGeom>
            <a:solidFill>
              <a:srgbClr val="EF99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182370" y="1519527"/>
            <a:ext cx="163818" cy="314515"/>
            <a:chOff x="-1746476" y="2829605"/>
            <a:chExt cx="525462" cy="987425"/>
          </a:xfrm>
        </p:grpSpPr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-1746476" y="2829605"/>
              <a:ext cx="525462" cy="987425"/>
            </a:xfrm>
            <a:custGeom>
              <a:avLst/>
              <a:gdLst>
                <a:gd name="T0" fmla="*/ 140 w 140"/>
                <a:gd name="T1" fmla="*/ 70 h 262"/>
                <a:gd name="T2" fmla="*/ 135 w 140"/>
                <a:gd name="T3" fmla="*/ 95 h 262"/>
                <a:gd name="T4" fmla="*/ 65 w 140"/>
                <a:gd name="T5" fmla="*/ 262 h 262"/>
                <a:gd name="T6" fmla="*/ 3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8" y="87"/>
                    <a:pt x="135" y="95"/>
                  </a:cubicBezTo>
                  <a:cubicBezTo>
                    <a:pt x="126" y="122"/>
                    <a:pt x="65" y="262"/>
                    <a:pt x="65" y="262"/>
                  </a:cubicBezTo>
                  <a:cubicBezTo>
                    <a:pt x="65" y="262"/>
                    <a:pt x="8" y="109"/>
                    <a:pt x="3" y="92"/>
                  </a:cubicBezTo>
                  <a:cubicBezTo>
                    <a:pt x="1" y="85"/>
                    <a:pt x="0" y="78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109" y="0"/>
                    <a:pt x="140" y="32"/>
                    <a:pt x="140" y="70"/>
                  </a:cubicBezTo>
                  <a:close/>
                </a:path>
              </a:pathLst>
            </a:custGeom>
            <a:solidFill>
              <a:srgbClr val="AC2C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-1614714" y="2961368"/>
              <a:ext cx="261937" cy="268288"/>
            </a:xfrm>
            <a:prstGeom prst="ellipse">
              <a:avLst/>
            </a:prstGeom>
            <a:solidFill>
              <a:srgbClr val="EE4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635211" y="1226235"/>
            <a:ext cx="146576" cy="280959"/>
            <a:chOff x="985611" y="2329543"/>
            <a:chExt cx="525462" cy="985838"/>
          </a:xfrm>
        </p:grpSpPr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985611" y="2329543"/>
              <a:ext cx="525462" cy="985838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5 h 262"/>
                <a:gd name="T4" fmla="*/ 66 w 140"/>
                <a:gd name="T5" fmla="*/ 262 h 262"/>
                <a:gd name="T6" fmla="*/ 4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9" y="87"/>
                    <a:pt x="136" y="95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2"/>
                  </a:cubicBezTo>
                  <a:cubicBezTo>
                    <a:pt x="1" y="85"/>
                    <a:pt x="0" y="78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109" y="0"/>
                    <a:pt x="140" y="32"/>
                    <a:pt x="140" y="70"/>
                  </a:cubicBezTo>
                  <a:close/>
                </a:path>
              </a:pathLst>
            </a:custGeom>
            <a:solidFill>
              <a:srgbClr val="62B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1115786" y="2461305"/>
              <a:ext cx="268287" cy="266700"/>
            </a:xfrm>
            <a:prstGeom prst="ellipse">
              <a:avLst/>
            </a:prstGeom>
            <a:solidFill>
              <a:srgbClr val="BAD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12316" y="847783"/>
            <a:ext cx="187035" cy="360245"/>
            <a:chOff x="1387249" y="1191305"/>
            <a:chExt cx="525462" cy="990600"/>
          </a:xfrm>
        </p:grpSpPr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1387249" y="1191305"/>
              <a:ext cx="525462" cy="990600"/>
            </a:xfrm>
            <a:custGeom>
              <a:avLst/>
              <a:gdLst>
                <a:gd name="T0" fmla="*/ 140 w 140"/>
                <a:gd name="T1" fmla="*/ 71 h 263"/>
                <a:gd name="T2" fmla="*/ 136 w 140"/>
                <a:gd name="T3" fmla="*/ 95 h 263"/>
                <a:gd name="T4" fmla="*/ 66 w 140"/>
                <a:gd name="T5" fmla="*/ 263 h 263"/>
                <a:gd name="T6" fmla="*/ 3 w 140"/>
                <a:gd name="T7" fmla="*/ 92 h 263"/>
                <a:gd name="T8" fmla="*/ 0 w 140"/>
                <a:gd name="T9" fmla="*/ 71 h 263"/>
                <a:gd name="T10" fmla="*/ 70 w 140"/>
                <a:gd name="T11" fmla="*/ 0 h 263"/>
                <a:gd name="T12" fmla="*/ 140 w 140"/>
                <a:gd name="T13" fmla="*/ 71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3">
                  <a:moveTo>
                    <a:pt x="140" y="71"/>
                  </a:moveTo>
                  <a:cubicBezTo>
                    <a:pt x="140" y="79"/>
                    <a:pt x="138" y="87"/>
                    <a:pt x="136" y="95"/>
                  </a:cubicBezTo>
                  <a:cubicBezTo>
                    <a:pt x="126" y="122"/>
                    <a:pt x="66" y="263"/>
                    <a:pt x="66" y="263"/>
                  </a:cubicBezTo>
                  <a:cubicBezTo>
                    <a:pt x="66" y="263"/>
                    <a:pt x="8" y="110"/>
                    <a:pt x="3" y="92"/>
                  </a:cubicBezTo>
                  <a:cubicBezTo>
                    <a:pt x="1" y="85"/>
                    <a:pt x="0" y="78"/>
                    <a:pt x="0" y="71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109" y="0"/>
                    <a:pt x="140" y="32"/>
                    <a:pt x="140" y="71"/>
                  </a:cubicBezTo>
                  <a:close/>
                </a:path>
              </a:pathLst>
            </a:custGeom>
            <a:solidFill>
              <a:srgbClr val="FEBB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12"/>
            <p:cNvSpPr>
              <a:spLocks noChangeArrowheads="1"/>
            </p:cNvSpPr>
            <p:nvPr/>
          </p:nvSpPr>
          <p:spPr bwMode="auto">
            <a:xfrm>
              <a:off x="1519011" y="1323068"/>
              <a:ext cx="261937" cy="268288"/>
            </a:xfrm>
            <a:prstGeom prst="ellipse">
              <a:avLst/>
            </a:prstGeom>
            <a:solidFill>
              <a:srgbClr val="FFD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953364" y="1517900"/>
            <a:ext cx="193458" cy="332869"/>
            <a:chOff x="7128832" y="1766207"/>
            <a:chExt cx="525462" cy="987425"/>
          </a:xfrm>
        </p:grpSpPr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128832" y="1766207"/>
              <a:ext cx="525462" cy="987425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4 h 262"/>
                <a:gd name="T4" fmla="*/ 66 w 140"/>
                <a:gd name="T5" fmla="*/ 262 h 262"/>
                <a:gd name="T6" fmla="*/ 4 w 140"/>
                <a:gd name="T7" fmla="*/ 91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8"/>
                    <a:pt x="139" y="87"/>
                    <a:pt x="136" y="94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1"/>
                  </a:cubicBezTo>
                  <a:cubicBezTo>
                    <a:pt x="1" y="85"/>
                    <a:pt x="0" y="77"/>
                    <a:pt x="0" y="70"/>
                  </a:cubicBezTo>
                  <a:cubicBezTo>
                    <a:pt x="0" y="31"/>
                    <a:pt x="32" y="0"/>
                    <a:pt x="70" y="0"/>
                  </a:cubicBezTo>
                  <a:cubicBezTo>
                    <a:pt x="109" y="0"/>
                    <a:pt x="140" y="31"/>
                    <a:pt x="140" y="70"/>
                  </a:cubicBezTo>
                  <a:close/>
                </a:path>
              </a:pathLst>
            </a:custGeom>
            <a:solidFill>
              <a:srgbClr val="00A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14"/>
            <p:cNvSpPr>
              <a:spLocks noChangeArrowheads="1"/>
            </p:cNvSpPr>
            <p:nvPr/>
          </p:nvSpPr>
          <p:spPr bwMode="auto">
            <a:xfrm>
              <a:off x="7259007" y="1897970"/>
              <a:ext cx="266700" cy="265113"/>
            </a:xfrm>
            <a:prstGeom prst="ellipse">
              <a:avLst/>
            </a:prstGeom>
            <a:solidFill>
              <a:srgbClr val="49B9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38264" y="3929648"/>
            <a:ext cx="2025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E15D26"/>
                </a:solidFill>
              </a:rPr>
              <a:t>Infogain Corporation, HQ</a:t>
            </a:r>
          </a:p>
          <a:p>
            <a:pPr algn="l"/>
            <a:r>
              <a:rPr lang="en-IN" sz="900" dirty="0"/>
              <a:t>485 Alberto Way Los Gatos,</a:t>
            </a:r>
            <a:br>
              <a:rPr lang="en-IN" sz="900" dirty="0"/>
            </a:br>
            <a:r>
              <a:rPr lang="en-IN" sz="900" dirty="0"/>
              <a:t>CA 95032 USA</a:t>
            </a:r>
          </a:p>
          <a:p>
            <a:pPr algn="l"/>
            <a:r>
              <a:rPr lang="en-IN" sz="900" dirty="0"/>
              <a:t>Phone: 408-355-6000</a:t>
            </a:r>
          </a:p>
          <a:p>
            <a:pPr algn="l"/>
            <a:r>
              <a:rPr lang="en-IN" sz="900" dirty="0"/>
              <a:t>Fax: 408-355-7000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83645" y="3929649"/>
            <a:ext cx="2550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FEBB12"/>
                </a:solidFill>
              </a:rPr>
              <a:t>Infogain Irvine</a:t>
            </a:r>
          </a:p>
          <a:p>
            <a:r>
              <a:rPr lang="en-IN" sz="900" b="0" dirty="0"/>
              <a:t>41 Corporate Park,</a:t>
            </a:r>
            <a:br>
              <a:rPr lang="en-IN" sz="900" b="0" dirty="0"/>
            </a:br>
            <a:r>
              <a:rPr lang="en-IN" sz="900" b="0" dirty="0"/>
              <a:t>Suite 390 Irvine, CA  2606 USA</a:t>
            </a:r>
          </a:p>
          <a:p>
            <a:r>
              <a:rPr lang="en-IN" sz="900" b="0" dirty="0"/>
              <a:t>Phone: 949-223-5100</a:t>
            </a:r>
          </a:p>
          <a:p>
            <a:r>
              <a:rPr lang="en-IN" sz="900" b="0" dirty="0"/>
              <a:t>Fax: 949-223-5110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8264" y="5045652"/>
            <a:ext cx="193739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124354"/>
                </a:solidFill>
              </a:rPr>
              <a:t>Infogain Austin</a:t>
            </a:r>
          </a:p>
          <a:p>
            <a:r>
              <a:rPr lang="en-IN" sz="900" b="0" dirty="0"/>
              <a:t>Stratum Executive </a:t>
            </a:r>
            <a:r>
              <a:rPr lang="en-IN" sz="900" b="0" dirty="0" err="1"/>
              <a:t>Center</a:t>
            </a:r>
            <a:r>
              <a:rPr lang="en-IN" sz="900" b="0" dirty="0"/>
              <a:t> Building D 11044 Research Boulevard Suite 200</a:t>
            </a:r>
          </a:p>
          <a:p>
            <a:r>
              <a:rPr lang="en-IN" sz="900" b="0" dirty="0"/>
              <a:t>Austin, Texas 78759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75271" y="5045652"/>
            <a:ext cx="2206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AC2C27"/>
                </a:solidFill>
              </a:rPr>
              <a:t>Noida</a:t>
            </a:r>
          </a:p>
          <a:p>
            <a:r>
              <a:rPr lang="pt-BR" sz="900" b="0" dirty="0"/>
              <a:t>A-16, Sector 60, Noida Gautam Budh agar, 201301 (U.P.) India</a:t>
            </a:r>
          </a:p>
          <a:p>
            <a:r>
              <a:rPr lang="pt-BR" sz="900" b="0" dirty="0"/>
              <a:t>Phone: +91-120-2445144</a:t>
            </a:r>
          </a:p>
          <a:p>
            <a:r>
              <a:rPr lang="pt-BR" sz="900" b="0" dirty="0"/>
              <a:t>Fax: +91-120-2580406</a:t>
            </a:r>
            <a:endParaRPr lang="en-IN" sz="900" b="0" dirty="0"/>
          </a:p>
        </p:txBody>
      </p:sp>
      <p:sp>
        <p:nvSpPr>
          <p:cNvPr id="30" name="TextBox 29"/>
          <p:cNvSpPr txBox="1"/>
          <p:nvPr/>
        </p:nvSpPr>
        <p:spPr>
          <a:xfrm>
            <a:off x="3275271" y="3929648"/>
            <a:ext cx="2206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A787"/>
                </a:solidFill>
              </a:rPr>
              <a:t>Pune</a:t>
            </a:r>
          </a:p>
          <a:p>
            <a:r>
              <a:rPr lang="en-IN" sz="900" b="0" dirty="0"/>
              <a:t>7th Floor, </a:t>
            </a:r>
            <a:r>
              <a:rPr lang="en-IN" sz="900" b="0" dirty="0" err="1"/>
              <a:t>Bhalerao</a:t>
            </a:r>
            <a:r>
              <a:rPr lang="en-IN" sz="900" b="0" dirty="0"/>
              <a:t> Towers, CTS No.1669 - 1670, Behind Hotel Pride,</a:t>
            </a:r>
          </a:p>
          <a:p>
            <a:r>
              <a:rPr lang="en-IN" sz="900" b="0" dirty="0" err="1"/>
              <a:t>Shivaji</a:t>
            </a:r>
            <a:r>
              <a:rPr lang="en-IN" sz="900" b="0" dirty="0"/>
              <a:t> Nagar, Pune - 411005</a:t>
            </a:r>
          </a:p>
          <a:p>
            <a:r>
              <a:rPr lang="en-IN" sz="900" b="0" dirty="0"/>
              <a:t>Phone : +91-20-66236700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83645" y="5045651"/>
            <a:ext cx="2323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62B8DB"/>
                </a:solidFill>
              </a:rPr>
              <a:t>Dubai</a:t>
            </a:r>
          </a:p>
          <a:p>
            <a:r>
              <a:rPr lang="en-IN" sz="900" b="0" dirty="0"/>
              <a:t>P O Box 500588 Office No.105,</a:t>
            </a:r>
            <a:br>
              <a:rPr lang="en-IN" sz="900" b="0" dirty="0"/>
            </a:br>
            <a:r>
              <a:rPr lang="en-IN" sz="900" b="0" dirty="0"/>
              <a:t>Building No. 4, Dubai Outsource Zone,</a:t>
            </a:r>
          </a:p>
          <a:p>
            <a:r>
              <a:rPr lang="en-IN" sz="900" b="0" dirty="0"/>
              <a:t>Dubai, United Arab Emirates</a:t>
            </a:r>
          </a:p>
          <a:p>
            <a:r>
              <a:rPr lang="en-IN" sz="900" b="0" dirty="0"/>
              <a:t>Tel: +971-4-458-7336 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34275" y="4891489"/>
            <a:ext cx="1121436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264" y="2729753"/>
            <a:ext cx="2187854" cy="69924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41908" y="3364795"/>
            <a:ext cx="1588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hlinkClick r:id="rId5"/>
              </a:rPr>
              <a:t>www.infogain.com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251179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6809-503C-40C7-9B13-54C929068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A99B7-85CA-42C4-887F-F38714185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22" y="1228859"/>
            <a:ext cx="6563965" cy="501807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lvl="0"/>
            <a:r>
              <a:rPr lang="en-IN" dirty="0"/>
              <a:t>Define and demonstrate Spring boot </a:t>
            </a:r>
          </a:p>
          <a:p>
            <a:pPr lvl="0"/>
            <a:r>
              <a:rPr lang="en-IN" dirty="0"/>
              <a:t>Developing and deploying application using spring boot </a:t>
            </a:r>
          </a:p>
          <a:p>
            <a:pPr lvl="0"/>
            <a:r>
              <a:rPr lang="en-IN" dirty="0"/>
              <a:t>Design and develop web applications using spring boot </a:t>
            </a:r>
          </a:p>
          <a:p>
            <a:pPr lvl="0"/>
            <a:r>
              <a:rPr lang="en-IN" dirty="0"/>
              <a:t>Develop and deploy applications using JPA and Spring Boot.</a:t>
            </a:r>
          </a:p>
          <a:p>
            <a:pPr lvl="0"/>
            <a:r>
              <a:rPr lang="en-IN" dirty="0"/>
              <a:t> Develop and deploy rest application </a:t>
            </a:r>
          </a:p>
          <a:p>
            <a:pPr lvl="0"/>
            <a:r>
              <a:rPr lang="en-IN" dirty="0"/>
              <a:t>Define and Demonstrate Actuator</a:t>
            </a:r>
          </a:p>
          <a:p>
            <a:pPr lvl="0"/>
            <a:r>
              <a:rPr lang="en-IN" dirty="0"/>
              <a:t>Define and demonstrate HAL </a:t>
            </a:r>
          </a:p>
          <a:p>
            <a:pPr lvl="0"/>
            <a:r>
              <a:rPr lang="en-IN" dirty="0"/>
              <a:t>Define and Demonstrate spring boot messaging (RabbitMQ)</a:t>
            </a:r>
          </a:p>
          <a:p>
            <a:pPr lvl="0"/>
            <a:r>
              <a:rPr lang="en-IN" dirty="0"/>
              <a:t>Develop and deploy application for Spring boot documentation </a:t>
            </a:r>
          </a:p>
          <a:p>
            <a:pPr lvl="0"/>
            <a:r>
              <a:rPr lang="en-IN" dirty="0"/>
              <a:t>Developing end to end application using spring boot </a:t>
            </a:r>
          </a:p>
          <a:p>
            <a:pPr lvl="0"/>
            <a:r>
              <a:rPr lang="en-IN" dirty="0"/>
              <a:t>Developing and deploying cloud native application.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AF8CC8-58D6-48BB-A941-74B1F9706A2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56143" y="1339027"/>
          <a:ext cx="4404704" cy="3040092"/>
        </p:xfrm>
        <a:graphic>
          <a:graphicData uri="http://schemas.openxmlformats.org/drawingml/2006/table">
            <a:tbl>
              <a:tblPr/>
              <a:tblGrid>
                <a:gridCol w="1018119">
                  <a:extLst>
                    <a:ext uri="{9D8B030D-6E8A-4147-A177-3AD203B41FA5}">
                      <a16:colId xmlns:a16="http://schemas.microsoft.com/office/drawing/2014/main" val="2491658769"/>
                    </a:ext>
                  </a:extLst>
                </a:gridCol>
                <a:gridCol w="1371781">
                  <a:extLst>
                    <a:ext uri="{9D8B030D-6E8A-4147-A177-3AD203B41FA5}">
                      <a16:colId xmlns:a16="http://schemas.microsoft.com/office/drawing/2014/main" val="1518832572"/>
                    </a:ext>
                  </a:extLst>
                </a:gridCol>
                <a:gridCol w="2014804">
                  <a:extLst>
                    <a:ext uri="{9D8B030D-6E8A-4147-A177-3AD203B41FA5}">
                      <a16:colId xmlns:a16="http://schemas.microsoft.com/office/drawing/2014/main" val="3007880491"/>
                    </a:ext>
                  </a:extLst>
                </a:gridCol>
              </a:tblGrid>
              <a:tr h="50668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CDP : Infogain Certified Spring Boot Developer Schedule </a:t>
                      </a:r>
                    </a:p>
                    <a:p>
                      <a:pPr algn="ctr" fontAlgn="b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63846"/>
                  </a:ext>
                </a:extLst>
              </a:tr>
              <a:tr h="50668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 </a:t>
                      </a:r>
                    </a:p>
                  </a:txBody>
                  <a:tcPr marL="9323" marR="9323" marT="93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 </a:t>
                      </a:r>
                    </a:p>
                  </a:txBody>
                  <a:tcPr marL="9323" marR="9323" marT="93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 </a:t>
                      </a:r>
                    </a:p>
                  </a:txBody>
                  <a:tcPr marL="9323" marR="9323" marT="93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50117"/>
                  </a:ext>
                </a:extLst>
              </a:tr>
              <a:tr h="50668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18-Jul-18</a:t>
                      </a:r>
                    </a:p>
                  </a:txBody>
                  <a:tcPr marL="9323" marR="9323" marT="93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Wednesday </a:t>
                      </a:r>
                    </a:p>
                  </a:txBody>
                  <a:tcPr marL="9323" marR="9323" marT="93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 Boot -1</a:t>
                      </a:r>
                    </a:p>
                  </a:txBody>
                  <a:tcPr marL="9323" marR="9323" marT="93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380519"/>
                  </a:ext>
                </a:extLst>
              </a:tr>
              <a:tr h="50668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20-Jul-18</a:t>
                      </a:r>
                    </a:p>
                  </a:txBody>
                  <a:tcPr marL="9323" marR="9323" marT="93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Friday </a:t>
                      </a:r>
                    </a:p>
                  </a:txBody>
                  <a:tcPr marL="9323" marR="9323" marT="93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 Boot -2</a:t>
                      </a:r>
                    </a:p>
                  </a:txBody>
                  <a:tcPr marL="9323" marR="9323" marT="93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55088"/>
                  </a:ext>
                </a:extLst>
              </a:tr>
              <a:tr h="50668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26-Jul-18</a:t>
                      </a:r>
                    </a:p>
                  </a:txBody>
                  <a:tcPr marL="9323" marR="9323" marT="93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Thursday </a:t>
                      </a:r>
                    </a:p>
                  </a:txBody>
                  <a:tcPr marL="9323" marR="9323" marT="93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 Boot-3</a:t>
                      </a:r>
                    </a:p>
                  </a:txBody>
                  <a:tcPr marL="9323" marR="9323" marT="93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30509"/>
                  </a:ext>
                </a:extLst>
              </a:tr>
              <a:tr h="50668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TBD</a:t>
                      </a:r>
                    </a:p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3" marR="9323" marT="93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015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60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DAD73-EA26-4D98-A1B2-11881E9E5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Session 3 -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9559C-2F17-423F-8A2B-F02C5DEC5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1800" dirty="0"/>
              <a:t>Define and Demonstrate spring boot messaging (RabbitMQ)</a:t>
            </a:r>
          </a:p>
          <a:p>
            <a:pPr lvl="0"/>
            <a:r>
              <a:rPr lang="en-IN" sz="1800" dirty="0"/>
              <a:t>Develop and deploy application for Spring boot documentation </a:t>
            </a:r>
          </a:p>
          <a:p>
            <a:pPr lvl="0"/>
            <a:r>
              <a:rPr lang="en-IN" sz="1800" dirty="0"/>
              <a:t>Developing end to end application using spring boot </a:t>
            </a:r>
          </a:p>
          <a:p>
            <a:pPr lvl="0"/>
            <a:r>
              <a:rPr lang="en-IN" sz="1800" dirty="0"/>
              <a:t>Developing and deploying cloud native application.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952731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4B4A-0AF3-4717-81B4-F46D28B46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Boot : Messaging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E6053-4145-40BD-A336-F2E6D0774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24" y="1167899"/>
            <a:ext cx="3765596" cy="1002632"/>
          </a:xfrm>
        </p:spPr>
        <p:txBody>
          <a:bodyPr/>
          <a:lstStyle/>
          <a:p>
            <a:r>
              <a:rPr lang="en-IN" dirty="0"/>
              <a:t>Simple messaging process, whereby it communicates from point A to point B through whatever media is possible.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09020B-5C17-406F-940B-BC9289F4F2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086"/>
          <a:stretch/>
        </p:blipFill>
        <p:spPr>
          <a:xfrm>
            <a:off x="5509419" y="1135982"/>
            <a:ext cx="4305300" cy="10738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37F66B7-9140-4C28-A780-6C2993DC6C3C}"/>
              </a:ext>
            </a:extLst>
          </p:cNvPr>
          <p:cNvSpPr/>
          <p:nvPr/>
        </p:nvSpPr>
        <p:spPr>
          <a:xfrm>
            <a:off x="562999" y="2209800"/>
            <a:ext cx="113601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XykyvbRckhxnUtopiaStd-Regular"/>
              </a:rPr>
              <a:t>Messaging Use Cases:</a:t>
            </a:r>
          </a:p>
          <a:p>
            <a:endParaRPr lang="en-IN" b="1" dirty="0">
              <a:latin typeface="XykyvbRckhxnUtopiaStd-Regular"/>
            </a:endParaRPr>
          </a:p>
          <a:p>
            <a:r>
              <a:rPr lang="en-IN" b="1" i="1" dirty="0"/>
              <a:t>Delivery Guaranteed</a:t>
            </a:r>
          </a:p>
          <a:p>
            <a:r>
              <a:rPr lang="en-IN" dirty="0"/>
              <a:t>• Developers need to make sure that the message they are sending reaches its destination. Sender knows that message is delivered or not ( Acknowledge).</a:t>
            </a:r>
          </a:p>
          <a:p>
            <a:r>
              <a:rPr lang="en-IN" b="1" i="1" dirty="0"/>
              <a:t>Decoupled : </a:t>
            </a:r>
            <a:endParaRPr lang="en-IN" b="1" dirty="0"/>
          </a:p>
          <a:p>
            <a:r>
              <a:rPr lang="en-IN" i="1" dirty="0"/>
              <a:t>Scalable and High Available</a:t>
            </a:r>
          </a:p>
          <a:p>
            <a:r>
              <a:rPr lang="en-IN" dirty="0"/>
              <a:t>• Every time a system experiences high-request demands, it needs to be scalable and not have a single point of failure.</a:t>
            </a:r>
          </a:p>
          <a:p>
            <a:r>
              <a:rPr lang="en-IN" b="1" i="1" dirty="0"/>
              <a:t>Asynchronous</a:t>
            </a:r>
          </a:p>
          <a:p>
            <a:r>
              <a:rPr lang="en-IN" dirty="0"/>
              <a:t>• Applications must be very quick and be able to respond to a request as soon as possible.</a:t>
            </a:r>
          </a:p>
          <a:p>
            <a:r>
              <a:rPr lang="en-IN" b="1" i="1" dirty="0"/>
              <a:t>Interoperability</a:t>
            </a:r>
          </a:p>
          <a:p>
            <a:r>
              <a:rPr lang="en-IN" dirty="0"/>
              <a:t>• An important factor when creating messaging systems is the ability to produce/send a message and be able to understand that message when consuming/receiving.</a:t>
            </a:r>
          </a:p>
          <a:p>
            <a:r>
              <a:rPr lang="en-IN" dirty="0"/>
              <a:t>Nowadays, interoperability is possible with new brokers like the one that implements the </a:t>
            </a:r>
            <a:r>
              <a:rPr lang="en-IN" b="1" dirty="0"/>
              <a:t>AMQP  protocol </a:t>
            </a:r>
            <a:r>
              <a:rPr lang="en-IN" dirty="0"/>
              <a:t>or even with simple RESTful APIs or </a:t>
            </a:r>
            <a:r>
              <a:rPr lang="en-IN" dirty="0" err="1"/>
              <a:t>WebSockets</a:t>
            </a:r>
            <a:r>
              <a:rPr lang="en-IN" dirty="0"/>
              <a:t> that, regardless of the implementation, enable the producer and consumer</a:t>
            </a:r>
          </a:p>
          <a:p>
            <a:r>
              <a:rPr lang="en-IN" dirty="0"/>
              <a:t>to interoperate seamlessly.</a:t>
            </a:r>
            <a:endParaRPr lang="en-IN" dirty="0">
              <a:latin typeface="XykyvbRckhxnUtopiaStd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62852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86CB3-A838-4923-B01E-CBD77E6DC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Messaging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B9679-A10A-4456-AC56-33C6FCC3D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producer/publisher</a:t>
            </a:r>
            <a:endParaRPr lang="en-IN" dirty="0"/>
          </a:p>
          <a:p>
            <a:r>
              <a:rPr lang="en-IN" dirty="0"/>
              <a:t>A JMS client that creates and sends messages.</a:t>
            </a:r>
          </a:p>
          <a:p>
            <a:pPr marL="0" indent="0">
              <a:buNone/>
            </a:pPr>
            <a:r>
              <a:rPr lang="en-IN" b="1" dirty="0"/>
              <a:t> consumer/subscriber</a:t>
            </a:r>
            <a:endParaRPr lang="en-IN" dirty="0"/>
          </a:p>
          <a:p>
            <a:r>
              <a:rPr lang="en-IN" dirty="0"/>
              <a:t>A JMS client that receives messages.</a:t>
            </a:r>
          </a:p>
          <a:p>
            <a:pPr marL="0" indent="0">
              <a:buNone/>
            </a:pPr>
            <a:r>
              <a:rPr lang="en-IN" b="1" dirty="0"/>
              <a:t>queue</a:t>
            </a:r>
            <a:endParaRPr lang="en-IN" dirty="0"/>
          </a:p>
          <a:p>
            <a:r>
              <a:rPr lang="en-IN" dirty="0"/>
              <a:t>A staging area that contains messages that have been sent and are waiting to be read (by only one consumer). Contrary to what the name </a:t>
            </a:r>
            <a:r>
              <a:rPr lang="en-IN" i="1" dirty="0"/>
              <a:t>queue</a:t>
            </a:r>
            <a:r>
              <a:rPr lang="en-IN" dirty="0"/>
              <a:t> suggests, messages don't have to be received in the order in which they were sent. A JMS queue only guarantees that each message is processed only once</a:t>
            </a:r>
          </a:p>
          <a:p>
            <a:pPr marL="0" indent="0">
              <a:buNone/>
            </a:pPr>
            <a:r>
              <a:rPr lang="en-IN" b="1" dirty="0"/>
              <a:t> topic</a:t>
            </a:r>
            <a:endParaRPr lang="en-IN" dirty="0"/>
          </a:p>
          <a:p>
            <a:r>
              <a:rPr lang="en-IN" dirty="0"/>
              <a:t>A distribution mechanism for publishing messages that are delivered to multiple subscribers.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3980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51227-E9BC-43EF-9E1B-62F7D34E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Messaging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2E68E-CFE3-4C60-817B-9E7F8F2F6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23" y="1167898"/>
            <a:ext cx="11537996" cy="5051927"/>
          </a:xfrm>
        </p:spPr>
        <p:txBody>
          <a:bodyPr>
            <a:normAutofit/>
          </a:bodyPr>
          <a:lstStyle/>
          <a:p>
            <a:r>
              <a:rPr lang="en-IN" sz="1800" dirty="0"/>
              <a:t>A design pattern is a solution to a commonly known problem in the software design. By the same token, messaging patterns attempt to solve problems with messaging designs.</a:t>
            </a:r>
          </a:p>
          <a:p>
            <a:pPr marL="0" indent="0">
              <a:buNone/>
            </a:pPr>
            <a:r>
              <a:rPr lang="en-IN" sz="1800" b="1" i="1" dirty="0"/>
              <a:t>Message type patterns</a:t>
            </a:r>
            <a:r>
              <a:rPr lang="en-IN" sz="1800" b="1" dirty="0"/>
              <a:t>: </a:t>
            </a:r>
            <a:r>
              <a:rPr lang="en-IN" sz="1800" dirty="0"/>
              <a:t>Describe different forms of messaging, such as string (maybe plain text, JSON and/or XML), byte array, object, etc.</a:t>
            </a:r>
          </a:p>
          <a:p>
            <a:pPr marL="0" indent="0">
              <a:buNone/>
            </a:pPr>
            <a:r>
              <a:rPr lang="en-IN" sz="1800" b="1" dirty="0"/>
              <a:t> </a:t>
            </a:r>
            <a:r>
              <a:rPr lang="en-IN" sz="1800" b="1" i="1" dirty="0"/>
              <a:t>Message channel patterns</a:t>
            </a:r>
            <a:r>
              <a:rPr lang="en-IN" sz="1800" b="1" dirty="0"/>
              <a:t>: </a:t>
            </a:r>
            <a:r>
              <a:rPr lang="en-IN" sz="1800" dirty="0"/>
              <a:t>Determine what kind of a transport (channel) will be used to send a message and what kind of attributes it will have.</a:t>
            </a:r>
          </a:p>
          <a:p>
            <a:pPr marL="0" indent="0">
              <a:buNone/>
            </a:pPr>
            <a:r>
              <a:rPr lang="en-IN" sz="1800" b="1" i="1" dirty="0"/>
              <a:t>Routing patterns</a:t>
            </a:r>
            <a:r>
              <a:rPr lang="en-IN" sz="1800" b="1" dirty="0"/>
              <a:t>: </a:t>
            </a:r>
            <a:r>
              <a:rPr lang="en-IN" sz="1800" dirty="0"/>
              <a:t>Describe a way to send messages between producer and consumers by providing a routing mechanism (filtering that’s dependent on a set of conditions) in an integrated solution.</a:t>
            </a:r>
          </a:p>
          <a:p>
            <a:pPr marL="0" indent="0">
              <a:buNone/>
            </a:pPr>
            <a:r>
              <a:rPr lang="en-IN" sz="1800" b="1" i="1" dirty="0"/>
              <a:t>Service consumer patterns</a:t>
            </a:r>
            <a:r>
              <a:rPr lang="en-IN" sz="1800" b="1" dirty="0"/>
              <a:t>: </a:t>
            </a:r>
            <a:r>
              <a:rPr lang="en-IN" sz="1800" dirty="0"/>
              <a:t>Describe how the consumers will behave when messages arrive, such as adding a transactional approach when processing the message.</a:t>
            </a:r>
          </a:p>
          <a:p>
            <a:pPr marL="0" indent="0">
              <a:buNone/>
            </a:pPr>
            <a:r>
              <a:rPr lang="en-IN" sz="1800" b="1" i="1" dirty="0"/>
              <a:t>Contract patterns</a:t>
            </a:r>
            <a:r>
              <a:rPr lang="en-IN" sz="1800" dirty="0"/>
              <a:t>: Contracts between the producer and consumer to have simple communications, such as when you do some REST calls.</a:t>
            </a:r>
          </a:p>
          <a:p>
            <a:pPr marL="0" indent="0">
              <a:buNone/>
            </a:pPr>
            <a:r>
              <a:rPr lang="en-IN" sz="1800" b="1" i="1" dirty="0"/>
              <a:t>Message construction patterns</a:t>
            </a:r>
            <a:r>
              <a:rPr lang="en-IN" sz="1800" dirty="0"/>
              <a:t>: Describe how a message is created so it can travel within the messaging system. For example, you can create an “envelope” that can have a body (the actual message) and some headers (with a correlation ID or a sequence or maybe a reply address).</a:t>
            </a:r>
          </a:p>
          <a:p>
            <a:pPr marL="0" indent="0">
              <a:buNone/>
            </a:pPr>
            <a:r>
              <a:rPr lang="en-IN" sz="1800" b="1" i="1" dirty="0"/>
              <a:t>Transformation patterns</a:t>
            </a:r>
            <a:r>
              <a:rPr lang="en-IN" sz="1800" b="1" dirty="0"/>
              <a:t>: </a:t>
            </a:r>
            <a:r>
              <a:rPr lang="en-IN" sz="1800" dirty="0"/>
              <a:t>Describe how to change the content of the message within the messaging system</a:t>
            </a:r>
          </a:p>
        </p:txBody>
      </p:sp>
    </p:spTree>
    <p:extLst>
      <p:ext uri="{BB962C8B-B14F-4D97-AF65-F5344CB8AC3E}">
        <p14:creationId xmlns:p14="http://schemas.microsoft.com/office/powerpoint/2010/main" val="177065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20CAD-7E74-48B0-A492-26BFB713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AMQP with Spring Boot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FDABB-88CD-4F61-B751-F267EACEA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23" y="1167899"/>
            <a:ext cx="4375196" cy="1651502"/>
          </a:xfrm>
        </p:spPr>
        <p:txBody>
          <a:bodyPr>
            <a:normAutofit/>
          </a:bodyPr>
          <a:lstStyle/>
          <a:p>
            <a:r>
              <a:rPr lang="en-IN" dirty="0"/>
              <a:t>The AMQP model is made up of messages that are published to </a:t>
            </a:r>
            <a:r>
              <a:rPr lang="en-IN" b="1" i="1" dirty="0"/>
              <a:t>exchanges</a:t>
            </a:r>
            <a:r>
              <a:rPr lang="en-IN" dirty="0"/>
              <a:t>. These </a:t>
            </a:r>
            <a:r>
              <a:rPr lang="en-IN" i="1" dirty="0"/>
              <a:t>exchanges </a:t>
            </a:r>
            <a:r>
              <a:rPr lang="en-IN" dirty="0"/>
              <a:t>distribute the messages to </a:t>
            </a:r>
            <a:r>
              <a:rPr lang="en-IN" i="1" dirty="0"/>
              <a:t>queues </a:t>
            </a:r>
            <a:r>
              <a:rPr lang="en-IN" dirty="0"/>
              <a:t>based </a:t>
            </a:r>
            <a:r>
              <a:rPr lang="en-IN" b="1" dirty="0"/>
              <a:t>on </a:t>
            </a:r>
            <a:r>
              <a:rPr lang="en-IN" b="1" i="1" dirty="0"/>
              <a:t>bindings </a:t>
            </a:r>
            <a:r>
              <a:rPr lang="en-IN" b="1" dirty="0"/>
              <a:t>(rules). </a:t>
            </a:r>
            <a:r>
              <a:rPr lang="en-IN" dirty="0"/>
              <a:t>The consumers then fetch/pull messages from these queues.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18B2A6-291D-41CD-861B-C358701CA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219" y="1167899"/>
            <a:ext cx="5791201" cy="179136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BFFDDBE-D14D-4F91-B659-04F9ACD0D552}"/>
              </a:ext>
            </a:extLst>
          </p:cNvPr>
          <p:cNvSpPr/>
          <p:nvPr/>
        </p:nvSpPr>
        <p:spPr>
          <a:xfrm>
            <a:off x="556419" y="2984667"/>
            <a:ext cx="11201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ChrxdtYqqnstUtopiaStd-Regular"/>
              </a:rPr>
              <a:t>Exchanges, Bindings, and Queues :  </a:t>
            </a:r>
            <a:r>
              <a:rPr lang="en-IN" dirty="0"/>
              <a:t>These keywords are also known as AMQP entities</a:t>
            </a:r>
          </a:p>
          <a:p>
            <a:r>
              <a:rPr lang="en-IN" b="1" i="1" dirty="0"/>
              <a:t>Exchanges</a:t>
            </a:r>
            <a:r>
              <a:rPr lang="en-IN" dirty="0"/>
              <a:t>: Entities where the producer sends messages. The exchange will use bindings to route the messages to the correct queue.</a:t>
            </a:r>
          </a:p>
          <a:p>
            <a:r>
              <a:rPr lang="en-IN" b="1" i="1" dirty="0"/>
              <a:t>Bindings</a:t>
            </a:r>
            <a:r>
              <a:rPr lang="en-IN" dirty="0"/>
              <a:t>: The rules that connect an exchange with another exchange or a queue. This is a string value</a:t>
            </a:r>
          </a:p>
          <a:p>
            <a:r>
              <a:rPr lang="en-IN" b="1" i="1" dirty="0"/>
              <a:t>Queue</a:t>
            </a:r>
            <a:r>
              <a:rPr lang="en-IN" dirty="0"/>
              <a:t>: Store the messages (in memory or on disk) until they are consumed by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2807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AF7AF-2A5A-41AA-BB5A-C9160B530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RabbitMQ  and 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C4DD8-CD8C-4F07-82D8-BD111E062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1" dirty="0"/>
              <a:t>RabbitMQ</a:t>
            </a:r>
            <a:r>
              <a:rPr lang="en-IN" sz="1800" dirty="0"/>
              <a:t> is an open source </a:t>
            </a:r>
            <a:r>
              <a:rPr lang="en-IN" sz="1800" dirty="0">
                <a:hlinkClick r:id="rId2" tooltip="Message broker"/>
              </a:rPr>
              <a:t>message broker</a:t>
            </a:r>
            <a:r>
              <a:rPr lang="en-IN" sz="1800" dirty="0"/>
              <a:t> software (sometimes called </a:t>
            </a:r>
            <a:r>
              <a:rPr lang="en-IN" sz="1800" dirty="0">
                <a:hlinkClick r:id="rId3" tooltip="Message-oriented middleware"/>
              </a:rPr>
              <a:t>message-oriented middleware</a:t>
            </a:r>
            <a:r>
              <a:rPr lang="en-IN" sz="1800" dirty="0"/>
              <a:t>) that originally implemented the </a:t>
            </a:r>
            <a:r>
              <a:rPr lang="en-IN" sz="1800" dirty="0">
                <a:hlinkClick r:id="rId4" tooltip="Advanced Message Queuing Protocol"/>
              </a:rPr>
              <a:t>Advanced Message Queuing Protocol</a:t>
            </a:r>
            <a:r>
              <a:rPr lang="en-IN" sz="1800" dirty="0"/>
              <a:t> (AMQP) and has since been extended with a plug-in architecture to support </a:t>
            </a:r>
            <a:r>
              <a:rPr lang="en-IN" sz="1800" dirty="0">
                <a:hlinkClick r:id="rId5" tooltip="Streaming Text Oriented Messaging Protocol"/>
              </a:rPr>
              <a:t>Streaming Text Oriented Messaging Protocol</a:t>
            </a:r>
            <a:r>
              <a:rPr lang="en-IN" sz="1800" dirty="0"/>
              <a:t> (STOMP), </a:t>
            </a:r>
            <a:r>
              <a:rPr lang="en-IN" sz="1800" dirty="0">
                <a:hlinkClick r:id="rId6" tooltip="Message Queuing Telemetry Transport"/>
              </a:rPr>
              <a:t>Message Queuing Telemetry Transport</a:t>
            </a:r>
            <a:r>
              <a:rPr lang="en-IN" sz="1800" dirty="0"/>
              <a:t> (MQTT), and other protocols </a:t>
            </a:r>
            <a:r>
              <a:rPr lang="en-IN" sz="1800" baseline="30000" dirty="0">
                <a:hlinkClick r:id="rId7"/>
              </a:rPr>
              <a:t>[1]</a:t>
            </a:r>
            <a:r>
              <a:rPr lang="en-IN" sz="1800" dirty="0"/>
              <a:t>.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Software list for  RabbitMQ:</a:t>
            </a:r>
          </a:p>
          <a:p>
            <a:r>
              <a:rPr lang="en-IN" sz="1800" dirty="0">
                <a:hlinkClick r:id="rId8"/>
              </a:rPr>
              <a:t>Er Language :  </a:t>
            </a:r>
            <a:r>
              <a:rPr lang="en-IN" sz="1800" u="sng" dirty="0">
                <a:hlinkClick r:id="rId8"/>
              </a:rPr>
              <a:t>https://www.erlang.org/downloads</a:t>
            </a:r>
            <a:endParaRPr lang="en-IN" sz="1800" u="sng" dirty="0"/>
          </a:p>
          <a:p>
            <a:r>
              <a:rPr lang="en-IN" sz="1800" u="sng" dirty="0"/>
              <a:t>RabbitMQ      :  </a:t>
            </a:r>
            <a:r>
              <a:rPr lang="en-IN" sz="1800" u="sng" dirty="0">
                <a:hlinkClick r:id="rId9"/>
              </a:rPr>
              <a:t>https://www.rabbitmq.com/install-windows.html</a:t>
            </a:r>
            <a:endParaRPr lang="en-IN" sz="1800" u="sng" dirty="0"/>
          </a:p>
          <a:p>
            <a:pPr marL="0" indent="0">
              <a:buNone/>
            </a:pPr>
            <a:endParaRPr lang="en-IN" sz="1800" u="sng" dirty="0"/>
          </a:p>
          <a:p>
            <a:pPr marL="0" indent="0">
              <a:buNone/>
            </a:pPr>
            <a:r>
              <a:rPr lang="en-IN" sz="1800" u="sng" dirty="0"/>
              <a:t>Configuration for RabbitMQ:</a:t>
            </a:r>
          </a:p>
          <a:p>
            <a:pPr marL="457200" lvl="1" indent="0">
              <a:buNone/>
            </a:pPr>
            <a:r>
              <a:rPr lang="en-IN" sz="1600" b="1" dirty="0" err="1"/>
              <a:t>spring.rabbitmq.host</a:t>
            </a:r>
            <a:r>
              <a:rPr lang="en-IN" sz="1600" b="1" dirty="0"/>
              <a:t>=localhost</a:t>
            </a:r>
          </a:p>
          <a:p>
            <a:pPr marL="457200" lvl="1" indent="0">
              <a:buNone/>
            </a:pPr>
            <a:r>
              <a:rPr lang="en-IN" sz="1600" b="1" dirty="0" err="1"/>
              <a:t>spring.rabbitmq.port</a:t>
            </a:r>
            <a:r>
              <a:rPr lang="en-IN" sz="1600" b="1" dirty="0"/>
              <a:t>=5672</a:t>
            </a:r>
          </a:p>
          <a:p>
            <a:pPr marL="457200" lvl="1" indent="0">
              <a:buNone/>
            </a:pPr>
            <a:r>
              <a:rPr lang="en-IN" sz="1600" b="1" dirty="0" err="1"/>
              <a:t>spring.rabbitmq.username</a:t>
            </a:r>
            <a:r>
              <a:rPr lang="en-IN" sz="1600" b="1" dirty="0"/>
              <a:t>=guest</a:t>
            </a:r>
          </a:p>
          <a:p>
            <a:pPr marL="457200" lvl="1" indent="0">
              <a:buNone/>
            </a:pPr>
            <a:r>
              <a:rPr lang="en-IN" sz="1600" b="1" dirty="0" err="1"/>
              <a:t>spring.rabbitmq.password</a:t>
            </a:r>
            <a:r>
              <a:rPr lang="en-IN" sz="1600" b="1" dirty="0"/>
              <a:t>=guest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3290470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2743-FC32-4E27-8B64-CBAD5148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Spring Boot Documenting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828AD-302E-4C8F-AEFD-556CD3682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The traditional approach of API documentation is either by writing service specification documents or using static service registries. With a large number of microservices, it would be hard to keep the documentation of APIs in sync.</a:t>
            </a:r>
          </a:p>
          <a:p>
            <a:r>
              <a:rPr lang="en-IN" sz="1800" dirty="0"/>
              <a:t>Microservices can be documented in many ways. This section will explore how microservices can be documented using the popular Swagger framework. </a:t>
            </a:r>
          </a:p>
          <a:p>
            <a:r>
              <a:rPr lang="en-IN" sz="1800" dirty="0"/>
              <a:t>The following example will use </a:t>
            </a:r>
            <a:r>
              <a:rPr lang="en-IN" sz="1800" dirty="0" err="1"/>
              <a:t>Springfox</a:t>
            </a:r>
            <a:r>
              <a:rPr lang="en-IN" sz="1800" dirty="0"/>
              <a:t> libraries to generate REST API documentation. </a:t>
            </a:r>
            <a:r>
              <a:rPr lang="en-IN" sz="1800" dirty="0" err="1"/>
              <a:t>Springfox</a:t>
            </a:r>
            <a:r>
              <a:rPr lang="en-IN" sz="1800" dirty="0"/>
              <a:t> is a set of Java- and Spring-friendly libraries.</a:t>
            </a:r>
          </a:p>
          <a:p>
            <a:pPr marL="457200" lvl="1" indent="0">
              <a:buNone/>
            </a:pPr>
            <a:r>
              <a:rPr lang="en-IN" sz="1500" dirty="0"/>
              <a:t>&lt;dependency&gt;</a:t>
            </a:r>
          </a:p>
          <a:p>
            <a:pPr marL="457200" lvl="1" indent="0">
              <a:buNone/>
            </a:pPr>
            <a:r>
              <a:rPr lang="en-IN" sz="1500" dirty="0"/>
              <a:t>&lt;</a:t>
            </a:r>
            <a:r>
              <a:rPr lang="en-IN" sz="1500" dirty="0" err="1"/>
              <a:t>groupId</a:t>
            </a:r>
            <a:r>
              <a:rPr lang="en-IN" sz="1500" dirty="0"/>
              <a:t>&gt;</a:t>
            </a:r>
            <a:r>
              <a:rPr lang="en-IN" sz="1500" dirty="0" err="1"/>
              <a:t>io.springfox</a:t>
            </a:r>
            <a:r>
              <a:rPr lang="en-IN" sz="1500" dirty="0"/>
              <a:t>&lt;/</a:t>
            </a:r>
            <a:r>
              <a:rPr lang="en-IN" sz="1500" dirty="0" err="1"/>
              <a:t>groupId</a:t>
            </a:r>
            <a:r>
              <a:rPr lang="en-IN" sz="1500" dirty="0"/>
              <a:t>&gt;</a:t>
            </a:r>
          </a:p>
          <a:p>
            <a:pPr marL="457200" lvl="1" indent="0">
              <a:buNone/>
            </a:pPr>
            <a:r>
              <a:rPr lang="en-IN" sz="1500" dirty="0"/>
              <a:t>&lt;</a:t>
            </a:r>
            <a:r>
              <a:rPr lang="en-IN" sz="1500" dirty="0" err="1"/>
              <a:t>artifactId</a:t>
            </a:r>
            <a:r>
              <a:rPr lang="en-IN" sz="1500" dirty="0"/>
              <a:t>&gt;springfox-swagger2&lt;/</a:t>
            </a:r>
            <a:r>
              <a:rPr lang="en-IN" sz="1500" dirty="0" err="1"/>
              <a:t>artifactId</a:t>
            </a:r>
            <a:r>
              <a:rPr lang="en-IN" sz="1500" dirty="0"/>
              <a:t>&gt;</a:t>
            </a:r>
          </a:p>
          <a:p>
            <a:pPr marL="457200" lvl="1" indent="0">
              <a:buNone/>
            </a:pPr>
            <a:r>
              <a:rPr lang="en-IN" sz="1500" dirty="0"/>
              <a:t>&lt;version&gt;2.3.1&lt;/version&gt;</a:t>
            </a:r>
          </a:p>
          <a:p>
            <a:pPr marL="457200" lvl="1" indent="0">
              <a:buNone/>
            </a:pPr>
            <a:r>
              <a:rPr lang="en-IN" sz="1500" dirty="0"/>
              <a:t>&lt;/dependency&gt;</a:t>
            </a:r>
          </a:p>
          <a:p>
            <a:pPr marL="457200" lvl="1" indent="0">
              <a:buNone/>
            </a:pPr>
            <a:r>
              <a:rPr lang="en-IN" sz="1500" dirty="0"/>
              <a:t>&lt;dependency&gt;</a:t>
            </a:r>
          </a:p>
          <a:p>
            <a:pPr marL="457200" lvl="1" indent="0">
              <a:buNone/>
            </a:pPr>
            <a:r>
              <a:rPr lang="en-IN" sz="1500" dirty="0"/>
              <a:t>&lt;</a:t>
            </a:r>
            <a:r>
              <a:rPr lang="en-IN" sz="1500" dirty="0" err="1"/>
              <a:t>groupId</a:t>
            </a:r>
            <a:r>
              <a:rPr lang="en-IN" sz="1500" dirty="0"/>
              <a:t>&gt;</a:t>
            </a:r>
            <a:r>
              <a:rPr lang="en-IN" sz="1500" dirty="0" err="1"/>
              <a:t>io.springfox</a:t>
            </a:r>
            <a:r>
              <a:rPr lang="en-IN" sz="1500" dirty="0"/>
              <a:t>&lt;/</a:t>
            </a:r>
            <a:r>
              <a:rPr lang="en-IN" sz="1500" dirty="0" err="1"/>
              <a:t>groupId</a:t>
            </a:r>
            <a:r>
              <a:rPr lang="en-IN" sz="1500" dirty="0"/>
              <a:t>&gt;</a:t>
            </a:r>
          </a:p>
          <a:p>
            <a:pPr marL="457200" lvl="1" indent="0">
              <a:buNone/>
            </a:pPr>
            <a:r>
              <a:rPr lang="en-IN" sz="1500" dirty="0"/>
              <a:t>&lt;</a:t>
            </a:r>
            <a:r>
              <a:rPr lang="en-IN" sz="1500" dirty="0" err="1"/>
              <a:t>artifactId</a:t>
            </a:r>
            <a:r>
              <a:rPr lang="en-IN" sz="1500" dirty="0"/>
              <a:t>&gt;</a:t>
            </a:r>
            <a:r>
              <a:rPr lang="en-IN" sz="1500" dirty="0" err="1"/>
              <a:t>springfox</a:t>
            </a:r>
            <a:r>
              <a:rPr lang="en-IN" sz="1500" dirty="0"/>
              <a:t>-swagger-</a:t>
            </a:r>
            <a:r>
              <a:rPr lang="en-IN" sz="1500" dirty="0" err="1"/>
              <a:t>ui</a:t>
            </a:r>
            <a:r>
              <a:rPr lang="en-IN" sz="1500" dirty="0"/>
              <a:t>&lt;/</a:t>
            </a:r>
            <a:r>
              <a:rPr lang="en-IN" sz="1500" dirty="0" err="1"/>
              <a:t>artifactId</a:t>
            </a:r>
            <a:r>
              <a:rPr lang="en-IN" sz="1500" dirty="0"/>
              <a:t>&gt;</a:t>
            </a:r>
          </a:p>
          <a:p>
            <a:pPr marL="457200" lvl="1" indent="0">
              <a:buNone/>
            </a:pPr>
            <a:r>
              <a:rPr lang="en-IN" sz="1500" dirty="0"/>
              <a:t>&lt;version&gt;2.3.1&lt;/version&gt;</a:t>
            </a:r>
          </a:p>
          <a:p>
            <a:pPr marL="457200" lvl="1" indent="0">
              <a:buNone/>
            </a:pPr>
            <a:r>
              <a:rPr lang="en-IN" sz="1500" dirty="0"/>
              <a:t>&lt;/dependency&gt;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379184750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Company Intro</Template>
  <TotalTime>58610</TotalTime>
  <Words>1224</Words>
  <Application>Microsoft Office PowerPoint</Application>
  <PresentationFormat>Custom</PresentationFormat>
  <Paragraphs>146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Adobe Heiti Std R</vt:lpstr>
      <vt:lpstr>Arial</vt:lpstr>
      <vt:lpstr>Calibri</vt:lpstr>
      <vt:lpstr>Calibri Light</vt:lpstr>
      <vt:lpstr>ChrxdtYqqnstUtopiaStd-Regular</vt:lpstr>
      <vt:lpstr>Tahoma</vt:lpstr>
      <vt:lpstr>XykyvbRckhxnUtopiaStd-Regular</vt:lpstr>
      <vt:lpstr>3_Office Theme</vt:lpstr>
      <vt:lpstr>Office Theme</vt:lpstr>
      <vt:lpstr>1_Office Theme</vt:lpstr>
      <vt:lpstr>2_Office Theme</vt:lpstr>
      <vt:lpstr>PowerPoint Presentation</vt:lpstr>
      <vt:lpstr>Objective </vt:lpstr>
      <vt:lpstr>Session 3 - Objective</vt:lpstr>
      <vt:lpstr>Spring Boot : Messaging</vt:lpstr>
      <vt:lpstr>Messaging Models</vt:lpstr>
      <vt:lpstr>Messaging Patterns</vt:lpstr>
      <vt:lpstr>AMQP with Spring Boot</vt:lpstr>
      <vt:lpstr>RabbitMQ  and Spring Boot</vt:lpstr>
      <vt:lpstr>Spring Boot Documenting</vt:lpstr>
      <vt:lpstr>Spring Boot Security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CDP : Spring Boot</dc:title>
  <dc:creator>Rijuvan Ansari</dc:creator>
  <cp:lastModifiedBy>Rijuvan Ansari</cp:lastModifiedBy>
  <cp:revision>2704</cp:revision>
  <cp:lastPrinted>2016-10-25T21:40:29Z</cp:lastPrinted>
  <dcterms:created xsi:type="dcterms:W3CDTF">2014-12-12T09:04:07Z</dcterms:created>
  <dcterms:modified xsi:type="dcterms:W3CDTF">2018-07-26T07:35:30Z</dcterms:modified>
</cp:coreProperties>
</file>